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83" r:id="rId5"/>
    <p:sldId id="284" r:id="rId6"/>
    <p:sldId id="261"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80" r:id="rId23"/>
    <p:sldId id="279" r:id="rId24"/>
    <p:sldId id="285" r:id="rId25"/>
    <p:sldId id="282" r:id="rId26"/>
  </p:sldIdLst>
  <p:sldSz cx="12192000" cy="6858000"/>
  <p:notesSz cx="6858000" cy="9144000"/>
  <p:defaultText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52" autoAdjust="0"/>
    <p:restoredTop sz="68842" autoAdjust="0"/>
  </p:normalViewPr>
  <p:slideViewPr>
    <p:cSldViewPr snapToGrid="0">
      <p:cViewPr varScale="1">
        <p:scale>
          <a:sx n="76" d="100"/>
          <a:sy n="76" d="100"/>
        </p:scale>
        <p:origin x="1398" y="90"/>
      </p:cViewPr>
      <p:guideLst>
        <p:guide orient="horz" pos="2160"/>
        <p:guide pos="3840"/>
      </p:guideLst>
    </p:cSldViewPr>
  </p:slideViewPr>
  <p:notesTextViewPr>
    <p:cViewPr>
      <p:scale>
        <a:sx n="1" d="1"/>
        <a:sy n="1" d="1"/>
      </p:scale>
      <p:origin x="0" y="0"/>
    </p:cViewPr>
  </p:notesTextViewPr>
  <p:sorterViewPr>
    <p:cViewPr>
      <p:scale>
        <a:sx n="100" d="100"/>
        <a:sy n="100" d="100"/>
      </p:scale>
      <p:origin x="0" y="-270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43195-2054-4E87-BEAB-4E4306B12D1B}" type="datetimeFigureOut">
              <a:rPr lang="nl-BE" smtClean="0"/>
              <a:pPr/>
              <a:t>26/01/2023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26B54-E1F9-40FF-970C-18EE79FE7A0C}" type="slidenum">
              <a:rPr lang="nl-BE" smtClean="0"/>
              <a:pPr/>
              <a:t>‹nr.›</a:t>
            </a:fld>
            <a:endParaRPr lang="nl-BE"/>
          </a:p>
        </p:txBody>
      </p:sp>
    </p:spTree>
    <p:extLst>
      <p:ext uri="{BB962C8B-B14F-4D97-AF65-F5344CB8AC3E}">
        <p14:creationId xmlns:p14="http://schemas.microsoft.com/office/powerpoint/2010/main" val="64765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Waarom bewegen?</a:t>
            </a:r>
          </a:p>
          <a:p>
            <a:r>
              <a:rPr lang="nl-BE" sz="1200" kern="1200" dirty="0">
                <a:solidFill>
                  <a:schemeClr val="tx1"/>
                </a:solidFill>
                <a:effectLst/>
                <a:latin typeface="+mn-lt"/>
                <a:ea typeface="+mn-ea"/>
                <a:cs typeface="+mn-cs"/>
              </a:rPr>
              <a:t>Voldoende bewegen en niet te lang stilzitten heeft heel wat voordelen voor de gezondheid. Het vermindert de kans op hart- en vaatziekten, botontkalking, overgewicht, hoge bloeddruk, </a:t>
            </a:r>
            <a:r>
              <a:rPr lang="nl-BE" sz="1200" kern="1200" dirty="0" err="1">
                <a:solidFill>
                  <a:schemeClr val="tx1"/>
                </a:solidFill>
                <a:effectLst/>
                <a:latin typeface="+mn-lt"/>
                <a:ea typeface="+mn-ea"/>
                <a:cs typeface="+mn-cs"/>
              </a:rPr>
              <a:t>dikkedarmkanker</a:t>
            </a:r>
            <a:r>
              <a:rPr lang="nl-BE" sz="1200" kern="1200" dirty="0">
                <a:solidFill>
                  <a:schemeClr val="tx1"/>
                </a:solidFill>
                <a:effectLst/>
                <a:latin typeface="+mn-lt"/>
                <a:ea typeface="+mn-ea"/>
                <a:cs typeface="+mn-cs"/>
              </a:rPr>
              <a:t> en diabetes type 2. Bewegen zorgt ook voor een betere samenstelling van het lichaam, met meer spiermassa en stevigere botten. Bovendien heeft bewegen positieve effecten op het mentale welzijn. Het werkt ontspannend en </a:t>
            </a:r>
            <a:r>
              <a:rPr lang="nl-BE" sz="1200" kern="1200" dirty="0" err="1">
                <a:solidFill>
                  <a:schemeClr val="tx1"/>
                </a:solidFill>
                <a:effectLst/>
                <a:latin typeface="+mn-lt"/>
                <a:ea typeface="+mn-ea"/>
                <a:cs typeface="+mn-cs"/>
              </a:rPr>
              <a:t>stressverlagend</a:t>
            </a:r>
            <a:r>
              <a:rPr lang="nl-BE" sz="1200" kern="1200" dirty="0">
                <a:solidFill>
                  <a:schemeClr val="tx1"/>
                </a:solidFill>
                <a:effectLst/>
                <a:latin typeface="+mn-lt"/>
                <a:ea typeface="+mn-ea"/>
                <a:cs typeface="+mn-cs"/>
              </a:rPr>
              <a:t> en het zorgt voor een betere slaap.</a:t>
            </a:r>
          </a:p>
          <a:p>
            <a:r>
              <a:rPr lang="nl-BE" sz="1200" kern="1200" dirty="0">
                <a:solidFill>
                  <a:schemeClr val="tx1"/>
                </a:solidFill>
                <a:effectLst/>
                <a:latin typeface="+mn-lt"/>
                <a:ea typeface="+mn-ea"/>
                <a:cs typeface="+mn-cs"/>
              </a:rPr>
              <a:t>Regelmatige fysieke activiteit maakt dus deel uit van een gezonde levensstijl. Voor jongeren tussen 12 en 18 jaar wordt dan ook aanbevolen om </a:t>
            </a:r>
            <a:r>
              <a:rPr lang="nl-BE" sz="1200" b="1" kern="1200" dirty="0">
                <a:solidFill>
                  <a:schemeClr val="tx1"/>
                </a:solidFill>
                <a:effectLst/>
                <a:latin typeface="+mn-lt"/>
                <a:ea typeface="+mn-ea"/>
                <a:cs typeface="+mn-cs"/>
              </a:rPr>
              <a:t>minstens 60 minuten per dag</a:t>
            </a:r>
            <a:r>
              <a:rPr lang="nl-BE" sz="1200" kern="1200" dirty="0">
                <a:solidFill>
                  <a:schemeClr val="tx1"/>
                </a:solidFill>
                <a:effectLst/>
                <a:latin typeface="+mn-lt"/>
                <a:ea typeface="+mn-ea"/>
                <a:cs typeface="+mn-cs"/>
              </a:rPr>
              <a:t> aan matige tot hoge intensiteit te bewegen. Dat betekent niet noodzakelijk intensief sporten, maar wel inspanningen leveren waarvan het hart iets sneller slaat, de ademhaling versnelt en waarbij je licht zweet. Die beweegnorm haalt de overgrote meerderheid – </a:t>
            </a:r>
            <a:r>
              <a:rPr lang="nl-BE" sz="1200" u="sng" kern="1200" dirty="0">
                <a:solidFill>
                  <a:schemeClr val="tx1"/>
                </a:solidFill>
                <a:effectLst/>
                <a:latin typeface="+mn-lt"/>
                <a:ea typeface="+mn-ea"/>
                <a:cs typeface="+mn-cs"/>
              </a:rPr>
              <a:t>maar liefst 87% – van de Vlaamse jeugd niet</a:t>
            </a:r>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Naast voldoende bewegen is ook het </a:t>
            </a:r>
            <a:r>
              <a:rPr lang="nl-BE" sz="1200" b="1" kern="1200" dirty="0">
                <a:solidFill>
                  <a:schemeClr val="tx1"/>
                </a:solidFill>
                <a:effectLst/>
                <a:latin typeface="+mn-lt"/>
                <a:ea typeface="+mn-ea"/>
                <a:cs typeface="+mn-cs"/>
              </a:rPr>
              <a:t>beperken van lang stilzitten</a:t>
            </a:r>
            <a:r>
              <a:rPr lang="nl-BE" sz="1200" kern="1200" dirty="0">
                <a:solidFill>
                  <a:schemeClr val="tx1"/>
                </a:solidFill>
                <a:effectLst/>
                <a:latin typeface="+mn-lt"/>
                <a:ea typeface="+mn-ea"/>
                <a:cs typeface="+mn-cs"/>
              </a:rPr>
              <a:t> belangrijk voor onze gezondheid. Lang stilzitten of ‘sedentair gedrag’ omvat alle activiteiten met een laag energieverbruik die uitgevoerd worden in zittende of liggende houding, bijvoorbeeld tv-kijken, computeren, lezen, op school, op het werk of in de auto zitten ... De slaaptijd valt niet onder sedentair gedrag.</a:t>
            </a:r>
          </a:p>
          <a:p>
            <a:r>
              <a:rPr lang="nl-BE" sz="1200" kern="1200" dirty="0">
                <a:solidFill>
                  <a:schemeClr val="tx1"/>
                </a:solidFill>
                <a:effectLst/>
                <a:latin typeface="+mn-lt"/>
                <a:ea typeface="+mn-ea"/>
                <a:cs typeface="+mn-cs"/>
              </a:rPr>
              <a:t>Lang stilzitten is iets anders dan fysieke inactiviteit of het niet behalen van de beweegnorm. Iemand die elke dag 60 minuten matig intensief beweegt, maar de rest van de dag voornamelijk zittend doorbrengt, heeft toch een sedentaire levensstijl. Daarvan kan hij klachten ondervinden, bv. zich mentaal minder goed voelen, minder goede schoolresultaten, een hogere bloeddruk, overgewicht, minder sterke spieren en gewrichten, slaapproblemen … </a:t>
            </a:r>
          </a:p>
          <a:p>
            <a:r>
              <a:rPr lang="nl-BE" sz="1200" kern="1200" dirty="0">
                <a:solidFill>
                  <a:schemeClr val="tx1"/>
                </a:solidFill>
                <a:effectLst/>
                <a:latin typeface="+mn-lt"/>
                <a:ea typeface="+mn-ea"/>
                <a:cs typeface="+mn-cs"/>
              </a:rPr>
              <a:t>Voor kinderen en jongeren wordt daarom aanbevolen om </a:t>
            </a:r>
            <a:r>
              <a:rPr lang="nl-BE" sz="1200" b="1" kern="1200" dirty="0">
                <a:solidFill>
                  <a:schemeClr val="tx1"/>
                </a:solidFill>
                <a:effectLst/>
                <a:latin typeface="+mn-lt"/>
                <a:ea typeface="+mn-ea"/>
                <a:cs typeface="+mn-cs"/>
              </a:rPr>
              <a:t>langdurige periodes van sedentair gedrag te beperken</a:t>
            </a:r>
            <a:r>
              <a:rPr lang="nl-BE" sz="1200" kern="1200" dirty="0">
                <a:solidFill>
                  <a:schemeClr val="tx1"/>
                </a:solidFill>
                <a:effectLst/>
                <a:latin typeface="+mn-lt"/>
                <a:ea typeface="+mn-ea"/>
                <a:cs typeface="+mn-cs"/>
              </a:rPr>
              <a:t>. Beeldschermactiviteiten (tv-kijken, computeren …) worden in de vrije tijd het best beperkt tot maximaal twee uur per dag. Maar: gemiddeld zitten Vlaamse jongeren 6 tot 9,5 uur per dag neer, slaapuren niet inbegrepen. De jongeren zitten 51% van de schooluren en daarbij komt nog schermtijd, huiswerk, gemotoriseerd transport, zitten tijdens maaltijden, vrijetijdsbestedingen, huishoudelijke taken … Lang stilzitten wordt dé uitdaging van de 21e eeuw genoemd.</a:t>
            </a: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3</a:t>
            </a:fld>
            <a:endParaRPr lang="nl-NL" dirty="0"/>
          </a:p>
        </p:txBody>
      </p:sp>
    </p:spTree>
    <p:extLst>
      <p:ext uri="{BB962C8B-B14F-4D97-AF65-F5344CB8AC3E}">
        <p14:creationId xmlns:p14="http://schemas.microsoft.com/office/powerpoint/2010/main" val="3673948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Wat bepaalt of iemand beweegt?</a:t>
            </a: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12</a:t>
            </a:fld>
            <a:endParaRPr lang="nl-NL" dirty="0"/>
          </a:p>
        </p:txBody>
      </p:sp>
    </p:spTree>
    <p:extLst>
      <p:ext uri="{BB962C8B-B14F-4D97-AF65-F5344CB8AC3E}">
        <p14:creationId xmlns:p14="http://schemas.microsoft.com/office/powerpoint/2010/main" val="444932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Wat bepaalt of iemand beweegt?</a:t>
            </a: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13</a:t>
            </a:fld>
            <a:endParaRPr lang="nl-NL" dirty="0"/>
          </a:p>
        </p:txBody>
      </p:sp>
    </p:spTree>
    <p:extLst>
      <p:ext uri="{BB962C8B-B14F-4D97-AF65-F5344CB8AC3E}">
        <p14:creationId xmlns:p14="http://schemas.microsoft.com/office/powerpoint/2010/main" val="274857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Wat bepaalt of iemand beweegt?</a:t>
            </a: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14</a:t>
            </a:fld>
            <a:endParaRPr lang="nl-NL" dirty="0"/>
          </a:p>
        </p:txBody>
      </p:sp>
    </p:spTree>
    <p:extLst>
      <p:ext uri="{BB962C8B-B14F-4D97-AF65-F5344CB8AC3E}">
        <p14:creationId xmlns:p14="http://schemas.microsoft.com/office/powerpoint/2010/main" val="925952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Wat bepaalt of iemand beweegt?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15</a:t>
            </a:fld>
            <a:endParaRPr lang="nl-NL" dirty="0"/>
          </a:p>
        </p:txBody>
      </p:sp>
    </p:spTree>
    <p:extLst>
      <p:ext uri="{BB962C8B-B14F-4D97-AF65-F5344CB8AC3E}">
        <p14:creationId xmlns:p14="http://schemas.microsoft.com/office/powerpoint/2010/main" val="142979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Wat bepaalt of iemand beweegt?</a:t>
            </a:r>
          </a:p>
          <a:p>
            <a:r>
              <a:rPr lang="nl-BE" sz="1200" b="1" kern="1200" dirty="0">
                <a:solidFill>
                  <a:schemeClr val="tx1"/>
                </a:solidFill>
                <a:effectLst/>
                <a:latin typeface="+mn-lt"/>
                <a:ea typeface="+mn-ea"/>
                <a:cs typeface="+mn-cs"/>
              </a:rPr>
              <a:t>Brainstorm: Wat beïnvloedt mijn beweeggedrag? (2)</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16</a:t>
            </a:fld>
            <a:endParaRPr lang="nl-NL" dirty="0"/>
          </a:p>
        </p:txBody>
      </p:sp>
    </p:spTree>
    <p:extLst>
      <p:ext uri="{BB962C8B-B14F-4D97-AF65-F5344CB8AC3E}">
        <p14:creationId xmlns:p14="http://schemas.microsoft.com/office/powerpoint/2010/main" val="3652805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Waar bewegen?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17</a:t>
            </a:fld>
            <a:endParaRPr lang="nl-NL" dirty="0"/>
          </a:p>
        </p:txBody>
      </p:sp>
    </p:spTree>
    <p:extLst>
      <p:ext uri="{BB962C8B-B14F-4D97-AF65-F5344CB8AC3E}">
        <p14:creationId xmlns:p14="http://schemas.microsoft.com/office/powerpoint/2010/main" val="1086079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Waar bewegen?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18</a:t>
            </a:fld>
            <a:endParaRPr lang="nl-NL" dirty="0"/>
          </a:p>
        </p:txBody>
      </p:sp>
    </p:spTree>
    <p:extLst>
      <p:ext uri="{BB962C8B-B14F-4D97-AF65-F5344CB8AC3E}">
        <p14:creationId xmlns:p14="http://schemas.microsoft.com/office/powerpoint/2010/main" val="2799429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Waar bewegen?</a:t>
            </a:r>
          </a:p>
          <a:p>
            <a:r>
              <a:rPr lang="nl-BE" sz="1200" b="1" kern="1200" dirty="0">
                <a:solidFill>
                  <a:schemeClr val="tx1"/>
                </a:solidFill>
                <a:effectLst/>
                <a:latin typeface="+mn-lt"/>
                <a:ea typeface="+mn-ea"/>
                <a:cs typeface="+mn-cs"/>
              </a:rPr>
              <a:t>Lessuggestie: Kruistabel</a:t>
            </a:r>
            <a:r>
              <a:rPr lang="nl-BE" sz="1200" b="1" kern="1200" baseline="0" dirty="0">
                <a:solidFill>
                  <a:schemeClr val="tx1"/>
                </a:solidFill>
                <a:effectLst/>
                <a:latin typeface="+mn-lt"/>
                <a:ea typeface="+mn-ea"/>
                <a:cs typeface="+mn-cs"/>
              </a:rPr>
              <a:t> determinanten/bewegingscontexten</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19</a:t>
            </a:fld>
            <a:endParaRPr lang="nl-NL" dirty="0"/>
          </a:p>
        </p:txBody>
      </p:sp>
    </p:spTree>
    <p:extLst>
      <p:ext uri="{BB962C8B-B14F-4D97-AF65-F5344CB8AC3E}">
        <p14:creationId xmlns:p14="http://schemas.microsoft.com/office/powerpoint/2010/main" val="3078251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Waar bewegen?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20</a:t>
            </a:fld>
            <a:endParaRPr lang="nl-NL" dirty="0"/>
          </a:p>
        </p:txBody>
      </p:sp>
    </p:spTree>
    <p:extLst>
      <p:ext uri="{BB962C8B-B14F-4D97-AF65-F5344CB8AC3E}">
        <p14:creationId xmlns:p14="http://schemas.microsoft.com/office/powerpoint/2010/main" val="3738625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Sociale schoolomgeving</a:t>
            </a:r>
          </a:p>
          <a:p>
            <a:r>
              <a:rPr lang="nl-BE" sz="1200" b="1" kern="1200" dirty="0">
                <a:solidFill>
                  <a:schemeClr val="tx1"/>
                </a:solidFill>
                <a:effectLst/>
                <a:latin typeface="+mn-lt"/>
                <a:ea typeface="+mn-ea"/>
                <a:cs typeface="+mn-cs"/>
              </a:rPr>
              <a:t>Klasgesprek: Sociale omgeving beïnvloedt het individu</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22</a:t>
            </a:fld>
            <a:endParaRPr lang="nl-NL" dirty="0"/>
          </a:p>
        </p:txBody>
      </p:sp>
    </p:spTree>
    <p:extLst>
      <p:ext uri="{BB962C8B-B14F-4D97-AF65-F5344CB8AC3E}">
        <p14:creationId xmlns:p14="http://schemas.microsoft.com/office/powerpoint/2010/main" val="268843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Waarom bewegen?</a:t>
            </a:r>
          </a:p>
          <a:p>
            <a:r>
              <a:rPr lang="nl-BE" sz="1200" kern="1200" dirty="0">
                <a:solidFill>
                  <a:schemeClr val="tx1"/>
                </a:solidFill>
                <a:effectLst/>
                <a:latin typeface="+mn-lt"/>
                <a:ea typeface="+mn-ea"/>
                <a:cs typeface="+mn-cs"/>
              </a:rPr>
              <a:t>Voldoende bewegen en niet te lang stilzitten heeft heel wat voordelen voor de gezondheid. Het vermindert de kans op hart- en vaatziekten, botontkalking, overgewicht, hoge bloeddruk, </a:t>
            </a:r>
            <a:r>
              <a:rPr lang="nl-BE" sz="1200" kern="1200" dirty="0" err="1">
                <a:solidFill>
                  <a:schemeClr val="tx1"/>
                </a:solidFill>
                <a:effectLst/>
                <a:latin typeface="+mn-lt"/>
                <a:ea typeface="+mn-ea"/>
                <a:cs typeface="+mn-cs"/>
              </a:rPr>
              <a:t>dikkedarmkanker</a:t>
            </a:r>
            <a:r>
              <a:rPr lang="nl-BE" sz="1200" kern="1200" dirty="0">
                <a:solidFill>
                  <a:schemeClr val="tx1"/>
                </a:solidFill>
                <a:effectLst/>
                <a:latin typeface="+mn-lt"/>
                <a:ea typeface="+mn-ea"/>
                <a:cs typeface="+mn-cs"/>
              </a:rPr>
              <a:t> en diabetes type 2. Bewegen zorgt ook voor een betere samenstelling van het lichaam, met meer spiermassa en stevigere botten. Bovendien heeft bewegen positieve effecten op het mentale welzijn. Het werkt ontspannend en </a:t>
            </a:r>
            <a:r>
              <a:rPr lang="nl-BE" sz="1200" kern="1200" dirty="0" err="1">
                <a:solidFill>
                  <a:schemeClr val="tx1"/>
                </a:solidFill>
                <a:effectLst/>
                <a:latin typeface="+mn-lt"/>
                <a:ea typeface="+mn-ea"/>
                <a:cs typeface="+mn-cs"/>
              </a:rPr>
              <a:t>stressverlagend</a:t>
            </a:r>
            <a:r>
              <a:rPr lang="nl-BE" sz="1200" kern="1200" dirty="0">
                <a:solidFill>
                  <a:schemeClr val="tx1"/>
                </a:solidFill>
                <a:effectLst/>
                <a:latin typeface="+mn-lt"/>
                <a:ea typeface="+mn-ea"/>
                <a:cs typeface="+mn-cs"/>
              </a:rPr>
              <a:t> en het zorgt voor een betere slaap.</a:t>
            </a:r>
          </a:p>
          <a:p>
            <a:r>
              <a:rPr lang="nl-BE" sz="1200" kern="1200" dirty="0">
                <a:solidFill>
                  <a:schemeClr val="tx1"/>
                </a:solidFill>
                <a:effectLst/>
                <a:latin typeface="+mn-lt"/>
                <a:ea typeface="+mn-ea"/>
                <a:cs typeface="+mn-cs"/>
              </a:rPr>
              <a:t>Regelmatige fysieke activiteit maakt dus deel uit van een gezonde levensstijl. Voor jongeren tussen 12 en 18 jaar wordt dan ook aanbevolen om </a:t>
            </a:r>
            <a:r>
              <a:rPr lang="nl-BE" sz="1200" b="1" kern="1200" dirty="0">
                <a:solidFill>
                  <a:schemeClr val="tx1"/>
                </a:solidFill>
                <a:effectLst/>
                <a:latin typeface="+mn-lt"/>
                <a:ea typeface="+mn-ea"/>
                <a:cs typeface="+mn-cs"/>
              </a:rPr>
              <a:t>minstens 60 minuten per dag</a:t>
            </a:r>
            <a:r>
              <a:rPr lang="nl-BE" sz="1200" kern="1200" dirty="0">
                <a:solidFill>
                  <a:schemeClr val="tx1"/>
                </a:solidFill>
                <a:effectLst/>
                <a:latin typeface="+mn-lt"/>
                <a:ea typeface="+mn-ea"/>
                <a:cs typeface="+mn-cs"/>
              </a:rPr>
              <a:t> aan matige tot hoge intensiteit te bewegen. Dat betekent niet noodzakelijk intensief sporten, maar wel inspanningen leveren waarvan het hart iets sneller slaat, de ademhaling versnelt en waarbij je licht zweet. Die beweegnorm haalt de overgrote meerderheid – </a:t>
            </a:r>
            <a:r>
              <a:rPr lang="nl-BE" sz="1200" u="sng" kern="1200" dirty="0">
                <a:solidFill>
                  <a:schemeClr val="tx1"/>
                </a:solidFill>
                <a:effectLst/>
                <a:latin typeface="+mn-lt"/>
                <a:ea typeface="+mn-ea"/>
                <a:cs typeface="+mn-cs"/>
              </a:rPr>
              <a:t>maar liefst 87% – van de Vlaamse jeugd niet</a:t>
            </a:r>
            <a:r>
              <a:rPr lang="nl-BE" sz="1200" kern="1200" dirty="0">
                <a:solidFill>
                  <a:schemeClr val="tx1"/>
                </a:solidFill>
                <a:effectLst/>
                <a:latin typeface="+mn-lt"/>
                <a:ea typeface="+mn-ea"/>
                <a:cs typeface="+mn-cs"/>
              </a:rPr>
              <a:t>  . </a:t>
            </a:r>
          </a:p>
          <a:p>
            <a:r>
              <a:rPr lang="nl-BE" sz="1200" kern="1200" dirty="0">
                <a:solidFill>
                  <a:schemeClr val="tx1"/>
                </a:solidFill>
                <a:effectLst/>
                <a:latin typeface="+mn-lt"/>
                <a:ea typeface="+mn-ea"/>
                <a:cs typeface="+mn-cs"/>
              </a:rPr>
              <a:t>Naast voldoende bewegen is ook het </a:t>
            </a:r>
            <a:r>
              <a:rPr lang="nl-BE" sz="1200" b="1" kern="1200" dirty="0">
                <a:solidFill>
                  <a:schemeClr val="tx1"/>
                </a:solidFill>
                <a:effectLst/>
                <a:latin typeface="+mn-lt"/>
                <a:ea typeface="+mn-ea"/>
                <a:cs typeface="+mn-cs"/>
              </a:rPr>
              <a:t>beperken van lang stilzitten</a:t>
            </a:r>
            <a:r>
              <a:rPr lang="nl-BE" sz="1200" kern="1200" dirty="0">
                <a:solidFill>
                  <a:schemeClr val="tx1"/>
                </a:solidFill>
                <a:effectLst/>
                <a:latin typeface="+mn-lt"/>
                <a:ea typeface="+mn-ea"/>
                <a:cs typeface="+mn-cs"/>
              </a:rPr>
              <a:t> belangrijk voor onze gezondheid. Lang stilzitten of ‘sedentair gedrag’ omvat alle activiteiten met een laag energieverbruik die uitgevoerd worden in zittende of liggende houding, bijvoorbeeld tv-kijken, computeren, lezen, op school, op het werk of in de auto zitten ... De slaaptijd valt niet onder sedentair gedrag.</a:t>
            </a:r>
          </a:p>
          <a:p>
            <a:r>
              <a:rPr lang="nl-BE" sz="1200" kern="1200" dirty="0">
                <a:solidFill>
                  <a:schemeClr val="tx1"/>
                </a:solidFill>
                <a:effectLst/>
                <a:latin typeface="+mn-lt"/>
                <a:ea typeface="+mn-ea"/>
                <a:cs typeface="+mn-cs"/>
              </a:rPr>
              <a:t>Lang stilzitten is iets anders dan fysieke inactiviteit of het niet behalen van de beweegnorm. Iemand die elke dag 60 minuten matig intensief beweegt, maar de rest van de dag voornamelijk zittend doorbrengt, heeft toch een sedentaire levensstijl. Daarvan kan hij klachten ondervinden, bv. zich mentaal minder goed voelen, minder goede schoolresultaten, een hogere bloeddruk, overgewicht, minder sterke spieren en gewrichten, slaapproblemen … </a:t>
            </a:r>
          </a:p>
          <a:p>
            <a:r>
              <a:rPr lang="nl-BE" sz="1200" kern="1200" dirty="0">
                <a:solidFill>
                  <a:schemeClr val="tx1"/>
                </a:solidFill>
                <a:effectLst/>
                <a:latin typeface="+mn-lt"/>
                <a:ea typeface="+mn-ea"/>
                <a:cs typeface="+mn-cs"/>
              </a:rPr>
              <a:t>Voor kinderen en jongeren wordt daarom aanbevolen om </a:t>
            </a:r>
            <a:r>
              <a:rPr lang="nl-BE" sz="1200" b="1" kern="1200" dirty="0">
                <a:solidFill>
                  <a:schemeClr val="tx1"/>
                </a:solidFill>
                <a:effectLst/>
                <a:latin typeface="+mn-lt"/>
                <a:ea typeface="+mn-ea"/>
                <a:cs typeface="+mn-cs"/>
              </a:rPr>
              <a:t>langdurige periodes van sedentair gedrag te beperken</a:t>
            </a:r>
            <a:r>
              <a:rPr lang="nl-BE" sz="1200" kern="1200" dirty="0">
                <a:solidFill>
                  <a:schemeClr val="tx1"/>
                </a:solidFill>
                <a:effectLst/>
                <a:latin typeface="+mn-lt"/>
                <a:ea typeface="+mn-ea"/>
                <a:cs typeface="+mn-cs"/>
              </a:rPr>
              <a:t>. Beeldschermactiviteiten (tv kijken, computeren …) worden in de vrije tijd het best beperkt tot maximaal twee uur per dag. Maar: gemiddeld zitten Vlaamse jongeren 6 tot 9,5 uur per dag neer, slaapuren niet inbegrepen. De jongeren zitten 51% van de schooluren en daarbij komt nog schermtijd, huiswerk, gemotoriseerd transport, zitten tijdens maaltijden, vrijetijdsbestedingen, huishoudelijke taken … Lang stilzitten wordt dé uitdaging van de 21e eeuw genoemd.</a:t>
            </a: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4</a:t>
            </a:fld>
            <a:endParaRPr lang="nl-NL" dirty="0"/>
          </a:p>
        </p:txBody>
      </p:sp>
    </p:spTree>
    <p:extLst>
      <p:ext uri="{BB962C8B-B14F-4D97-AF65-F5344CB8AC3E}">
        <p14:creationId xmlns:p14="http://schemas.microsoft.com/office/powerpoint/2010/main" val="118981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kern="1200" dirty="0">
                <a:solidFill>
                  <a:schemeClr val="tx1"/>
                </a:solidFill>
                <a:effectLst/>
                <a:latin typeface="+mn-lt"/>
                <a:ea typeface="+mn-ea"/>
                <a:cs typeface="+mn-cs"/>
              </a:rPr>
              <a:t>Waarom bewegen?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kern="1200" dirty="0">
                <a:solidFill>
                  <a:schemeClr val="tx1"/>
                </a:solidFill>
                <a:effectLst/>
                <a:latin typeface="+mn-lt"/>
                <a:ea typeface="+mn-ea"/>
                <a:cs typeface="+mn-cs"/>
              </a:rPr>
              <a:t>Jongeren moeten dus actiever worden. </a:t>
            </a:r>
            <a:r>
              <a:rPr lang="nl-BE" sz="1200" kern="1200" dirty="0">
                <a:solidFill>
                  <a:schemeClr val="tx1"/>
                </a:solidFill>
                <a:effectLst/>
                <a:latin typeface="+mn-lt"/>
                <a:ea typeface="+mn-ea"/>
                <a:cs typeface="+mn-cs"/>
              </a:rPr>
              <a:t>Maar hoe kunnen we hen daartoe bewegen?</a:t>
            </a: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5</a:t>
            </a:fld>
            <a:endParaRPr lang="nl-NL" dirty="0"/>
          </a:p>
        </p:txBody>
      </p:sp>
    </p:spTree>
    <p:extLst>
      <p:ext uri="{BB962C8B-B14F-4D97-AF65-F5344CB8AC3E}">
        <p14:creationId xmlns:p14="http://schemas.microsoft.com/office/powerpoint/2010/main" val="152801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kern="1200" dirty="0">
                <a:solidFill>
                  <a:schemeClr val="tx1"/>
                </a:solidFill>
                <a:effectLst/>
                <a:latin typeface="+mn-lt"/>
                <a:ea typeface="+mn-ea"/>
                <a:cs typeface="+mn-cs"/>
              </a:rPr>
              <a:t>Waarom bewegen?</a:t>
            </a:r>
          </a:p>
          <a:p>
            <a:r>
              <a:rPr lang="nl-BE" sz="1200" b="1" kern="1200" dirty="0" err="1">
                <a:solidFill>
                  <a:schemeClr val="tx1"/>
                </a:solidFill>
                <a:effectLst/>
                <a:latin typeface="+mn-lt"/>
                <a:ea typeface="+mn-ea"/>
                <a:cs typeface="+mn-cs"/>
              </a:rPr>
              <a:t>Introductieles</a:t>
            </a:r>
            <a:r>
              <a:rPr lang="nl-BE" sz="1200" b="1" kern="1200" dirty="0">
                <a:solidFill>
                  <a:schemeClr val="tx1"/>
                </a:solidFill>
                <a:effectLst/>
                <a:latin typeface="+mn-lt"/>
                <a:ea typeface="+mn-ea"/>
                <a:cs typeface="+mn-cs"/>
              </a:rPr>
              <a:t>: Wat haal je uit de posters?</a:t>
            </a:r>
          </a:p>
          <a:p>
            <a:r>
              <a:rPr lang="nl-BE" sz="1200" kern="1200" dirty="0">
                <a:solidFill>
                  <a:schemeClr val="tx1"/>
                </a:solidFill>
                <a:effectLst/>
                <a:latin typeface="+mn-lt"/>
                <a:ea typeface="+mn-ea"/>
                <a:cs typeface="+mn-cs"/>
              </a:rPr>
              <a:t>Om de stelling ‘de omgeving beïnvloedt de graad van beweging en lang stilzitten’ te introduceren, kunt u de </a:t>
            </a:r>
            <a:r>
              <a:rPr lang="nl-BE" sz="1200" b="1" kern="1200" dirty="0">
                <a:solidFill>
                  <a:schemeClr val="tx1"/>
                </a:solidFill>
                <a:effectLst/>
                <a:latin typeface="+mn-lt"/>
                <a:ea typeface="+mn-ea"/>
                <a:cs typeface="+mn-cs"/>
              </a:rPr>
              <a:t>posters</a:t>
            </a:r>
            <a:r>
              <a:rPr lang="nl-BE" sz="1200" kern="1200" dirty="0">
                <a:solidFill>
                  <a:schemeClr val="tx1"/>
                </a:solidFill>
                <a:effectLst/>
                <a:latin typeface="+mn-lt"/>
                <a:ea typeface="+mn-ea"/>
                <a:cs typeface="+mn-cs"/>
              </a:rPr>
              <a:t> (zie bijlagen 1, 2 en 3) ophangen in de klas, in de (sport)gang of in de refter. Laat de leerlingen de posters bekijken. U kunt hen vragen stellen om het gesprek op gang te brengen:</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 Wat is volgens jullie het onderwerp van de volgende lessen?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 Vind je van jezelf dat je voldoende beweegt?</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 Vind je van jezelf dat je teveel stilzit?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 Wat bepaalt hoeveel je beweegt/stilzit volgens jou? Denk je dat je daarin beïnvloed wordt door je omgeving?</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 Denk je dat veranderingen in de schoolomgeving je meer of minder zouden kunnen doen bewegen? Zouden veranderingen in de schoolomgeving kunnen maken dat je minder lang en minder vaak stilzit? </a:t>
            </a:r>
          </a:p>
          <a:p>
            <a:r>
              <a:rPr lang="nl-BE" sz="1200" b="1" i="1" kern="1200" dirty="0">
                <a:solidFill>
                  <a:schemeClr val="tx1"/>
                </a:solidFill>
                <a:effectLst/>
                <a:latin typeface="+mn-lt"/>
                <a:ea typeface="+mn-ea"/>
                <a:cs typeface="+mn-cs"/>
              </a:rPr>
              <a:t>Tip: </a:t>
            </a:r>
            <a:r>
              <a:rPr lang="nl-BE" sz="1200" i="1" kern="1200" dirty="0">
                <a:solidFill>
                  <a:schemeClr val="tx1"/>
                </a:solidFill>
                <a:effectLst/>
                <a:latin typeface="+mn-lt"/>
                <a:ea typeface="+mn-ea"/>
                <a:cs typeface="+mn-cs"/>
              </a:rPr>
              <a:t>Eens u het dossier behandeld heeft, is het interessant om met de leerlingen terug te grijpen naar de posters. Wanneer ze alle informatie hebben verwerkt, zullen ze er beter over kunnen reflecteren. </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6</a:t>
            </a:fld>
            <a:endParaRPr lang="nl-NL" dirty="0"/>
          </a:p>
        </p:txBody>
      </p:sp>
    </p:spTree>
    <p:extLst>
      <p:ext uri="{BB962C8B-B14F-4D97-AF65-F5344CB8AC3E}">
        <p14:creationId xmlns:p14="http://schemas.microsoft.com/office/powerpoint/2010/main" val="360269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kern="1200" dirty="0">
                <a:solidFill>
                  <a:schemeClr val="tx1"/>
                </a:solidFill>
                <a:effectLst/>
                <a:latin typeface="+mn-lt"/>
                <a:ea typeface="+mn-ea"/>
                <a:cs typeface="+mn-cs"/>
              </a:rPr>
              <a:t>Waarom bewegen?</a:t>
            </a:r>
          </a:p>
          <a:p>
            <a:r>
              <a:rPr lang="nl-BE" sz="1200" b="1" kern="1200" dirty="0" err="1">
                <a:solidFill>
                  <a:schemeClr val="tx1"/>
                </a:solidFill>
                <a:effectLst/>
                <a:latin typeface="+mn-lt"/>
                <a:ea typeface="+mn-ea"/>
                <a:cs typeface="+mn-cs"/>
              </a:rPr>
              <a:t>Introductieles</a:t>
            </a:r>
            <a:r>
              <a:rPr lang="nl-BE" sz="1200" b="1" kern="1200" dirty="0">
                <a:solidFill>
                  <a:schemeClr val="tx1"/>
                </a:solidFill>
                <a:effectLst/>
                <a:latin typeface="+mn-lt"/>
                <a:ea typeface="+mn-ea"/>
                <a:cs typeface="+mn-cs"/>
              </a:rPr>
              <a:t>: Wat haal je uit de posters?</a:t>
            </a:r>
          </a:p>
          <a:p>
            <a:r>
              <a:rPr lang="nl-BE" sz="1200" kern="1200" dirty="0">
                <a:solidFill>
                  <a:schemeClr val="tx1"/>
                </a:solidFill>
                <a:effectLst/>
                <a:latin typeface="+mn-lt"/>
                <a:ea typeface="+mn-ea"/>
                <a:cs typeface="+mn-cs"/>
              </a:rPr>
              <a:t>Laat de leerlingen nadenken over hun eigen graad van beweging, bijvoorbeeld aan de hand van het werkblaadje ‘analyse van mijn eigen bewegingsgedrag’ bij het dossier ‘I &lt;3 </a:t>
            </a:r>
            <a:r>
              <a:rPr lang="nl-BE" sz="1200" kern="1200" dirty="0" err="1">
                <a:solidFill>
                  <a:schemeClr val="tx1"/>
                </a:solidFill>
                <a:effectLst/>
                <a:latin typeface="+mn-lt"/>
                <a:ea typeface="+mn-ea"/>
                <a:cs typeface="+mn-cs"/>
              </a:rPr>
              <a:t>to</a:t>
            </a:r>
            <a:r>
              <a:rPr lang="nl-BE" sz="1200" kern="1200" dirty="0">
                <a:solidFill>
                  <a:schemeClr val="tx1"/>
                </a:solidFill>
                <a:effectLst/>
                <a:latin typeface="+mn-lt"/>
                <a:ea typeface="+mn-ea"/>
                <a:cs typeface="+mn-cs"/>
              </a:rPr>
              <a:t> move </a:t>
            </a:r>
            <a:r>
              <a:rPr lang="nl-BE" sz="1200" kern="1200" dirty="0" err="1">
                <a:solidFill>
                  <a:schemeClr val="tx1"/>
                </a:solidFill>
                <a:effectLst/>
                <a:latin typeface="+mn-lt"/>
                <a:ea typeface="+mn-ea"/>
                <a:cs typeface="+mn-cs"/>
              </a:rPr>
              <a:t>it</a:t>
            </a:r>
            <a:r>
              <a:rPr lang="nl-BE" sz="1200" kern="1200" dirty="0">
                <a:solidFill>
                  <a:schemeClr val="tx1"/>
                </a:solidFill>
                <a:effectLst/>
                <a:latin typeface="+mn-lt"/>
                <a:ea typeface="+mn-ea"/>
                <a:cs typeface="+mn-cs"/>
              </a:rPr>
              <a:t>!’. Hoeveel minuten bewegen ze per dag? Hoeveel minuten zitten ze stil? Wanneer zitten ze lang stil? Laat hen bv. gedurende een dag noteren hoe vaak en hoelang ze aan welke intensiteit bewegen en hoeveel en wanneer ze lang stilzitten. Laat ze ook noteren waar de beweging of het stilzitten plaatsvindt. Breng alle gegevens samen in een gemiddelde klasscore. Hoeveel procent van de leerlingen haalt de beweegnorm? Hoeveel procent van de leerlingen heeft geen sedentaire levensstijl? </a:t>
            </a:r>
          </a:p>
          <a:p>
            <a:r>
              <a:rPr lang="nl-BE" sz="1200" kern="1200" dirty="0">
                <a:solidFill>
                  <a:schemeClr val="tx1"/>
                </a:solidFill>
                <a:effectLst/>
                <a:latin typeface="+mn-lt"/>
                <a:ea typeface="+mn-ea"/>
                <a:cs typeface="+mn-cs"/>
              </a:rPr>
              <a:t>Bespreek klassikaal in welke omgevingen er vooral bewogen of gezeten wordt. Op school, thuis, onderweg? Zijn er verschillen tussen jongens en meisjes merkbaar? </a:t>
            </a:r>
          </a:p>
          <a:p>
            <a:r>
              <a:rPr lang="nl-BE" sz="1200" b="1" i="1" kern="1200" dirty="0">
                <a:solidFill>
                  <a:schemeClr val="tx1"/>
                </a:solidFill>
                <a:effectLst/>
                <a:latin typeface="+mn-lt"/>
                <a:ea typeface="+mn-ea"/>
                <a:cs typeface="+mn-cs"/>
              </a:rPr>
              <a:t>Tip: </a:t>
            </a:r>
            <a:r>
              <a:rPr lang="nl-BE" sz="1200" i="1" kern="1200" dirty="0">
                <a:solidFill>
                  <a:schemeClr val="tx1"/>
                </a:solidFill>
                <a:effectLst/>
                <a:latin typeface="+mn-lt"/>
                <a:ea typeface="+mn-ea"/>
                <a:cs typeface="+mn-cs"/>
              </a:rPr>
              <a:t>Het is niet de bedoeling om leerlingen met de vinger te wijzen. U bespreekt best niet de individuele resultaten, maar u vertaalt ze best naar de klassituatie en naar percentages.</a:t>
            </a:r>
            <a:br>
              <a:rPr lang="nl-BE" sz="1200" b="1" i="1" kern="1200" dirty="0">
                <a:solidFill>
                  <a:schemeClr val="tx1"/>
                </a:solidFill>
                <a:effectLst/>
                <a:latin typeface="+mn-lt"/>
                <a:ea typeface="+mn-ea"/>
                <a:cs typeface="+mn-cs"/>
              </a:rPr>
            </a:br>
            <a:r>
              <a:rPr lang="nl-BE" sz="1200" b="1" i="1" kern="1200" dirty="0">
                <a:solidFill>
                  <a:schemeClr val="tx1"/>
                </a:solidFill>
                <a:effectLst/>
                <a:latin typeface="+mn-lt"/>
                <a:ea typeface="+mn-ea"/>
                <a:cs typeface="+mn-cs"/>
              </a:rPr>
              <a:t>Tip: </a:t>
            </a:r>
            <a:r>
              <a:rPr lang="nl-BE" sz="1200" i="1" kern="1200" dirty="0">
                <a:solidFill>
                  <a:schemeClr val="tx1"/>
                </a:solidFill>
                <a:effectLst/>
                <a:latin typeface="+mn-lt"/>
                <a:ea typeface="+mn-ea"/>
                <a:cs typeface="+mn-cs"/>
              </a:rPr>
              <a:t>Dit ‘onderzoek’ kunt u herhalen ná de behandeling van dit dossier. Zijn er veranderingen merkbaar? Halen meer leerlingen de beweegnorm?</a:t>
            </a:r>
            <a:endParaRPr lang="nl-B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7</a:t>
            </a:fld>
            <a:endParaRPr lang="nl-NL" dirty="0"/>
          </a:p>
        </p:txBody>
      </p:sp>
    </p:spTree>
    <p:extLst>
      <p:ext uri="{BB962C8B-B14F-4D97-AF65-F5344CB8AC3E}">
        <p14:creationId xmlns:p14="http://schemas.microsoft.com/office/powerpoint/2010/main" val="129219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Wat bepaalt of iemand beweegt?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Om de jeugd meer te laten bewegen en minder lang te doen stilzitten, moeten we meer inzicht krijgen in </a:t>
            </a:r>
            <a:r>
              <a:rPr lang="nl-BE" sz="1200" b="1" kern="1200" dirty="0">
                <a:solidFill>
                  <a:schemeClr val="tx1"/>
                </a:solidFill>
                <a:effectLst/>
                <a:latin typeface="+mn-lt"/>
                <a:ea typeface="+mn-ea"/>
                <a:cs typeface="+mn-cs"/>
              </a:rPr>
              <a:t>waarom mensen bepaalde gedragingen stellen</a:t>
            </a:r>
            <a:r>
              <a:rPr lang="nl-BE" sz="1200" kern="1200" dirty="0">
                <a:solidFill>
                  <a:schemeClr val="tx1"/>
                </a:solidFill>
                <a:effectLst/>
                <a:latin typeface="+mn-lt"/>
                <a:ea typeface="+mn-ea"/>
                <a:cs typeface="+mn-cs"/>
              </a:rPr>
              <a:t>. Wat bepaalt of jongeren de beweegnorm wel of niet halen? Wat bepaalt hoeveel ze stilzitten? Waarop baseren scholieren hun keuze om wel of niet met de fiets naar school te gaan? Wat zorgt ervoor dat de ene leerling voetbalt in de pauze, terwijl de andere op een bankje zit? Om gedragspatronen op het vlak van beweging en stilzitten te begrijpen en te veranderen, moeten we met andere woorden inzicht krijgen in de </a:t>
            </a:r>
            <a:r>
              <a:rPr lang="nl-BE" sz="1200" b="1" kern="1200" dirty="0">
                <a:solidFill>
                  <a:schemeClr val="tx1"/>
                </a:solidFill>
                <a:effectLst/>
                <a:latin typeface="+mn-lt"/>
                <a:ea typeface="+mn-ea"/>
                <a:cs typeface="+mn-cs"/>
              </a:rPr>
              <a:t>determinanten van dat gedrag</a:t>
            </a:r>
            <a:r>
              <a:rPr lang="nl-BE" sz="1200" kern="1200" dirty="0">
                <a:solidFill>
                  <a:schemeClr val="tx1"/>
                </a:solidFill>
                <a:effectLst/>
                <a:latin typeface="+mn-lt"/>
                <a:ea typeface="+mn-ea"/>
                <a:cs typeface="+mn-cs"/>
              </a:rPr>
              <a:t>. </a:t>
            </a: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8</a:t>
            </a:fld>
            <a:endParaRPr lang="nl-NL" dirty="0"/>
          </a:p>
        </p:txBody>
      </p:sp>
    </p:spTree>
    <p:extLst>
      <p:ext uri="{BB962C8B-B14F-4D97-AF65-F5344CB8AC3E}">
        <p14:creationId xmlns:p14="http://schemas.microsoft.com/office/powerpoint/2010/main" val="69262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Wat bepaalt of iemand beweegt?</a:t>
            </a:r>
          </a:p>
          <a:p>
            <a:r>
              <a:rPr lang="nl-BE" sz="1200" kern="1200" dirty="0">
                <a:solidFill>
                  <a:schemeClr val="tx1"/>
                </a:solidFill>
                <a:effectLst/>
                <a:latin typeface="+mn-lt"/>
                <a:ea typeface="+mn-ea"/>
                <a:cs typeface="+mn-cs"/>
              </a:rPr>
              <a:t>Waar vroeger vooral gekeken werd naar individuele factoren (bv. leeftijd, geslacht, </a:t>
            </a:r>
            <a:r>
              <a:rPr lang="nl-BE" sz="1200" kern="1200" dirty="0" err="1">
                <a:solidFill>
                  <a:schemeClr val="tx1"/>
                </a:solidFill>
                <a:effectLst/>
                <a:latin typeface="+mn-lt"/>
                <a:ea typeface="+mn-ea"/>
                <a:cs typeface="+mn-cs"/>
              </a:rPr>
              <a:t>sociaal-economische</a:t>
            </a:r>
            <a:r>
              <a:rPr lang="nl-BE" sz="1200" kern="1200" dirty="0">
                <a:solidFill>
                  <a:schemeClr val="tx1"/>
                </a:solidFill>
                <a:effectLst/>
                <a:latin typeface="+mn-lt"/>
                <a:ea typeface="+mn-ea"/>
                <a:cs typeface="+mn-cs"/>
              </a:rPr>
              <a:t> status, attitude, voorkeuren, kennis, motivatie …) als gedragsbepalend, verschuift de aandacht tegenwoordig meer naar het </a:t>
            </a:r>
            <a:r>
              <a:rPr lang="nl-BE" sz="1200" b="1" kern="1200" dirty="0">
                <a:solidFill>
                  <a:schemeClr val="tx1"/>
                </a:solidFill>
                <a:effectLst/>
                <a:latin typeface="+mn-lt"/>
                <a:ea typeface="+mn-ea"/>
                <a:cs typeface="+mn-cs"/>
              </a:rPr>
              <a:t>individu binnen zijn omgeving</a:t>
            </a:r>
            <a:r>
              <a:rPr lang="nl-BE" sz="1200" kern="1200" dirty="0">
                <a:solidFill>
                  <a:schemeClr val="tx1"/>
                </a:solidFill>
                <a:effectLst/>
                <a:latin typeface="+mn-lt"/>
                <a:ea typeface="+mn-ea"/>
                <a:cs typeface="+mn-cs"/>
              </a:rPr>
              <a:t>.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Volgens </a:t>
            </a:r>
            <a:r>
              <a:rPr lang="nl-BE" sz="1200" kern="1200" dirty="0" err="1">
                <a:solidFill>
                  <a:schemeClr val="tx1"/>
                </a:solidFill>
                <a:effectLst/>
                <a:latin typeface="+mn-lt"/>
                <a:ea typeface="+mn-ea"/>
                <a:cs typeface="+mn-cs"/>
              </a:rPr>
              <a:t>socio</a:t>
            </a:r>
            <a:r>
              <a:rPr lang="nl-BE" sz="1200" kern="1200" dirty="0">
                <a:solidFill>
                  <a:schemeClr val="tx1"/>
                </a:solidFill>
                <a:effectLst/>
                <a:latin typeface="+mn-lt"/>
                <a:ea typeface="+mn-ea"/>
                <a:cs typeface="+mn-cs"/>
              </a:rPr>
              <a:t>-ecologische modellen wordt menselijk gedrag beïnvloed door een combinatie van maatschappelijke elementen op verschillende niveaus. Deze recentere modellen, vaak gebruikt bij gezondheidspromotie, beperken zich niet langer tot demografische of psychosociale factoren, maar nemen ook </a:t>
            </a:r>
            <a:r>
              <a:rPr lang="nl-BE" sz="1200" b="1" kern="1200" dirty="0">
                <a:solidFill>
                  <a:schemeClr val="tx1"/>
                </a:solidFill>
                <a:effectLst/>
                <a:latin typeface="+mn-lt"/>
                <a:ea typeface="+mn-ea"/>
                <a:cs typeface="+mn-cs"/>
              </a:rPr>
              <a:t>omgevingsvariabelen</a:t>
            </a:r>
            <a:r>
              <a:rPr lang="nl-BE" sz="1200" kern="1200" dirty="0">
                <a:solidFill>
                  <a:schemeClr val="tx1"/>
                </a:solidFill>
                <a:effectLst/>
                <a:latin typeface="+mn-lt"/>
                <a:ea typeface="+mn-ea"/>
                <a:cs typeface="+mn-cs"/>
              </a:rPr>
              <a:t> op waarvan ze verwachten dat die een invloed hebben op het gedrag. Om het gedrag te kunnen veranderen, zal men zich dus moeten richten op meerdere niveaus, zowel individueel als omgevingsgericht. De juiste veranderingen in de omgeving zullen leiden tot de gewenste gedragsveranderingen, maar de steun van het individu is wel vereist om veranderingen in die omgeving te kunnen doorvoeren. </a:t>
            </a: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9</a:t>
            </a:fld>
            <a:endParaRPr lang="nl-NL" dirty="0"/>
          </a:p>
        </p:txBody>
      </p:sp>
    </p:spTree>
    <p:extLst>
      <p:ext uri="{BB962C8B-B14F-4D97-AF65-F5344CB8AC3E}">
        <p14:creationId xmlns:p14="http://schemas.microsoft.com/office/powerpoint/2010/main" val="2539743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Wat bepaalt of iemand beweegt?</a:t>
            </a:r>
          </a:p>
          <a:p>
            <a:r>
              <a:rPr lang="nl-BE" sz="1200" kern="1200" dirty="0">
                <a:solidFill>
                  <a:schemeClr val="tx1"/>
                </a:solidFill>
                <a:effectLst/>
                <a:latin typeface="+mn-lt"/>
                <a:ea typeface="+mn-ea"/>
                <a:cs typeface="+mn-cs"/>
              </a:rPr>
              <a:t>Er bestaan veel verschillende </a:t>
            </a:r>
            <a:r>
              <a:rPr lang="nl-BE" sz="1200" kern="1200" dirty="0" err="1">
                <a:solidFill>
                  <a:schemeClr val="tx1"/>
                </a:solidFill>
                <a:effectLst/>
                <a:latin typeface="+mn-lt"/>
                <a:ea typeface="+mn-ea"/>
                <a:cs typeface="+mn-cs"/>
              </a:rPr>
              <a:t>socio</a:t>
            </a:r>
            <a:r>
              <a:rPr lang="nl-BE" sz="1200" kern="1200" dirty="0">
                <a:solidFill>
                  <a:schemeClr val="tx1"/>
                </a:solidFill>
                <a:effectLst/>
                <a:latin typeface="+mn-lt"/>
                <a:ea typeface="+mn-ea"/>
                <a:cs typeface="+mn-cs"/>
              </a:rPr>
              <a:t>-ecologische modellen met elk een eigen focus, maar algemeen genomen zien ze gedrag beïnvloed worden door:</a:t>
            </a:r>
          </a:p>
          <a:p>
            <a:pPr lvl="0"/>
            <a:r>
              <a:rPr lang="nl-BE" sz="1200" kern="1200" dirty="0">
                <a:solidFill>
                  <a:schemeClr val="tx1"/>
                </a:solidFill>
                <a:effectLst/>
                <a:latin typeface="+mn-lt"/>
                <a:ea typeface="+mn-ea"/>
                <a:cs typeface="+mn-cs"/>
              </a:rPr>
              <a:t>individuele factoren (bv. geslacht, leeftijd, attitude …);</a:t>
            </a:r>
          </a:p>
          <a:p>
            <a:pPr lvl="0"/>
            <a:r>
              <a:rPr lang="nl-BE" sz="1200" kern="1200" dirty="0">
                <a:solidFill>
                  <a:schemeClr val="tx1"/>
                </a:solidFill>
                <a:effectLst/>
                <a:latin typeface="+mn-lt"/>
                <a:ea typeface="+mn-ea"/>
                <a:cs typeface="+mn-cs"/>
              </a:rPr>
              <a:t>de sociale omgeving (bv. hoe staan de vrienden tegenover bewegen …); </a:t>
            </a:r>
          </a:p>
          <a:p>
            <a:pPr lvl="0"/>
            <a:r>
              <a:rPr lang="nl-BE" sz="1200" kern="1200" dirty="0">
                <a:solidFill>
                  <a:schemeClr val="tx1"/>
                </a:solidFill>
                <a:effectLst/>
                <a:latin typeface="+mn-lt"/>
                <a:ea typeface="+mn-ea"/>
                <a:cs typeface="+mn-cs"/>
              </a:rPr>
              <a:t>de fysieke omgeving (bv. is het gemakkelijk om met de fiets naar school te gaan …); </a:t>
            </a:r>
          </a:p>
          <a:p>
            <a:pPr lvl="0"/>
            <a:r>
              <a:rPr lang="nl-BE" sz="1200" kern="1200" dirty="0">
                <a:solidFill>
                  <a:schemeClr val="tx1"/>
                </a:solidFill>
                <a:effectLst/>
                <a:latin typeface="+mn-lt"/>
                <a:ea typeface="+mn-ea"/>
                <a:cs typeface="+mn-cs"/>
              </a:rPr>
              <a:t>het beleid (bv. welke afspraken zijn er op school rond bewegen of stilzitten …) .</a:t>
            </a:r>
          </a:p>
          <a:p>
            <a:r>
              <a:rPr lang="nl-BE" sz="1200" kern="1200" dirty="0">
                <a:solidFill>
                  <a:schemeClr val="tx1"/>
                </a:solidFill>
                <a:effectLst/>
                <a:latin typeface="+mn-lt"/>
                <a:ea typeface="+mn-ea"/>
                <a:cs typeface="+mn-cs"/>
              </a:rPr>
              <a:t>In een model kunnen die cirkels van beïnvloeding als volgt voorgesteld worden:</a:t>
            </a:r>
          </a:p>
          <a:p>
            <a:r>
              <a:rPr lang="en-GB" sz="1200" kern="1200" dirty="0" err="1">
                <a:solidFill>
                  <a:schemeClr val="tx1"/>
                </a:solidFill>
                <a:effectLst/>
                <a:latin typeface="+mn-lt"/>
                <a:ea typeface="+mn-ea"/>
                <a:cs typeface="+mn-cs"/>
              </a:rPr>
              <a:t>Bron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Sallis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e.a</a:t>
            </a:r>
            <a:r>
              <a:rPr lang="en-GB" sz="1200" kern="1200" dirty="0">
                <a:solidFill>
                  <a:schemeClr val="tx1"/>
                </a:solidFill>
                <a:effectLst/>
                <a:latin typeface="+mn-lt"/>
                <a:ea typeface="+mn-ea"/>
                <a:cs typeface="+mn-cs"/>
              </a:rPr>
              <a:t>., 2006, An ecological approach to creating active living communities</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10</a:t>
            </a:fld>
            <a:endParaRPr lang="nl-NL" dirty="0"/>
          </a:p>
        </p:txBody>
      </p:sp>
    </p:spTree>
    <p:extLst>
      <p:ext uri="{BB962C8B-B14F-4D97-AF65-F5344CB8AC3E}">
        <p14:creationId xmlns:p14="http://schemas.microsoft.com/office/powerpoint/2010/main" val="224863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Wat bepaalt of iemand beweegt?</a:t>
            </a:r>
          </a:p>
          <a:p>
            <a:r>
              <a:rPr lang="nl-BE" sz="1200" b="1" kern="1200" dirty="0">
                <a:solidFill>
                  <a:schemeClr val="tx1"/>
                </a:solidFill>
                <a:effectLst/>
                <a:latin typeface="+mn-lt"/>
                <a:ea typeface="+mn-ea"/>
                <a:cs typeface="+mn-cs"/>
              </a:rPr>
              <a:t>Brainstorm: Wat beïnvloedt mijn beweeggedrag?</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Verdeel uw leerlingen in vier groepen en laat hen brainstormen over wat hun fysieke activiteit (bewegen en stilzitten) beïnvloedt. Laat hen elke determinant noteren op een post-it. Breng een groot </a:t>
            </a:r>
            <a:r>
              <a:rPr lang="nl-BE" sz="1200" kern="1200" dirty="0" err="1">
                <a:solidFill>
                  <a:schemeClr val="tx1"/>
                </a:solidFill>
                <a:effectLst/>
                <a:latin typeface="+mn-lt"/>
                <a:ea typeface="+mn-ea"/>
                <a:cs typeface="+mn-cs"/>
              </a:rPr>
              <a:t>socio</a:t>
            </a:r>
            <a:r>
              <a:rPr lang="nl-BE" sz="1200" kern="1200" dirty="0">
                <a:solidFill>
                  <a:schemeClr val="tx1"/>
                </a:solidFill>
                <a:effectLst/>
                <a:latin typeface="+mn-lt"/>
                <a:ea typeface="+mn-ea"/>
                <a:cs typeface="+mn-cs"/>
              </a:rPr>
              <a:t>-ecologisch model aan het bord en benoem de cirkels van beïnvloeding (zoals figuur 1). Na de brainstorm laat u de leerlingen de determinanten in de juiste cirkel van beïnvloeding op het bord plaatsen. Laat de leerlingen de determinanten concreet verwoorden, bv. ‘geslacht is een individuele determinant, want meisjes bewegen gemiddeld minder dan jongens’. Of ‘Wie graag en veel tv kijkt, zit vaker en langer stil’. </a:t>
            </a:r>
          </a:p>
          <a:p>
            <a:r>
              <a:rPr lang="nl-BE" sz="1200" i="1" kern="1200" dirty="0">
                <a:solidFill>
                  <a:schemeClr val="tx1"/>
                </a:solidFill>
                <a:effectLst/>
                <a:latin typeface="+mn-lt"/>
                <a:ea typeface="+mn-ea"/>
                <a:cs typeface="+mn-cs"/>
              </a:rPr>
              <a:t>Op deze manier concretiseren de leerlingen zelf het abstracte </a:t>
            </a:r>
            <a:r>
              <a:rPr lang="nl-BE" sz="1200" i="1" kern="1200" dirty="0" err="1">
                <a:solidFill>
                  <a:schemeClr val="tx1"/>
                </a:solidFill>
                <a:effectLst/>
                <a:latin typeface="+mn-lt"/>
                <a:ea typeface="+mn-ea"/>
                <a:cs typeface="+mn-cs"/>
              </a:rPr>
              <a:t>socio</a:t>
            </a:r>
            <a:r>
              <a:rPr lang="nl-BE" sz="1200" i="1" kern="1200" dirty="0">
                <a:solidFill>
                  <a:schemeClr val="tx1"/>
                </a:solidFill>
                <a:effectLst/>
                <a:latin typeface="+mn-lt"/>
                <a:ea typeface="+mn-ea"/>
                <a:cs typeface="+mn-cs"/>
              </a:rPr>
              <a:t>-ecologisch model. Ze denken zelf na over hun beweeggedrag en over de factoren die dat gedrag beïnvloeden en ze leren de determinanten indelen in categorieën. Door er samen met hun medeleerlingen over na te denken, zien ze ook in dat de determinanten voor iedereen verschillend zijn.</a:t>
            </a:r>
            <a:endParaRPr lang="nl-BE" sz="1200" kern="1200" dirty="0">
              <a:solidFill>
                <a:schemeClr val="tx1"/>
              </a:solidFill>
              <a:effectLst/>
              <a:latin typeface="+mn-lt"/>
              <a:ea typeface="+mn-ea"/>
              <a:cs typeface="+mn-cs"/>
            </a:endParaRPr>
          </a:p>
          <a:p>
            <a:r>
              <a:rPr lang="nl-BE" sz="1200" b="1" i="1" kern="1200" dirty="0">
                <a:solidFill>
                  <a:schemeClr val="tx1"/>
                </a:solidFill>
                <a:effectLst/>
                <a:latin typeface="+mn-lt"/>
                <a:ea typeface="+mn-ea"/>
                <a:cs typeface="+mn-cs"/>
              </a:rPr>
              <a:t>Tip: </a:t>
            </a:r>
            <a:r>
              <a:rPr lang="nl-BE" sz="1200" i="1" kern="1200" dirty="0">
                <a:solidFill>
                  <a:schemeClr val="tx1"/>
                </a:solidFill>
                <a:effectLst/>
                <a:latin typeface="+mn-lt"/>
                <a:ea typeface="+mn-ea"/>
                <a:cs typeface="+mn-cs"/>
              </a:rPr>
              <a:t>U kunt de groepjes ook elk binnen een eigen cirkel van beïnvloeding laten brainstormen. Bv. groep 1 denkt na over individuele factoren, groep 2 over sociale omgevingsfactoren, enzovoort.</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11</a:t>
            </a:fld>
            <a:endParaRPr lang="nl-NL" dirty="0"/>
          </a:p>
        </p:txBody>
      </p:sp>
    </p:spTree>
    <p:extLst>
      <p:ext uri="{BB962C8B-B14F-4D97-AF65-F5344CB8AC3E}">
        <p14:creationId xmlns:p14="http://schemas.microsoft.com/office/powerpoint/2010/main" val="2920272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
        <p:nvSpPr>
          <p:cNvPr id="2" name="Titel 1"/>
          <p:cNvSpPr>
            <a:spLocks noGrp="1"/>
          </p:cNvSpPr>
          <p:nvPr>
            <p:ph type="ctrTitle"/>
          </p:nvPr>
        </p:nvSpPr>
        <p:spPr>
          <a:xfrm>
            <a:off x="914400" y="2130430"/>
            <a:ext cx="10363200" cy="1470025"/>
          </a:xfrm>
        </p:spPr>
        <p:txBody>
          <a:bodyPr/>
          <a:lstStyle>
            <a:lvl1pPr algn="ctr">
              <a:defRPr>
                <a:solidFill>
                  <a:srgbClr val="B8D287"/>
                </a:solidFill>
              </a:defRPr>
            </a:lvl1pPr>
          </a:lstStyle>
          <a:p>
            <a:r>
              <a:rPr lang="nl-NL"/>
              <a:t>Klik om de stijl te bewerken</a:t>
            </a:r>
            <a:endParaRPr lang="nl-NL" dirty="0"/>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8" indent="0" algn="ctr">
              <a:buNone/>
              <a:defRPr>
                <a:solidFill>
                  <a:schemeClr val="tx1">
                    <a:tint val="75000"/>
                  </a:schemeClr>
                </a:solidFill>
              </a:defRPr>
            </a:lvl3pPr>
            <a:lvl4pPr marL="1371598" indent="0" algn="ctr">
              <a:buNone/>
              <a:defRPr>
                <a:solidFill>
                  <a:schemeClr val="tx1">
                    <a:tint val="75000"/>
                  </a:schemeClr>
                </a:solidFill>
              </a:defRPr>
            </a:lvl4pPr>
            <a:lvl5pPr marL="1828798" indent="0" algn="ctr">
              <a:buNone/>
              <a:defRPr>
                <a:solidFill>
                  <a:schemeClr val="tx1">
                    <a:tint val="75000"/>
                  </a:schemeClr>
                </a:solidFill>
              </a:defRPr>
            </a:lvl5pPr>
            <a:lvl6pPr marL="2285996" indent="0" algn="ctr">
              <a:buNone/>
              <a:defRPr>
                <a:solidFill>
                  <a:schemeClr val="tx1">
                    <a:tint val="75000"/>
                  </a:schemeClr>
                </a:solidFill>
              </a:defRPr>
            </a:lvl6pPr>
            <a:lvl7pPr marL="2743197" indent="0" algn="ctr">
              <a:buNone/>
              <a:defRPr>
                <a:solidFill>
                  <a:schemeClr val="tx1">
                    <a:tint val="75000"/>
                  </a:schemeClr>
                </a:solidFill>
              </a:defRPr>
            </a:lvl7pPr>
            <a:lvl8pPr marL="3200396" indent="0" algn="ctr">
              <a:buNone/>
              <a:defRPr>
                <a:solidFill>
                  <a:schemeClr val="tx1">
                    <a:tint val="75000"/>
                  </a:schemeClr>
                </a:solidFill>
              </a:defRPr>
            </a:lvl8pPr>
            <a:lvl9pPr marL="3657597"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388004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179612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1783484" y="274640"/>
            <a:ext cx="3655483"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12802" y="274640"/>
            <a:ext cx="10767484"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83548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397822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133">
                <a:solidFill>
                  <a:schemeClr val="tx1">
                    <a:tint val="75000"/>
                  </a:schemeClr>
                </a:solidFill>
              </a:defRPr>
            </a:lvl1pPr>
            <a:lvl2pPr marL="457198" indent="0">
              <a:buNone/>
              <a:defRPr sz="1867">
                <a:solidFill>
                  <a:schemeClr val="tx1">
                    <a:tint val="75000"/>
                  </a:schemeClr>
                </a:solidFill>
              </a:defRPr>
            </a:lvl2pPr>
            <a:lvl3pPr marL="914398" indent="0">
              <a:buNone/>
              <a:defRPr sz="1467">
                <a:solidFill>
                  <a:schemeClr val="tx1">
                    <a:tint val="75000"/>
                  </a:schemeClr>
                </a:solidFill>
              </a:defRPr>
            </a:lvl3pPr>
            <a:lvl4pPr marL="1371598" indent="0">
              <a:buNone/>
              <a:defRPr sz="1467">
                <a:solidFill>
                  <a:schemeClr val="tx1">
                    <a:tint val="75000"/>
                  </a:schemeClr>
                </a:solidFill>
              </a:defRPr>
            </a:lvl4pPr>
            <a:lvl5pPr marL="1828798" indent="0">
              <a:buNone/>
              <a:defRPr sz="1467">
                <a:solidFill>
                  <a:schemeClr val="tx1">
                    <a:tint val="75000"/>
                  </a:schemeClr>
                </a:solidFill>
              </a:defRPr>
            </a:lvl5pPr>
            <a:lvl6pPr marL="2285996" indent="0">
              <a:buNone/>
              <a:defRPr sz="1467">
                <a:solidFill>
                  <a:schemeClr val="tx1">
                    <a:tint val="75000"/>
                  </a:schemeClr>
                </a:solidFill>
              </a:defRPr>
            </a:lvl6pPr>
            <a:lvl7pPr marL="2743197" indent="0">
              <a:buNone/>
              <a:defRPr sz="1467">
                <a:solidFill>
                  <a:schemeClr val="tx1">
                    <a:tint val="75000"/>
                  </a:schemeClr>
                </a:solidFill>
              </a:defRPr>
            </a:lvl7pPr>
            <a:lvl8pPr marL="3200396" indent="0">
              <a:buNone/>
              <a:defRPr sz="1467">
                <a:solidFill>
                  <a:schemeClr val="tx1">
                    <a:tint val="75000"/>
                  </a:schemeClr>
                </a:solidFill>
              </a:defRPr>
            </a:lvl8pPr>
            <a:lvl9pPr marL="3657597" indent="0">
              <a:buNone/>
              <a:defRPr sz="1467">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225681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12801" y="1600201"/>
            <a:ext cx="7211484" cy="4525963"/>
          </a:xfrm>
        </p:spPr>
        <p:txBody>
          <a:bodyPr/>
          <a:lstStyle>
            <a:lvl1pPr>
              <a:defRPr sz="2800"/>
            </a:lvl1pPr>
            <a:lvl2pPr>
              <a:defRPr sz="2400"/>
            </a:lvl2pPr>
            <a:lvl3pPr>
              <a:defRPr sz="2133"/>
            </a:lvl3pPr>
            <a:lvl4pPr>
              <a:defRPr sz="1867"/>
            </a:lvl4pPr>
            <a:lvl5pPr>
              <a:defRPr sz="1867"/>
            </a:lvl5pPr>
            <a:lvl6pPr>
              <a:defRPr sz="1867"/>
            </a:lvl6pPr>
            <a:lvl7pPr>
              <a:defRPr sz="1867"/>
            </a:lvl7pPr>
            <a:lvl8pPr>
              <a:defRPr sz="1867"/>
            </a:lvl8pPr>
            <a:lvl9pPr>
              <a:defRPr sz="1867"/>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8227484" y="1600201"/>
            <a:ext cx="7211483" cy="4525963"/>
          </a:xfrm>
        </p:spPr>
        <p:txBody>
          <a:bodyPr/>
          <a:lstStyle>
            <a:lvl1pPr>
              <a:defRPr sz="2800"/>
            </a:lvl1pPr>
            <a:lvl2pPr>
              <a:defRPr sz="2400"/>
            </a:lvl2pPr>
            <a:lvl3pPr>
              <a:defRPr sz="2133"/>
            </a:lvl3pPr>
            <a:lvl4pPr>
              <a:defRPr sz="1867"/>
            </a:lvl4pPr>
            <a:lvl5pPr>
              <a:defRPr sz="1867"/>
            </a:lvl5pPr>
            <a:lvl6pPr>
              <a:defRPr sz="1867"/>
            </a:lvl6pPr>
            <a:lvl7pPr>
              <a:defRPr sz="1867"/>
            </a:lvl7pPr>
            <a:lvl8pPr>
              <a:defRPr sz="1867"/>
            </a:lvl8pPr>
            <a:lvl9pPr>
              <a:defRPr sz="1867"/>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6485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9"/>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3"/>
          </a:xfrm>
        </p:spPr>
        <p:txBody>
          <a:bodyPr anchor="b"/>
          <a:lstStyle>
            <a:lvl1pPr marL="0" indent="0">
              <a:buNone/>
              <a:defRPr sz="2400" b="1"/>
            </a:lvl1pPr>
            <a:lvl2pPr marL="457198" indent="0">
              <a:buNone/>
              <a:defRPr sz="2133" b="1"/>
            </a:lvl2pPr>
            <a:lvl3pPr marL="914398" indent="0">
              <a:buNone/>
              <a:defRPr sz="1867" b="1"/>
            </a:lvl3pPr>
            <a:lvl4pPr marL="1371598" indent="0">
              <a:buNone/>
              <a:defRPr sz="1467" b="1"/>
            </a:lvl4pPr>
            <a:lvl5pPr marL="1828798" indent="0">
              <a:buNone/>
              <a:defRPr sz="1467" b="1"/>
            </a:lvl5pPr>
            <a:lvl6pPr marL="2285996" indent="0">
              <a:buNone/>
              <a:defRPr sz="1467" b="1"/>
            </a:lvl6pPr>
            <a:lvl7pPr marL="2743197" indent="0">
              <a:buNone/>
              <a:defRPr sz="1467" b="1"/>
            </a:lvl7pPr>
            <a:lvl8pPr marL="3200396" indent="0">
              <a:buNone/>
              <a:defRPr sz="1467" b="1"/>
            </a:lvl8pPr>
            <a:lvl9pPr marL="3657597" indent="0">
              <a:buNone/>
              <a:defRPr sz="1467" b="1"/>
            </a:lvl9pPr>
          </a:lstStyle>
          <a:p>
            <a:pPr lvl="0"/>
            <a:r>
              <a:rPr lang="nl-NL"/>
              <a:t>Tekststijl van het model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133"/>
            </a:lvl2pPr>
            <a:lvl3pPr>
              <a:defRPr sz="1867"/>
            </a:lvl3pPr>
            <a:lvl4pPr>
              <a:defRPr sz="1467"/>
            </a:lvl4pPr>
            <a:lvl5pPr>
              <a:defRPr sz="1467"/>
            </a:lvl5pPr>
            <a:lvl6pPr>
              <a:defRPr sz="1467"/>
            </a:lvl6pPr>
            <a:lvl7pPr>
              <a:defRPr sz="1467"/>
            </a:lvl7pPr>
            <a:lvl8pPr>
              <a:defRPr sz="1467"/>
            </a:lvl8pPr>
            <a:lvl9pPr>
              <a:defRPr sz="1467"/>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3"/>
          </a:xfrm>
        </p:spPr>
        <p:txBody>
          <a:bodyPr anchor="b"/>
          <a:lstStyle>
            <a:lvl1pPr marL="0" indent="0">
              <a:buNone/>
              <a:defRPr sz="2400" b="1"/>
            </a:lvl1pPr>
            <a:lvl2pPr marL="457198" indent="0">
              <a:buNone/>
              <a:defRPr sz="2133" b="1"/>
            </a:lvl2pPr>
            <a:lvl3pPr marL="914398" indent="0">
              <a:buNone/>
              <a:defRPr sz="1867" b="1"/>
            </a:lvl3pPr>
            <a:lvl4pPr marL="1371598" indent="0">
              <a:buNone/>
              <a:defRPr sz="1467" b="1"/>
            </a:lvl4pPr>
            <a:lvl5pPr marL="1828798" indent="0">
              <a:buNone/>
              <a:defRPr sz="1467" b="1"/>
            </a:lvl5pPr>
            <a:lvl6pPr marL="2285996" indent="0">
              <a:buNone/>
              <a:defRPr sz="1467" b="1"/>
            </a:lvl6pPr>
            <a:lvl7pPr marL="2743197" indent="0">
              <a:buNone/>
              <a:defRPr sz="1467" b="1"/>
            </a:lvl7pPr>
            <a:lvl8pPr marL="3200396" indent="0">
              <a:buNone/>
              <a:defRPr sz="1467" b="1"/>
            </a:lvl8pPr>
            <a:lvl9pPr marL="3657597" indent="0">
              <a:buNone/>
              <a:defRPr sz="1467" b="1"/>
            </a:lvl9pPr>
          </a:lstStyle>
          <a:p>
            <a:pPr lvl="0"/>
            <a:r>
              <a:rPr lang="nl-NL"/>
              <a:t>Tekststijl van het model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133"/>
            </a:lvl2pPr>
            <a:lvl3pPr>
              <a:defRPr sz="1867"/>
            </a:lvl3pPr>
            <a:lvl4pPr>
              <a:defRPr sz="1467"/>
            </a:lvl4pPr>
            <a:lvl5pPr>
              <a:defRPr sz="1467"/>
            </a:lvl5pPr>
            <a:lvl6pPr>
              <a:defRPr sz="1467"/>
            </a:lvl6pPr>
            <a:lvl7pPr>
              <a:defRPr sz="1467"/>
            </a:lvl7pPr>
            <a:lvl8pPr>
              <a:defRPr sz="1467"/>
            </a:lvl8pPr>
            <a:lvl9pPr>
              <a:defRPr sz="1467"/>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342942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182477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6704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5" y="273052"/>
            <a:ext cx="4011084" cy="1162051"/>
          </a:xfrm>
        </p:spPr>
        <p:txBody>
          <a:bodyPr anchor="b"/>
          <a:lstStyle>
            <a:lvl1pPr algn="l">
              <a:defRPr sz="2133" b="1"/>
            </a:lvl1pPr>
          </a:lstStyle>
          <a:p>
            <a:r>
              <a:rPr lang="nl-NL"/>
              <a:t>Klik om de stijl te bewerken</a:t>
            </a:r>
          </a:p>
        </p:txBody>
      </p:sp>
      <p:sp>
        <p:nvSpPr>
          <p:cNvPr id="3" name="Tijdelijke aanduiding voor inhoud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5" y="1435104"/>
            <a:ext cx="4011084" cy="4691063"/>
          </a:xfrm>
        </p:spPr>
        <p:txBody>
          <a:bodyPr/>
          <a:lstStyle>
            <a:lvl1pPr marL="0" indent="0">
              <a:buNone/>
              <a:defRPr sz="1467"/>
            </a:lvl1pPr>
            <a:lvl2pPr marL="457198" indent="0">
              <a:buNone/>
              <a:defRPr sz="1200"/>
            </a:lvl2pPr>
            <a:lvl3pPr marL="914398" indent="0">
              <a:buNone/>
              <a:defRPr sz="1067"/>
            </a:lvl3pPr>
            <a:lvl4pPr marL="1371598" indent="0">
              <a:buNone/>
              <a:defRPr sz="933"/>
            </a:lvl4pPr>
            <a:lvl5pPr marL="1828798" indent="0">
              <a:buNone/>
              <a:defRPr sz="933"/>
            </a:lvl5pPr>
            <a:lvl6pPr marL="2285996" indent="0">
              <a:buNone/>
              <a:defRPr sz="933"/>
            </a:lvl6pPr>
            <a:lvl7pPr marL="2743197" indent="0">
              <a:buNone/>
              <a:defRPr sz="933"/>
            </a:lvl7pPr>
            <a:lvl8pPr marL="3200396" indent="0">
              <a:buNone/>
              <a:defRPr sz="933"/>
            </a:lvl8pPr>
            <a:lvl9pPr marL="3657597" indent="0">
              <a:buNone/>
              <a:defRPr sz="933"/>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58556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133"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198" indent="0">
              <a:buNone/>
              <a:defRPr sz="2800"/>
            </a:lvl2pPr>
            <a:lvl3pPr marL="914398" indent="0">
              <a:buNone/>
              <a:defRPr sz="2400"/>
            </a:lvl3pPr>
            <a:lvl4pPr marL="1371598" indent="0">
              <a:buNone/>
              <a:defRPr sz="2133"/>
            </a:lvl4pPr>
            <a:lvl5pPr marL="1828798" indent="0">
              <a:buNone/>
              <a:defRPr sz="2133"/>
            </a:lvl5pPr>
            <a:lvl6pPr marL="2285996" indent="0">
              <a:buNone/>
              <a:defRPr sz="2133"/>
            </a:lvl6pPr>
            <a:lvl7pPr marL="2743197" indent="0">
              <a:buNone/>
              <a:defRPr sz="2133"/>
            </a:lvl7pPr>
            <a:lvl8pPr marL="3200396" indent="0">
              <a:buNone/>
              <a:defRPr sz="2133"/>
            </a:lvl8pPr>
            <a:lvl9pPr marL="3657597" indent="0">
              <a:buNone/>
              <a:defRPr sz="2133"/>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9"/>
            <a:ext cx="7315200" cy="804863"/>
          </a:xfrm>
        </p:spPr>
        <p:txBody>
          <a:bodyPr/>
          <a:lstStyle>
            <a:lvl1pPr marL="0" indent="0">
              <a:buNone/>
              <a:defRPr sz="1467"/>
            </a:lvl1pPr>
            <a:lvl2pPr marL="457198" indent="0">
              <a:buNone/>
              <a:defRPr sz="1200"/>
            </a:lvl2pPr>
            <a:lvl3pPr marL="914398" indent="0">
              <a:buNone/>
              <a:defRPr sz="1067"/>
            </a:lvl3pPr>
            <a:lvl4pPr marL="1371598" indent="0">
              <a:buNone/>
              <a:defRPr sz="933"/>
            </a:lvl4pPr>
            <a:lvl5pPr marL="1828798" indent="0">
              <a:buNone/>
              <a:defRPr sz="933"/>
            </a:lvl5pPr>
            <a:lvl6pPr marL="2285996" indent="0">
              <a:buNone/>
              <a:defRPr sz="933"/>
            </a:lvl6pPr>
            <a:lvl7pPr marL="2743197" indent="0">
              <a:buNone/>
              <a:defRPr sz="933"/>
            </a:lvl7pPr>
            <a:lvl8pPr marL="3200396" indent="0">
              <a:buNone/>
              <a:defRPr sz="933"/>
            </a:lvl8pPr>
            <a:lvl9pPr marL="3657597" indent="0">
              <a:buNone/>
              <a:defRPr sz="933"/>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30A11C9-8F3E-4852-A754-295173A0D98C}" type="datetimeFigureOut">
              <a:rPr lang="nl-BE" smtClean="0"/>
              <a:pPr/>
              <a:t>26/01/2023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A4E71D8-3976-4A8A-ACFA-902291A3785B}" type="slidenum">
              <a:rPr lang="nl-BE" smtClean="0"/>
              <a:pPr/>
              <a:t>‹nr.›</a:t>
            </a:fld>
            <a:endParaRPr lang="nl-BE"/>
          </a:p>
        </p:txBody>
      </p:sp>
    </p:spTree>
    <p:extLst>
      <p:ext uri="{BB962C8B-B14F-4D97-AF65-F5344CB8AC3E}">
        <p14:creationId xmlns:p14="http://schemas.microsoft.com/office/powerpoint/2010/main" val="179099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Afbeelding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
        <p:nvSpPr>
          <p:cNvPr id="2" name="Tijdelijke aanduiding voor titel 1"/>
          <p:cNvSpPr>
            <a:spLocks noGrp="1"/>
          </p:cNvSpPr>
          <p:nvPr>
            <p:ph type="title"/>
          </p:nvPr>
        </p:nvSpPr>
        <p:spPr>
          <a:xfrm>
            <a:off x="609600" y="274639"/>
            <a:ext cx="10972800" cy="1143000"/>
          </a:xfrm>
          <a:prstGeom prst="rect">
            <a:avLst/>
          </a:prstGeom>
        </p:spPr>
        <p:txBody>
          <a:bodyPr vert="horz" lIns="68581" tIns="34291" rIns="68581" bIns="34291"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68581" tIns="34291" rIns="68581" bIns="34291"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609600" y="6356355"/>
            <a:ext cx="2844800" cy="365125"/>
          </a:xfrm>
          <a:prstGeom prst="rect">
            <a:avLst/>
          </a:prstGeom>
        </p:spPr>
        <p:txBody>
          <a:bodyPr vert="horz" lIns="68581" tIns="34291" rIns="68581" bIns="34291" rtlCol="0" anchor="ctr"/>
          <a:lstStyle>
            <a:lvl1pPr algn="l">
              <a:defRPr sz="1200">
                <a:solidFill>
                  <a:schemeClr val="tx1">
                    <a:tint val="75000"/>
                  </a:schemeClr>
                </a:solidFill>
              </a:defRPr>
            </a:lvl1pPr>
          </a:lstStyle>
          <a:p>
            <a:fld id="{F30A11C9-8F3E-4852-A754-295173A0D98C}" type="datetimeFigureOut">
              <a:rPr lang="nl-BE" smtClean="0"/>
              <a:pPr/>
              <a:t>26/01/2023</a:t>
            </a:fld>
            <a:endParaRPr lang="nl-BE"/>
          </a:p>
        </p:txBody>
      </p:sp>
      <p:sp>
        <p:nvSpPr>
          <p:cNvPr id="5" name="Tijdelijke aanduiding voor voettekst 4"/>
          <p:cNvSpPr>
            <a:spLocks noGrp="1"/>
          </p:cNvSpPr>
          <p:nvPr>
            <p:ph type="ftr" sz="quarter" idx="3"/>
          </p:nvPr>
        </p:nvSpPr>
        <p:spPr>
          <a:xfrm>
            <a:off x="4165600" y="6356355"/>
            <a:ext cx="3860800" cy="365125"/>
          </a:xfrm>
          <a:prstGeom prst="rect">
            <a:avLst/>
          </a:prstGeom>
        </p:spPr>
        <p:txBody>
          <a:bodyPr vert="horz" lIns="68581" tIns="34291" rIns="68581" bIns="34291"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737601" y="6356355"/>
            <a:ext cx="2844800" cy="365125"/>
          </a:xfrm>
          <a:prstGeom prst="rect">
            <a:avLst/>
          </a:prstGeom>
        </p:spPr>
        <p:txBody>
          <a:bodyPr vert="horz" lIns="68581" tIns="34291" rIns="68581" bIns="34291" rtlCol="0" anchor="ctr"/>
          <a:lstStyle>
            <a:lvl1pPr algn="r">
              <a:defRPr sz="1200">
                <a:solidFill>
                  <a:schemeClr val="tx1">
                    <a:tint val="75000"/>
                  </a:schemeClr>
                </a:solidFill>
              </a:defRPr>
            </a:lvl1pPr>
          </a:lstStyle>
          <a:p>
            <a:fld id="{4A4E71D8-3976-4A8A-ACFA-902291A3785B}" type="slidenum">
              <a:rPr lang="nl-BE" smtClean="0"/>
              <a:pPr/>
              <a:t>‹nr.›</a:t>
            </a:fld>
            <a:endParaRPr lang="nl-BE"/>
          </a:p>
        </p:txBody>
      </p:sp>
    </p:spTree>
    <p:extLst>
      <p:ext uri="{BB962C8B-B14F-4D97-AF65-F5344CB8AC3E}">
        <p14:creationId xmlns:p14="http://schemas.microsoft.com/office/powerpoint/2010/main" val="3659133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198" rtl="0" eaLnBrk="1" latinLnBrk="0" hangingPunct="1">
        <a:spcBef>
          <a:spcPct val="0"/>
        </a:spcBef>
        <a:buNone/>
        <a:defRPr sz="4400" b="1" kern="1200">
          <a:solidFill>
            <a:srgbClr val="F08AA9"/>
          </a:solidFill>
          <a:latin typeface="Lucida Grande" charset="0"/>
          <a:ea typeface="Lucida Grande" charset="0"/>
          <a:cs typeface="Lucida Grande" charset="0"/>
        </a:defRPr>
      </a:lvl1pPr>
    </p:titleStyle>
    <p:bodyStyle>
      <a:lvl1pPr marL="342898" indent="-342898" algn="l" defTabSz="457198" rtl="0" eaLnBrk="1" latinLnBrk="0" hangingPunct="1">
        <a:spcBef>
          <a:spcPct val="20000"/>
        </a:spcBef>
        <a:buFont typeface="Arial"/>
        <a:buChar char="•"/>
        <a:defRPr sz="3200" kern="1200">
          <a:solidFill>
            <a:schemeClr val="tx1">
              <a:lumMod val="65000"/>
              <a:lumOff val="35000"/>
            </a:schemeClr>
          </a:solidFill>
          <a:latin typeface="Lucida Grande" charset="0"/>
          <a:ea typeface="Lucida Grande" charset="0"/>
          <a:cs typeface="Lucida Grande" charset="0"/>
        </a:defRPr>
      </a:lvl1pPr>
      <a:lvl2pPr marL="742949" indent="-285750" algn="l" defTabSz="457198" rtl="0" eaLnBrk="1" latinLnBrk="0" hangingPunct="1">
        <a:spcBef>
          <a:spcPct val="20000"/>
        </a:spcBef>
        <a:buFont typeface="Arial"/>
        <a:buChar char="–"/>
        <a:defRPr sz="2800" kern="1200">
          <a:solidFill>
            <a:schemeClr val="tx1">
              <a:lumMod val="65000"/>
              <a:lumOff val="35000"/>
            </a:schemeClr>
          </a:solidFill>
          <a:latin typeface="Lucida Grande" charset="0"/>
          <a:ea typeface="Lucida Grande" charset="0"/>
          <a:cs typeface="Lucida Grande" charset="0"/>
        </a:defRPr>
      </a:lvl2pPr>
      <a:lvl3pPr marL="1142999" indent="-228601" algn="l" defTabSz="457198" rtl="0" eaLnBrk="1" latinLnBrk="0" hangingPunct="1">
        <a:spcBef>
          <a:spcPct val="20000"/>
        </a:spcBef>
        <a:buFont typeface="Arial"/>
        <a:buChar char="•"/>
        <a:defRPr sz="2400" kern="1200">
          <a:solidFill>
            <a:schemeClr val="tx1">
              <a:lumMod val="65000"/>
              <a:lumOff val="35000"/>
            </a:schemeClr>
          </a:solidFill>
          <a:latin typeface="Lucida Grande" charset="0"/>
          <a:ea typeface="Lucida Grande" charset="0"/>
          <a:cs typeface="Lucida Grande" charset="0"/>
        </a:defRPr>
      </a:lvl3pPr>
      <a:lvl4pPr marL="1600197" indent="-228601" algn="l" defTabSz="457198" rtl="0" eaLnBrk="1" latinLnBrk="0" hangingPunct="1">
        <a:spcBef>
          <a:spcPct val="20000"/>
        </a:spcBef>
        <a:buFont typeface="Arial"/>
        <a:buChar char="–"/>
        <a:defRPr sz="2133" kern="1200">
          <a:solidFill>
            <a:schemeClr val="tx1">
              <a:lumMod val="65000"/>
              <a:lumOff val="35000"/>
            </a:schemeClr>
          </a:solidFill>
          <a:latin typeface="Lucida Grande" charset="0"/>
          <a:ea typeface="Lucida Grande" charset="0"/>
          <a:cs typeface="Lucida Grande" charset="0"/>
        </a:defRPr>
      </a:lvl4pPr>
      <a:lvl5pPr marL="2057398" indent="-228601" algn="l" defTabSz="457198" rtl="0" eaLnBrk="1" latinLnBrk="0" hangingPunct="1">
        <a:spcBef>
          <a:spcPct val="20000"/>
        </a:spcBef>
        <a:buFont typeface="Arial"/>
        <a:buChar char="»"/>
        <a:defRPr sz="2133" kern="1200">
          <a:solidFill>
            <a:schemeClr val="tx1">
              <a:lumMod val="65000"/>
              <a:lumOff val="35000"/>
            </a:schemeClr>
          </a:solidFill>
          <a:latin typeface="Lucida Grande" charset="0"/>
          <a:ea typeface="Lucida Grande" charset="0"/>
          <a:cs typeface="Lucida Grande" charset="0"/>
        </a:defRPr>
      </a:lvl5pPr>
      <a:lvl6pPr marL="2514596" indent="-228601" algn="l" defTabSz="457198" rtl="0" eaLnBrk="1" latinLnBrk="0" hangingPunct="1">
        <a:spcBef>
          <a:spcPct val="20000"/>
        </a:spcBef>
        <a:buFont typeface="Arial"/>
        <a:buChar char="•"/>
        <a:defRPr sz="2133" kern="1200">
          <a:solidFill>
            <a:schemeClr val="tx1"/>
          </a:solidFill>
          <a:latin typeface="+mn-lt"/>
          <a:ea typeface="+mn-ea"/>
          <a:cs typeface="+mn-cs"/>
        </a:defRPr>
      </a:lvl6pPr>
      <a:lvl7pPr marL="2971796" indent="-228601" algn="l" defTabSz="457198" rtl="0" eaLnBrk="1" latinLnBrk="0" hangingPunct="1">
        <a:spcBef>
          <a:spcPct val="20000"/>
        </a:spcBef>
        <a:buFont typeface="Arial"/>
        <a:buChar char="•"/>
        <a:defRPr sz="2133" kern="1200">
          <a:solidFill>
            <a:schemeClr val="tx1"/>
          </a:solidFill>
          <a:latin typeface="+mn-lt"/>
          <a:ea typeface="+mn-ea"/>
          <a:cs typeface="+mn-cs"/>
        </a:defRPr>
      </a:lvl7pPr>
      <a:lvl8pPr marL="3428997" indent="-228601" algn="l" defTabSz="457198" rtl="0" eaLnBrk="1" latinLnBrk="0" hangingPunct="1">
        <a:spcBef>
          <a:spcPct val="20000"/>
        </a:spcBef>
        <a:buFont typeface="Arial"/>
        <a:buChar char="•"/>
        <a:defRPr sz="2133" kern="1200">
          <a:solidFill>
            <a:schemeClr val="tx1"/>
          </a:solidFill>
          <a:latin typeface="+mn-lt"/>
          <a:ea typeface="+mn-ea"/>
          <a:cs typeface="+mn-cs"/>
        </a:defRPr>
      </a:lvl8pPr>
      <a:lvl9pPr marL="3886196" indent="-228601" algn="l" defTabSz="457198"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nl-NL"/>
      </a:defPPr>
      <a:lvl1pPr marL="0" algn="l" defTabSz="457198" rtl="0" eaLnBrk="1" latinLnBrk="0" hangingPunct="1">
        <a:defRPr sz="1867" kern="1200">
          <a:solidFill>
            <a:schemeClr val="tx1"/>
          </a:solidFill>
          <a:latin typeface="+mn-lt"/>
          <a:ea typeface="+mn-ea"/>
          <a:cs typeface="+mn-cs"/>
        </a:defRPr>
      </a:lvl1pPr>
      <a:lvl2pPr marL="457198" algn="l" defTabSz="457198" rtl="0" eaLnBrk="1" latinLnBrk="0" hangingPunct="1">
        <a:defRPr sz="1867" kern="1200">
          <a:solidFill>
            <a:schemeClr val="tx1"/>
          </a:solidFill>
          <a:latin typeface="+mn-lt"/>
          <a:ea typeface="+mn-ea"/>
          <a:cs typeface="+mn-cs"/>
        </a:defRPr>
      </a:lvl2pPr>
      <a:lvl3pPr marL="914398" algn="l" defTabSz="457198" rtl="0" eaLnBrk="1" latinLnBrk="0" hangingPunct="1">
        <a:defRPr sz="1867" kern="1200">
          <a:solidFill>
            <a:schemeClr val="tx1"/>
          </a:solidFill>
          <a:latin typeface="+mn-lt"/>
          <a:ea typeface="+mn-ea"/>
          <a:cs typeface="+mn-cs"/>
        </a:defRPr>
      </a:lvl3pPr>
      <a:lvl4pPr marL="1371598" algn="l" defTabSz="457198" rtl="0" eaLnBrk="1" latinLnBrk="0" hangingPunct="1">
        <a:defRPr sz="1867" kern="1200">
          <a:solidFill>
            <a:schemeClr val="tx1"/>
          </a:solidFill>
          <a:latin typeface="+mn-lt"/>
          <a:ea typeface="+mn-ea"/>
          <a:cs typeface="+mn-cs"/>
        </a:defRPr>
      </a:lvl4pPr>
      <a:lvl5pPr marL="1828798" algn="l" defTabSz="457198" rtl="0" eaLnBrk="1" latinLnBrk="0" hangingPunct="1">
        <a:defRPr sz="1867" kern="1200">
          <a:solidFill>
            <a:schemeClr val="tx1"/>
          </a:solidFill>
          <a:latin typeface="+mn-lt"/>
          <a:ea typeface="+mn-ea"/>
          <a:cs typeface="+mn-cs"/>
        </a:defRPr>
      </a:lvl5pPr>
      <a:lvl6pPr marL="2285996" algn="l" defTabSz="457198" rtl="0" eaLnBrk="1" latinLnBrk="0" hangingPunct="1">
        <a:defRPr sz="1867" kern="1200">
          <a:solidFill>
            <a:schemeClr val="tx1"/>
          </a:solidFill>
          <a:latin typeface="+mn-lt"/>
          <a:ea typeface="+mn-ea"/>
          <a:cs typeface="+mn-cs"/>
        </a:defRPr>
      </a:lvl6pPr>
      <a:lvl7pPr marL="2743197" algn="l" defTabSz="457198" rtl="0" eaLnBrk="1" latinLnBrk="0" hangingPunct="1">
        <a:defRPr sz="1867" kern="1200">
          <a:solidFill>
            <a:schemeClr val="tx1"/>
          </a:solidFill>
          <a:latin typeface="+mn-lt"/>
          <a:ea typeface="+mn-ea"/>
          <a:cs typeface="+mn-cs"/>
        </a:defRPr>
      </a:lvl7pPr>
      <a:lvl8pPr marL="3200396" algn="l" defTabSz="457198" rtl="0" eaLnBrk="1" latinLnBrk="0" hangingPunct="1">
        <a:defRPr sz="1867" kern="1200">
          <a:solidFill>
            <a:schemeClr val="tx1"/>
          </a:solidFill>
          <a:latin typeface="+mn-lt"/>
          <a:ea typeface="+mn-ea"/>
          <a:cs typeface="+mn-cs"/>
        </a:defRPr>
      </a:lvl8pPr>
      <a:lvl9pPr marL="3657597" algn="l" defTabSz="45719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BgRoiTWkBH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129489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stretch>
            <a:fillRect/>
          </a:stretch>
        </p:blipFill>
        <p:spPr>
          <a:xfrm>
            <a:off x="2132141" y="1211555"/>
            <a:ext cx="8616723" cy="5861050"/>
          </a:xfrm>
          <a:prstGeom prst="rect">
            <a:avLst/>
          </a:prstGeom>
        </p:spPr>
      </p:pic>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Wat bepaalt of iemand beweegt?</a:t>
            </a:r>
          </a:p>
        </p:txBody>
      </p:sp>
    </p:spTree>
    <p:extLst>
      <p:ext uri="{BB962C8B-B14F-4D97-AF65-F5344CB8AC3E}">
        <p14:creationId xmlns:p14="http://schemas.microsoft.com/office/powerpoint/2010/main" val="401973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Wat bepaalt of iemand beweegt?</a:t>
            </a:r>
          </a:p>
        </p:txBody>
      </p:sp>
      <p:sp>
        <p:nvSpPr>
          <p:cNvPr id="6" name="Content Placeholder 5"/>
          <p:cNvSpPr>
            <a:spLocks noGrp="1"/>
          </p:cNvSpPr>
          <p:nvPr>
            <p:ph idx="1"/>
          </p:nvPr>
        </p:nvSpPr>
        <p:spPr>
          <a:xfrm>
            <a:off x="670739" y="2201314"/>
            <a:ext cx="10515600" cy="4140621"/>
          </a:xfrm>
          <a:prstGeom prst="rect">
            <a:avLst/>
          </a:prstGeom>
        </p:spPr>
        <p:txBody>
          <a:bodyPr wrap="square">
            <a:spAutoFit/>
          </a:bodyPr>
          <a:lstStyle/>
          <a:p>
            <a:pPr marL="0" indent="0">
              <a:buNone/>
            </a:pPr>
            <a:endParaRPr lang="nl-BE" sz="3200" b="1" i="1" dirty="0"/>
          </a:p>
          <a:p>
            <a:pPr marL="0" indent="0">
              <a:buNone/>
            </a:pPr>
            <a:r>
              <a:rPr lang="nl-BE" sz="3200" b="1" i="1" dirty="0"/>
              <a:t>Brainstorm: Wat beïnvloedt mijn beweeggedrag?</a:t>
            </a:r>
          </a:p>
          <a:p>
            <a:r>
              <a:rPr lang="nl-BE" sz="3200" i="1" dirty="0"/>
              <a:t>Wat beïnvloedt je fysieke activiteit (bewegen en stilzitten)?</a:t>
            </a:r>
          </a:p>
          <a:p>
            <a:r>
              <a:rPr lang="nl-BE" sz="3200" i="1" dirty="0"/>
              <a:t>Noteer de determinanten op post-</a:t>
            </a:r>
            <a:r>
              <a:rPr lang="nl-BE" sz="3200" i="1" dirty="0" err="1"/>
              <a:t>its</a:t>
            </a:r>
            <a:r>
              <a:rPr lang="nl-BE" sz="3200" i="1" dirty="0"/>
              <a:t>.</a:t>
            </a:r>
          </a:p>
          <a:p>
            <a:r>
              <a:rPr lang="nl-BE" sz="3200" i="1" dirty="0"/>
              <a:t>Plaats ze binnen de juiste cirkel in het </a:t>
            </a:r>
            <a:r>
              <a:rPr lang="nl-BE" sz="3200" i="1" dirty="0" err="1"/>
              <a:t>socio</a:t>
            </a:r>
            <a:r>
              <a:rPr lang="nl-BE" sz="3200" i="1" dirty="0"/>
              <a:t>-ecologisch model.</a:t>
            </a:r>
          </a:p>
          <a:p>
            <a:pPr marL="0" indent="0">
              <a:buNone/>
            </a:pPr>
            <a:endParaRPr lang="en-US" sz="5400" dirty="0"/>
          </a:p>
        </p:txBody>
      </p:sp>
    </p:spTree>
    <p:extLst>
      <p:ext uri="{BB962C8B-B14F-4D97-AF65-F5344CB8AC3E}">
        <p14:creationId xmlns:p14="http://schemas.microsoft.com/office/powerpoint/2010/main" val="217269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Wat bepaalt of iemand beweegt?</a:t>
            </a:r>
          </a:p>
        </p:txBody>
      </p:sp>
      <p:sp>
        <p:nvSpPr>
          <p:cNvPr id="5" name="Rectangle 4"/>
          <p:cNvSpPr/>
          <p:nvPr/>
        </p:nvSpPr>
        <p:spPr>
          <a:xfrm>
            <a:off x="754793" y="1905091"/>
            <a:ext cx="10866620" cy="4524315"/>
          </a:xfrm>
          <a:prstGeom prst="rect">
            <a:avLst/>
          </a:prstGeom>
        </p:spPr>
        <p:txBody>
          <a:bodyPr wrap="square">
            <a:spAutoFit/>
          </a:bodyPr>
          <a:lstStyle/>
          <a:p>
            <a:r>
              <a:rPr lang="nl-BE" sz="4800" b="1" dirty="0"/>
              <a:t>Individuele factoren</a:t>
            </a:r>
          </a:p>
          <a:p>
            <a:pPr marL="685800" indent="-685800">
              <a:buFontTx/>
              <a:buChar char="-"/>
            </a:pPr>
            <a:r>
              <a:rPr lang="nl-BE" sz="4800" dirty="0"/>
              <a:t>demografisch: geslacht, leeftijd, SES …</a:t>
            </a:r>
          </a:p>
          <a:p>
            <a:pPr marL="685800" indent="-685800">
              <a:buFontTx/>
              <a:buChar char="-"/>
            </a:pPr>
            <a:r>
              <a:rPr lang="nl-BE" sz="4800" dirty="0"/>
              <a:t>psychosociaal: kennis, eigen-effectiviteit, attitude …</a:t>
            </a:r>
          </a:p>
          <a:p>
            <a:pPr marL="685800" indent="-685800">
              <a:buFontTx/>
              <a:buChar char="-"/>
            </a:pPr>
            <a:r>
              <a:rPr lang="nl-BE" sz="4800" dirty="0"/>
              <a:t>fysieke competenties: uithouding, lichaamsbouw …</a:t>
            </a:r>
          </a:p>
        </p:txBody>
      </p:sp>
    </p:spTree>
    <p:extLst>
      <p:ext uri="{BB962C8B-B14F-4D97-AF65-F5344CB8AC3E}">
        <p14:creationId xmlns:p14="http://schemas.microsoft.com/office/powerpoint/2010/main" val="281878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Wat bepaalt of iemand beweegt?</a:t>
            </a:r>
          </a:p>
        </p:txBody>
      </p:sp>
      <p:sp>
        <p:nvSpPr>
          <p:cNvPr id="5" name="Rectangle 4"/>
          <p:cNvSpPr/>
          <p:nvPr/>
        </p:nvSpPr>
        <p:spPr>
          <a:xfrm>
            <a:off x="754793" y="1905091"/>
            <a:ext cx="10866620" cy="4647426"/>
          </a:xfrm>
          <a:prstGeom prst="rect">
            <a:avLst/>
          </a:prstGeom>
        </p:spPr>
        <p:txBody>
          <a:bodyPr wrap="square">
            <a:spAutoFit/>
          </a:bodyPr>
          <a:lstStyle/>
          <a:p>
            <a:r>
              <a:rPr lang="nl-BE" sz="4800" b="1" dirty="0"/>
              <a:t>Sociale omgeving</a:t>
            </a:r>
          </a:p>
          <a:p>
            <a:r>
              <a:rPr lang="nl-BE" sz="4800" dirty="0"/>
              <a:t>= invloed van vrienden, familie …</a:t>
            </a:r>
          </a:p>
          <a:p>
            <a:br>
              <a:rPr lang="nl-BE" sz="4000" dirty="0"/>
            </a:br>
            <a:r>
              <a:rPr lang="nl-BE" sz="4000" dirty="0"/>
              <a:t>Bv. wie in zijn omgeving mensen heeft die samen met hem/haar fysiek actief zijn, of die hem/haar ondersteunt om fysiek actief te zijn, beweegt zelf meer.</a:t>
            </a:r>
            <a:endParaRPr lang="nl-BE" sz="4800" dirty="0"/>
          </a:p>
        </p:txBody>
      </p:sp>
    </p:spTree>
    <p:extLst>
      <p:ext uri="{BB962C8B-B14F-4D97-AF65-F5344CB8AC3E}">
        <p14:creationId xmlns:p14="http://schemas.microsoft.com/office/powerpoint/2010/main" val="277362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Wat bepaalt of iemand beweegt?</a:t>
            </a:r>
          </a:p>
        </p:txBody>
      </p:sp>
      <p:sp>
        <p:nvSpPr>
          <p:cNvPr id="5" name="Rectangle 4"/>
          <p:cNvSpPr/>
          <p:nvPr/>
        </p:nvSpPr>
        <p:spPr>
          <a:xfrm>
            <a:off x="754793" y="1905091"/>
            <a:ext cx="10866620" cy="4770537"/>
          </a:xfrm>
          <a:prstGeom prst="rect">
            <a:avLst/>
          </a:prstGeom>
        </p:spPr>
        <p:txBody>
          <a:bodyPr wrap="square">
            <a:spAutoFit/>
          </a:bodyPr>
          <a:lstStyle/>
          <a:p>
            <a:r>
              <a:rPr lang="nl-BE" sz="4800" b="1" dirty="0"/>
              <a:t>Fysieke omgeving</a:t>
            </a:r>
          </a:p>
          <a:p>
            <a:r>
              <a:rPr lang="nl-BE" sz="4800" dirty="0"/>
              <a:t>= waar je woont kan stimulerend of remmend werken voor de fysieke activiteit</a:t>
            </a:r>
          </a:p>
          <a:p>
            <a:br>
              <a:rPr lang="nl-BE" sz="4000" dirty="0"/>
            </a:br>
            <a:r>
              <a:rPr lang="nl-BE" sz="4000" dirty="0"/>
              <a:t>Bv. veilige omgeving, beschikbaarheid van sportclubs of bewegingsmateriaal, minder toegang tot mediatoestellen …</a:t>
            </a:r>
            <a:endParaRPr lang="nl-BE" sz="4800" dirty="0"/>
          </a:p>
        </p:txBody>
      </p:sp>
    </p:spTree>
    <p:extLst>
      <p:ext uri="{BB962C8B-B14F-4D97-AF65-F5344CB8AC3E}">
        <p14:creationId xmlns:p14="http://schemas.microsoft.com/office/powerpoint/2010/main" val="227308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Wat bepaalt of iemand beweegt?</a:t>
            </a:r>
          </a:p>
        </p:txBody>
      </p:sp>
      <p:sp>
        <p:nvSpPr>
          <p:cNvPr id="5" name="Rectangle 4"/>
          <p:cNvSpPr/>
          <p:nvPr/>
        </p:nvSpPr>
        <p:spPr>
          <a:xfrm>
            <a:off x="754793" y="1905091"/>
            <a:ext cx="10866620" cy="3785652"/>
          </a:xfrm>
          <a:prstGeom prst="rect">
            <a:avLst/>
          </a:prstGeom>
        </p:spPr>
        <p:txBody>
          <a:bodyPr wrap="square">
            <a:spAutoFit/>
          </a:bodyPr>
          <a:lstStyle/>
          <a:p>
            <a:r>
              <a:rPr lang="nl-BE" sz="4800" b="1" dirty="0"/>
              <a:t>Beleid</a:t>
            </a:r>
          </a:p>
          <a:p>
            <a:r>
              <a:rPr lang="nl-BE" sz="4800" dirty="0"/>
              <a:t>=  regels, afspraken en wetten rond beweging of lang stilzitten</a:t>
            </a:r>
          </a:p>
          <a:p>
            <a:br>
              <a:rPr lang="nl-BE" sz="4800" dirty="0"/>
            </a:br>
            <a:r>
              <a:rPr lang="nl-BE" sz="4000" dirty="0"/>
              <a:t>Bv. op school, vanuit de overheid …</a:t>
            </a:r>
          </a:p>
        </p:txBody>
      </p:sp>
    </p:spTree>
    <p:extLst>
      <p:ext uri="{BB962C8B-B14F-4D97-AF65-F5344CB8AC3E}">
        <p14:creationId xmlns:p14="http://schemas.microsoft.com/office/powerpoint/2010/main" val="126758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Wat bepaalt of iemand beweegt?</a:t>
            </a:r>
          </a:p>
        </p:txBody>
      </p:sp>
      <p:sp>
        <p:nvSpPr>
          <p:cNvPr id="6" name="Content Placeholder 5"/>
          <p:cNvSpPr>
            <a:spLocks noGrp="1"/>
          </p:cNvSpPr>
          <p:nvPr>
            <p:ph idx="1"/>
          </p:nvPr>
        </p:nvSpPr>
        <p:spPr>
          <a:xfrm>
            <a:off x="670739" y="2201314"/>
            <a:ext cx="10515600" cy="2997744"/>
          </a:xfrm>
          <a:prstGeom prst="rect">
            <a:avLst/>
          </a:prstGeom>
        </p:spPr>
        <p:txBody>
          <a:bodyPr wrap="square">
            <a:spAutoFit/>
          </a:bodyPr>
          <a:lstStyle/>
          <a:p>
            <a:pPr marL="0" indent="0">
              <a:buNone/>
            </a:pPr>
            <a:endParaRPr lang="nl-BE" sz="3200" b="1" i="1" dirty="0"/>
          </a:p>
          <a:p>
            <a:pPr marL="0" indent="0">
              <a:buNone/>
            </a:pPr>
            <a:r>
              <a:rPr lang="nl-BE" sz="3200" b="1" i="1" dirty="0"/>
              <a:t>Reflectie: Wat beïnvloedt mijn beweeggedrag? (2)</a:t>
            </a:r>
          </a:p>
          <a:p>
            <a:r>
              <a:rPr lang="nl-BE" sz="3200" i="1" dirty="0"/>
              <a:t>Kijk terug naar het </a:t>
            </a:r>
            <a:r>
              <a:rPr lang="nl-BE" sz="3200" i="1" dirty="0" err="1"/>
              <a:t>socio</a:t>
            </a:r>
            <a:r>
              <a:rPr lang="nl-BE" sz="3200" i="1" dirty="0"/>
              <a:t>-ecologisch model. Vinden jullie nog meer determinanten die bepalen of je beweegt of lang stilzit?</a:t>
            </a:r>
          </a:p>
          <a:p>
            <a:pPr marL="0" indent="0">
              <a:buNone/>
            </a:pPr>
            <a:endParaRPr lang="en-US" sz="5400" dirty="0"/>
          </a:p>
        </p:txBody>
      </p:sp>
    </p:spTree>
    <p:extLst>
      <p:ext uri="{BB962C8B-B14F-4D97-AF65-F5344CB8AC3E}">
        <p14:creationId xmlns:p14="http://schemas.microsoft.com/office/powerpoint/2010/main" val="200375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Waar bewegen?</a:t>
            </a:r>
          </a:p>
        </p:txBody>
      </p:sp>
      <p:sp>
        <p:nvSpPr>
          <p:cNvPr id="5" name="Rectangle 4"/>
          <p:cNvSpPr/>
          <p:nvPr/>
        </p:nvSpPr>
        <p:spPr>
          <a:xfrm>
            <a:off x="775951" y="1449781"/>
            <a:ext cx="10866620" cy="5139869"/>
          </a:xfrm>
          <a:prstGeom prst="rect">
            <a:avLst/>
          </a:prstGeom>
        </p:spPr>
        <p:txBody>
          <a:bodyPr wrap="square">
            <a:spAutoFit/>
          </a:bodyPr>
          <a:lstStyle/>
          <a:p>
            <a:r>
              <a:rPr lang="nl-BE" sz="4800" b="1" dirty="0"/>
              <a:t>Vier bewegingscontexten</a:t>
            </a:r>
          </a:p>
          <a:p>
            <a:pPr marL="685800" indent="-685800">
              <a:buFontTx/>
              <a:buChar char="-"/>
            </a:pPr>
            <a:r>
              <a:rPr lang="nl-BE" sz="4000" dirty="0"/>
              <a:t>thuis</a:t>
            </a:r>
          </a:p>
          <a:p>
            <a:pPr marL="685800" indent="-685800">
              <a:buFontTx/>
              <a:buChar char="-"/>
            </a:pPr>
            <a:r>
              <a:rPr lang="nl-BE" sz="4000" dirty="0"/>
              <a:t>in de vrije tijd</a:t>
            </a:r>
          </a:p>
          <a:p>
            <a:pPr marL="685800" indent="-685800">
              <a:buFontTx/>
              <a:buChar char="-"/>
            </a:pPr>
            <a:r>
              <a:rPr lang="nl-BE" sz="4000" dirty="0"/>
              <a:t>op school of op het werk</a:t>
            </a:r>
          </a:p>
          <a:p>
            <a:pPr marL="685800" indent="-685800">
              <a:buFontTx/>
              <a:buChar char="-"/>
            </a:pPr>
            <a:r>
              <a:rPr lang="nl-BE" sz="4000" dirty="0"/>
              <a:t>tijdens verplaatsingen</a:t>
            </a:r>
          </a:p>
          <a:p>
            <a:endParaRPr lang="nl-BE" sz="4000" dirty="0"/>
          </a:p>
          <a:p>
            <a:pPr marL="685800" indent="-685800">
              <a:buFont typeface="Symbol" panose="05050102010706020507" pitchFamily="18" charset="2"/>
              <a:buChar char="Þ"/>
            </a:pPr>
            <a:r>
              <a:rPr lang="nl-BE" sz="4000" dirty="0"/>
              <a:t>meer of minder bewegen</a:t>
            </a:r>
          </a:p>
          <a:p>
            <a:pPr marL="685800" indent="-685800">
              <a:buFont typeface="Symbol" panose="05050102010706020507" pitchFamily="18" charset="2"/>
              <a:buChar char="Þ"/>
            </a:pPr>
            <a:r>
              <a:rPr lang="nl-BE" sz="4000" dirty="0"/>
              <a:t>korter of langer stilzitten</a:t>
            </a:r>
            <a:endParaRPr lang="nl-BE" sz="4800" dirty="0"/>
          </a:p>
        </p:txBody>
      </p:sp>
    </p:spTree>
    <p:extLst>
      <p:ext uri="{BB962C8B-B14F-4D97-AF65-F5344CB8AC3E}">
        <p14:creationId xmlns:p14="http://schemas.microsoft.com/office/powerpoint/2010/main" val="49494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Waar bewegen?</a:t>
            </a:r>
          </a:p>
        </p:txBody>
      </p:sp>
      <p:pic>
        <p:nvPicPr>
          <p:cNvPr id="2" name="Afbeelding 1">
            <a:extLst>
              <a:ext uri="{FF2B5EF4-FFF2-40B4-BE49-F238E27FC236}">
                <a16:creationId xmlns:a16="http://schemas.microsoft.com/office/drawing/2014/main" id="{D6890090-D20E-4D46-9D91-650F8BD295E1}"/>
              </a:ext>
            </a:extLst>
          </p:cNvPr>
          <p:cNvPicPr>
            <a:picLocks noChangeAspect="1"/>
          </p:cNvPicPr>
          <p:nvPr/>
        </p:nvPicPr>
        <p:blipFill>
          <a:blip r:embed="rId3"/>
          <a:stretch>
            <a:fillRect/>
          </a:stretch>
        </p:blipFill>
        <p:spPr>
          <a:xfrm>
            <a:off x="2800651" y="0"/>
            <a:ext cx="6590697" cy="6858000"/>
          </a:xfrm>
          <a:prstGeom prst="rect">
            <a:avLst/>
          </a:prstGeom>
        </p:spPr>
      </p:pic>
    </p:spTree>
    <p:extLst>
      <p:ext uri="{BB962C8B-B14F-4D97-AF65-F5344CB8AC3E}">
        <p14:creationId xmlns:p14="http://schemas.microsoft.com/office/powerpoint/2010/main" val="121228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Wat bepaalt of iemand beweegt?</a:t>
            </a:r>
          </a:p>
        </p:txBody>
      </p:sp>
      <p:graphicFrame>
        <p:nvGraphicFramePr>
          <p:cNvPr id="4" name="Tabel 3"/>
          <p:cNvGraphicFramePr>
            <a:graphicFrameLocks noGrp="1"/>
          </p:cNvGraphicFramePr>
          <p:nvPr>
            <p:extLst>
              <p:ext uri="{D42A27DB-BD31-4B8C-83A1-F6EECF244321}">
                <p14:modId xmlns:p14="http://schemas.microsoft.com/office/powerpoint/2010/main" val="4200141930"/>
              </p:ext>
            </p:extLst>
          </p:nvPr>
        </p:nvGraphicFramePr>
        <p:xfrm>
          <a:off x="0" y="2751464"/>
          <a:ext cx="12080924" cy="2773850"/>
        </p:xfrm>
        <a:graphic>
          <a:graphicData uri="http://schemas.openxmlformats.org/drawingml/2006/table">
            <a:tbl>
              <a:tblPr firstRow="1" firstCol="1" bandRow="1"/>
              <a:tblGrid>
                <a:gridCol w="2855197">
                  <a:extLst>
                    <a:ext uri="{9D8B030D-6E8A-4147-A177-3AD203B41FA5}">
                      <a16:colId xmlns:a16="http://schemas.microsoft.com/office/drawing/2014/main" val="20000"/>
                    </a:ext>
                  </a:extLst>
                </a:gridCol>
                <a:gridCol w="2315207">
                  <a:extLst>
                    <a:ext uri="{9D8B030D-6E8A-4147-A177-3AD203B41FA5}">
                      <a16:colId xmlns:a16="http://schemas.microsoft.com/office/drawing/2014/main" val="20001"/>
                    </a:ext>
                  </a:extLst>
                </a:gridCol>
                <a:gridCol w="2309806">
                  <a:extLst>
                    <a:ext uri="{9D8B030D-6E8A-4147-A177-3AD203B41FA5}">
                      <a16:colId xmlns:a16="http://schemas.microsoft.com/office/drawing/2014/main" val="20002"/>
                    </a:ext>
                  </a:extLst>
                </a:gridCol>
                <a:gridCol w="2300357">
                  <a:extLst>
                    <a:ext uri="{9D8B030D-6E8A-4147-A177-3AD203B41FA5}">
                      <a16:colId xmlns:a16="http://schemas.microsoft.com/office/drawing/2014/main" val="20003"/>
                    </a:ext>
                  </a:extLst>
                </a:gridCol>
                <a:gridCol w="2300357">
                  <a:extLst>
                    <a:ext uri="{9D8B030D-6E8A-4147-A177-3AD203B41FA5}">
                      <a16:colId xmlns:a16="http://schemas.microsoft.com/office/drawing/2014/main" val="20004"/>
                    </a:ext>
                  </a:extLst>
                </a:gridCol>
              </a:tblGrid>
              <a:tr h="1269226">
                <a:tc>
                  <a:txBody>
                    <a:bodyPr/>
                    <a:lstStyle/>
                    <a:p>
                      <a:pPr algn="r">
                        <a:lnSpc>
                          <a:spcPct val="107000"/>
                        </a:lnSpc>
                        <a:spcAft>
                          <a:spcPts val="600"/>
                        </a:spcAft>
                      </a:pPr>
                      <a:r>
                        <a:rPr lang="nl-BE" sz="2300" b="1" dirty="0">
                          <a:effectLst/>
                          <a:latin typeface="Calibri" panose="020F0502020204030204" pitchFamily="34" charset="0"/>
                          <a:ea typeface="Calibri" panose="020F0502020204030204" pitchFamily="34" charset="0"/>
                          <a:cs typeface="Calibri" panose="020F0502020204030204" pitchFamily="34" charset="0"/>
                        </a:rPr>
                        <a:t>Bewegings-contexten</a:t>
                      </a:r>
                      <a:endParaRPr lang="nl-BE" sz="2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BE" sz="2300" b="1" dirty="0">
                          <a:effectLst/>
                          <a:latin typeface="Calibri" panose="020F0502020204030204" pitchFamily="34" charset="0"/>
                          <a:ea typeface="Calibri" panose="020F0502020204030204" pitchFamily="34" charset="0"/>
                          <a:cs typeface="Calibri" panose="020F0502020204030204" pitchFamily="34" charset="0"/>
                        </a:rPr>
                        <a:t>Determinanten</a:t>
                      </a:r>
                      <a:endParaRPr lang="nl-B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b="1">
                          <a:effectLst/>
                          <a:latin typeface="Calibri" panose="020F0502020204030204" pitchFamily="34" charset="0"/>
                          <a:ea typeface="Calibri" panose="020F0502020204030204" pitchFamily="34" charset="0"/>
                          <a:cs typeface="Calibri" panose="020F0502020204030204" pitchFamily="34" charset="0"/>
                        </a:rPr>
                        <a:t>Thuis</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b="1">
                          <a:effectLst/>
                          <a:latin typeface="Calibri" panose="020F0502020204030204" pitchFamily="34" charset="0"/>
                          <a:ea typeface="Calibri" panose="020F0502020204030204" pitchFamily="34" charset="0"/>
                          <a:cs typeface="Calibri" panose="020F0502020204030204" pitchFamily="34" charset="0"/>
                        </a:rPr>
                        <a:t>Vrije tijd</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b="1">
                          <a:effectLst/>
                          <a:latin typeface="Calibri" panose="020F0502020204030204" pitchFamily="34" charset="0"/>
                          <a:ea typeface="Calibri" panose="020F0502020204030204" pitchFamily="34" charset="0"/>
                          <a:cs typeface="Calibri" panose="020F0502020204030204" pitchFamily="34" charset="0"/>
                        </a:rPr>
                        <a:t>School</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600"/>
                        </a:spcAft>
                      </a:pPr>
                      <a:r>
                        <a:rPr lang="nl-BE" sz="2300" b="1">
                          <a:effectLst/>
                          <a:latin typeface="Calibri" panose="020F0502020204030204" pitchFamily="34" charset="0"/>
                          <a:ea typeface="Calibri" panose="020F0502020204030204" pitchFamily="34" charset="0"/>
                          <a:cs typeface="Calibri" panose="020F0502020204030204" pitchFamily="34" charset="0"/>
                        </a:rPr>
                        <a:t>Verplaatsingen</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0000"/>
                  </a:ext>
                </a:extLst>
              </a:tr>
              <a:tr h="376156">
                <a:tc>
                  <a:txBody>
                    <a:bodyPr/>
                    <a:lstStyle/>
                    <a:p>
                      <a:pPr>
                        <a:lnSpc>
                          <a:spcPct val="107000"/>
                        </a:lnSpc>
                        <a:spcAft>
                          <a:spcPts val="600"/>
                        </a:spcAft>
                      </a:pPr>
                      <a:r>
                        <a:rPr lang="nl-BE" sz="2300" b="1">
                          <a:effectLst/>
                          <a:latin typeface="Calibri" panose="020F0502020204030204" pitchFamily="34" charset="0"/>
                          <a:ea typeface="Calibri" panose="020F0502020204030204" pitchFamily="34" charset="0"/>
                          <a:cs typeface="Calibri" panose="020F0502020204030204" pitchFamily="34" charset="0"/>
                        </a:rPr>
                        <a:t>Individuele factoren</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6156">
                <a:tc>
                  <a:txBody>
                    <a:bodyPr/>
                    <a:lstStyle/>
                    <a:p>
                      <a:pPr>
                        <a:lnSpc>
                          <a:spcPct val="107000"/>
                        </a:lnSpc>
                        <a:spcAft>
                          <a:spcPts val="600"/>
                        </a:spcAft>
                      </a:pPr>
                      <a:r>
                        <a:rPr lang="nl-BE" sz="2300" b="1">
                          <a:effectLst/>
                          <a:latin typeface="Calibri" panose="020F0502020204030204" pitchFamily="34" charset="0"/>
                          <a:ea typeface="Calibri" panose="020F0502020204030204" pitchFamily="34" charset="0"/>
                          <a:cs typeface="Calibri" panose="020F0502020204030204" pitchFamily="34" charset="0"/>
                        </a:rPr>
                        <a:t>Sociale omgeving</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FOCUS</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FOCUS</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0002"/>
                  </a:ext>
                </a:extLst>
              </a:tr>
              <a:tr h="376156">
                <a:tc>
                  <a:txBody>
                    <a:bodyPr/>
                    <a:lstStyle/>
                    <a:p>
                      <a:pPr>
                        <a:lnSpc>
                          <a:spcPct val="107000"/>
                        </a:lnSpc>
                        <a:spcAft>
                          <a:spcPts val="600"/>
                        </a:spcAft>
                      </a:pPr>
                      <a:r>
                        <a:rPr lang="nl-BE" sz="2300" b="1">
                          <a:effectLst/>
                          <a:latin typeface="Calibri" panose="020F0502020204030204" pitchFamily="34" charset="0"/>
                          <a:ea typeface="Calibri" panose="020F0502020204030204" pitchFamily="34" charset="0"/>
                          <a:cs typeface="Calibri" panose="020F0502020204030204" pitchFamily="34" charset="0"/>
                        </a:rPr>
                        <a:t>Fysieke omgeving</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FOCUS</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FOCUS</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0003"/>
                  </a:ext>
                </a:extLst>
              </a:tr>
              <a:tr h="376156">
                <a:tc>
                  <a:txBody>
                    <a:bodyPr/>
                    <a:lstStyle/>
                    <a:p>
                      <a:pPr>
                        <a:lnSpc>
                          <a:spcPct val="107000"/>
                        </a:lnSpc>
                        <a:spcAft>
                          <a:spcPts val="600"/>
                        </a:spcAft>
                      </a:pPr>
                      <a:r>
                        <a:rPr lang="nl-BE" sz="2300" b="1">
                          <a:effectLst/>
                          <a:latin typeface="Calibri" panose="020F0502020204030204" pitchFamily="34" charset="0"/>
                          <a:ea typeface="Calibri" panose="020F0502020204030204" pitchFamily="34" charset="0"/>
                          <a:cs typeface="Calibri" panose="020F0502020204030204" pitchFamily="34" charset="0"/>
                        </a:rPr>
                        <a:t>Beleid</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a:effectLst/>
                          <a:latin typeface="Calibri" panose="020F0502020204030204" pitchFamily="34" charset="0"/>
                          <a:ea typeface="Calibri" panose="020F0502020204030204" pitchFamily="34" charset="0"/>
                          <a:cs typeface="Calibri" panose="020F0502020204030204" pitchFamily="34" charset="0"/>
                        </a:rPr>
                        <a:t> </a:t>
                      </a:r>
                      <a:endParaRPr lang="nl-BE" sz="230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nl-BE" sz="2300" dirty="0">
                          <a:effectLst/>
                          <a:latin typeface="Calibri" panose="020F0502020204030204" pitchFamily="34" charset="0"/>
                          <a:ea typeface="Calibri" panose="020F0502020204030204" pitchFamily="34" charset="0"/>
                          <a:cs typeface="Calibri" panose="020F0502020204030204" pitchFamily="34" charset="0"/>
                        </a:rPr>
                        <a:t> </a:t>
                      </a:r>
                      <a:endParaRPr lang="nl-B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1681" marR="141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8" name="Rechte verbindingslijn 7"/>
          <p:cNvCxnSpPr>
            <a:cxnSpLocks/>
          </p:cNvCxnSpPr>
          <p:nvPr/>
        </p:nvCxnSpPr>
        <p:spPr>
          <a:xfrm>
            <a:off x="70833" y="2794951"/>
            <a:ext cx="2703898" cy="119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5"/>
          <p:cNvSpPr>
            <a:spLocks noGrp="1"/>
          </p:cNvSpPr>
          <p:nvPr>
            <p:ph idx="1"/>
          </p:nvPr>
        </p:nvSpPr>
        <p:spPr>
          <a:xfrm>
            <a:off x="540912" y="1427787"/>
            <a:ext cx="10515600" cy="1983107"/>
          </a:xfrm>
          <a:prstGeom prst="rect">
            <a:avLst/>
          </a:prstGeom>
        </p:spPr>
        <p:txBody>
          <a:bodyPr wrap="square">
            <a:spAutoFit/>
          </a:bodyPr>
          <a:lstStyle/>
          <a:p>
            <a:pPr marL="0" indent="0">
              <a:buNone/>
            </a:pPr>
            <a:endParaRPr lang="nl-BE" sz="3200" b="1" i="1" dirty="0"/>
          </a:p>
          <a:p>
            <a:pPr marL="0" indent="0">
              <a:buNone/>
            </a:pPr>
            <a:r>
              <a:rPr lang="nl-BE" sz="3200" b="1" i="1" dirty="0"/>
              <a:t>Kruistabel determinanten/bewegingscontexten</a:t>
            </a:r>
          </a:p>
          <a:p>
            <a:pPr marL="0" indent="0">
              <a:buNone/>
            </a:pPr>
            <a:endParaRPr lang="en-US" sz="5400" dirty="0"/>
          </a:p>
        </p:txBody>
      </p:sp>
    </p:spTree>
    <p:extLst>
      <p:ext uri="{BB962C8B-B14F-4D97-AF65-F5344CB8AC3E}">
        <p14:creationId xmlns:p14="http://schemas.microsoft.com/office/powerpoint/2010/main" val="274012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1059560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De gezondheidsmatrix</a:t>
            </a:r>
          </a:p>
        </p:txBody>
      </p:sp>
      <p:pic>
        <p:nvPicPr>
          <p:cNvPr id="5" name="Afbeelding 4">
            <a:extLst>
              <a:ext uri="{FF2B5EF4-FFF2-40B4-BE49-F238E27FC236}">
                <a16:creationId xmlns:a16="http://schemas.microsoft.com/office/drawing/2014/main" id="{3E7A2E57-6385-48B1-89AF-AD557B303EFA}"/>
              </a:ext>
            </a:extLst>
          </p:cNvPr>
          <p:cNvPicPr>
            <a:picLocks noChangeAspect="1"/>
          </p:cNvPicPr>
          <p:nvPr/>
        </p:nvPicPr>
        <p:blipFill>
          <a:blip r:embed="rId3"/>
          <a:stretch>
            <a:fillRect/>
          </a:stretch>
        </p:blipFill>
        <p:spPr>
          <a:xfrm>
            <a:off x="1398614" y="1449781"/>
            <a:ext cx="9605554" cy="5126010"/>
          </a:xfrm>
          <a:prstGeom prst="rect">
            <a:avLst/>
          </a:prstGeom>
        </p:spPr>
      </p:pic>
    </p:spTree>
    <p:extLst>
      <p:ext uri="{BB962C8B-B14F-4D97-AF65-F5344CB8AC3E}">
        <p14:creationId xmlns:p14="http://schemas.microsoft.com/office/powerpoint/2010/main" val="2555210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295412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Sociale schoolomgeving</a:t>
            </a:r>
          </a:p>
        </p:txBody>
      </p:sp>
      <p:sp>
        <p:nvSpPr>
          <p:cNvPr id="6" name="Content Placeholder 5"/>
          <p:cNvSpPr>
            <a:spLocks noGrp="1"/>
          </p:cNvSpPr>
          <p:nvPr>
            <p:ph idx="1"/>
          </p:nvPr>
        </p:nvSpPr>
        <p:spPr>
          <a:xfrm>
            <a:off x="670739" y="2201314"/>
            <a:ext cx="10515600" cy="1678408"/>
          </a:xfrm>
          <a:prstGeom prst="rect">
            <a:avLst/>
          </a:prstGeom>
        </p:spPr>
        <p:txBody>
          <a:bodyPr wrap="square">
            <a:spAutoFit/>
          </a:bodyPr>
          <a:lstStyle/>
          <a:p>
            <a:pPr marL="0" indent="0">
              <a:buNone/>
            </a:pPr>
            <a:endParaRPr lang="nl-BE" sz="3200" b="1" i="1" dirty="0"/>
          </a:p>
          <a:p>
            <a:pPr marL="0" indent="0">
              <a:buNone/>
            </a:pPr>
            <a:r>
              <a:rPr lang="nl-BE" sz="3200" b="1" i="1" dirty="0"/>
              <a:t>Klasgesprek: Sociale omgeving beïnvloedt het individu</a:t>
            </a:r>
          </a:p>
          <a:p>
            <a:pPr marL="0" indent="0">
              <a:buNone/>
            </a:pPr>
            <a:r>
              <a:rPr lang="nl-BE" sz="3200" u="sng" dirty="0">
                <a:hlinkClick r:id="rId3"/>
              </a:rPr>
              <a:t>https://www.youtube.com/watch?v=BgRoiTWkBHU</a:t>
            </a:r>
            <a:endParaRPr lang="en-US" sz="3200" dirty="0"/>
          </a:p>
        </p:txBody>
      </p:sp>
    </p:spTree>
    <p:extLst>
      <p:ext uri="{BB962C8B-B14F-4D97-AF65-F5344CB8AC3E}">
        <p14:creationId xmlns:p14="http://schemas.microsoft.com/office/powerpoint/2010/main" val="120473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Waarom bewegen?</a:t>
            </a:r>
          </a:p>
        </p:txBody>
      </p:sp>
      <p:sp>
        <p:nvSpPr>
          <p:cNvPr id="5" name="Rectangle 4"/>
          <p:cNvSpPr/>
          <p:nvPr/>
        </p:nvSpPr>
        <p:spPr>
          <a:xfrm>
            <a:off x="754793" y="1905091"/>
            <a:ext cx="10866620" cy="3785652"/>
          </a:xfrm>
          <a:prstGeom prst="rect">
            <a:avLst/>
          </a:prstGeom>
        </p:spPr>
        <p:txBody>
          <a:bodyPr wrap="square">
            <a:spAutoFit/>
          </a:bodyPr>
          <a:lstStyle/>
          <a:p>
            <a:r>
              <a:rPr lang="nl-BE" sz="4800" dirty="0"/>
              <a:t>Voordelen voor de gezondheid:</a:t>
            </a:r>
          </a:p>
          <a:p>
            <a:pPr marL="685800" indent="-685800">
              <a:buFontTx/>
              <a:buChar char="•"/>
            </a:pPr>
            <a:r>
              <a:rPr lang="nl-BE" sz="4800" dirty="0"/>
              <a:t>vermindert de kans op ziekten</a:t>
            </a:r>
          </a:p>
          <a:p>
            <a:pPr marL="685800" indent="-685800">
              <a:buFontTx/>
              <a:buChar char="•"/>
            </a:pPr>
            <a:r>
              <a:rPr lang="nl-BE" sz="4800" dirty="0"/>
              <a:t>sterker lichaam</a:t>
            </a:r>
          </a:p>
          <a:p>
            <a:pPr marL="685800" indent="-685800">
              <a:buFontTx/>
              <a:buChar char="•"/>
            </a:pPr>
            <a:r>
              <a:rPr lang="nl-BE" sz="4800" dirty="0"/>
              <a:t>ontspanning, minder stress, beter slapen</a:t>
            </a:r>
            <a:endParaRPr lang="en-US" sz="5400" dirty="0"/>
          </a:p>
        </p:txBody>
      </p:sp>
    </p:spTree>
    <p:extLst>
      <p:ext uri="{BB962C8B-B14F-4D97-AF65-F5344CB8AC3E}">
        <p14:creationId xmlns:p14="http://schemas.microsoft.com/office/powerpoint/2010/main" val="410041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Waarom bewegen?</a:t>
            </a:r>
          </a:p>
        </p:txBody>
      </p:sp>
      <p:sp>
        <p:nvSpPr>
          <p:cNvPr id="5" name="Rectangle 4"/>
          <p:cNvSpPr/>
          <p:nvPr/>
        </p:nvSpPr>
        <p:spPr>
          <a:xfrm>
            <a:off x="754793" y="1905091"/>
            <a:ext cx="10866620" cy="3046988"/>
          </a:xfrm>
          <a:prstGeom prst="rect">
            <a:avLst/>
          </a:prstGeom>
        </p:spPr>
        <p:txBody>
          <a:bodyPr wrap="square">
            <a:spAutoFit/>
          </a:bodyPr>
          <a:lstStyle/>
          <a:p>
            <a:r>
              <a:rPr lang="nl-BE" sz="4800" dirty="0"/>
              <a:t>Aanbevelingen:</a:t>
            </a:r>
          </a:p>
          <a:p>
            <a:pPr marL="685800" indent="-685800">
              <a:buFontTx/>
              <a:buChar char="•"/>
            </a:pPr>
            <a:r>
              <a:rPr lang="nl-BE" sz="4800" dirty="0"/>
              <a:t>minstens 60 minuten per dag bewegen</a:t>
            </a:r>
          </a:p>
          <a:p>
            <a:pPr marL="685800" indent="-685800">
              <a:buFontTx/>
              <a:buChar char="•"/>
            </a:pPr>
            <a:r>
              <a:rPr lang="nl-BE" sz="4800" dirty="0"/>
              <a:t>langdurig stilzitten beperken</a:t>
            </a:r>
          </a:p>
          <a:p>
            <a:pPr marL="685800" indent="-685800">
              <a:buFontTx/>
              <a:buChar char="•"/>
            </a:pPr>
            <a:r>
              <a:rPr lang="nl-BE" sz="4800" dirty="0"/>
              <a:t>max. 2 uur schermtijd per dag</a:t>
            </a:r>
          </a:p>
        </p:txBody>
      </p:sp>
    </p:spTree>
    <p:extLst>
      <p:ext uri="{BB962C8B-B14F-4D97-AF65-F5344CB8AC3E}">
        <p14:creationId xmlns:p14="http://schemas.microsoft.com/office/powerpoint/2010/main" val="114706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Waarom bewegen?</a:t>
            </a:r>
          </a:p>
        </p:txBody>
      </p:sp>
      <p:sp>
        <p:nvSpPr>
          <p:cNvPr id="5" name="Rectangle 4"/>
          <p:cNvSpPr/>
          <p:nvPr/>
        </p:nvSpPr>
        <p:spPr>
          <a:xfrm>
            <a:off x="754793" y="1905091"/>
            <a:ext cx="10866620" cy="4524315"/>
          </a:xfrm>
          <a:prstGeom prst="rect">
            <a:avLst/>
          </a:prstGeom>
        </p:spPr>
        <p:txBody>
          <a:bodyPr wrap="square">
            <a:spAutoFit/>
          </a:bodyPr>
          <a:lstStyle/>
          <a:p>
            <a:r>
              <a:rPr lang="nl-BE" sz="4800" dirty="0"/>
              <a:t>Aanbevelingen:</a:t>
            </a:r>
          </a:p>
          <a:p>
            <a:pPr marL="685800" indent="-685800">
              <a:buFontTx/>
              <a:buChar char="•"/>
            </a:pPr>
            <a:r>
              <a:rPr lang="nl-BE" sz="4800" dirty="0"/>
              <a:t>minstens 60 minuten per dag bewegen</a:t>
            </a:r>
          </a:p>
          <a:p>
            <a:pPr marL="685800" indent="-685800">
              <a:buFontTx/>
              <a:buChar char="•"/>
            </a:pPr>
            <a:r>
              <a:rPr lang="nl-BE" sz="4800" dirty="0"/>
              <a:t>langdurig stilzitten beperken</a:t>
            </a:r>
          </a:p>
          <a:p>
            <a:pPr marL="685800" indent="-685800">
              <a:buFontTx/>
              <a:buChar char="•"/>
            </a:pPr>
            <a:r>
              <a:rPr lang="nl-BE" sz="4800" dirty="0"/>
              <a:t>max. 2 uur schermtijd per dag</a:t>
            </a:r>
          </a:p>
          <a:p>
            <a:endParaRPr lang="nl-BE" sz="4800" dirty="0"/>
          </a:p>
          <a:p>
            <a:r>
              <a:rPr lang="nl-BE" sz="4800" dirty="0"/>
              <a:t>= actiever worden!</a:t>
            </a:r>
          </a:p>
        </p:txBody>
      </p:sp>
    </p:spTree>
    <p:extLst>
      <p:ext uri="{BB962C8B-B14F-4D97-AF65-F5344CB8AC3E}">
        <p14:creationId xmlns:p14="http://schemas.microsoft.com/office/powerpoint/2010/main" val="371331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Waarom bewegen?</a:t>
            </a:r>
          </a:p>
        </p:txBody>
      </p:sp>
      <p:sp>
        <p:nvSpPr>
          <p:cNvPr id="6" name="Content Placeholder 5"/>
          <p:cNvSpPr>
            <a:spLocks noGrp="1"/>
          </p:cNvSpPr>
          <p:nvPr>
            <p:ph idx="1"/>
          </p:nvPr>
        </p:nvSpPr>
        <p:spPr>
          <a:xfrm>
            <a:off x="540912" y="1401811"/>
            <a:ext cx="10515600" cy="2554545"/>
          </a:xfrm>
          <a:prstGeom prst="rect">
            <a:avLst/>
          </a:prstGeom>
        </p:spPr>
        <p:txBody>
          <a:bodyPr wrap="square">
            <a:spAutoFit/>
          </a:bodyPr>
          <a:lstStyle/>
          <a:p>
            <a:pPr marL="0" indent="0">
              <a:buNone/>
            </a:pPr>
            <a:endParaRPr lang="nl-BE" sz="3200" b="1" i="1" dirty="0"/>
          </a:p>
          <a:p>
            <a:pPr marL="0" indent="0">
              <a:buNone/>
            </a:pPr>
            <a:r>
              <a:rPr lang="nl-BE" sz="3200" b="1" i="1" dirty="0"/>
              <a:t>Wat haal je uit de posters?</a:t>
            </a:r>
          </a:p>
          <a:p>
            <a:pPr marL="0" indent="0">
              <a:buNone/>
            </a:pPr>
            <a:r>
              <a:rPr lang="nl-BE" sz="3200" i="1" dirty="0"/>
              <a:t>***</a:t>
            </a:r>
            <a:r>
              <a:rPr lang="nl-BE" sz="3200" i="1" dirty="0" err="1"/>
              <a:t>illu</a:t>
            </a:r>
            <a:r>
              <a:rPr lang="nl-BE" sz="3200" i="1" dirty="0"/>
              <a:t> 1, 2, 3***</a:t>
            </a:r>
          </a:p>
          <a:p>
            <a:pPr marL="0" indent="0">
              <a:buNone/>
            </a:pPr>
            <a:endParaRPr lang="en-US" sz="5400" dirty="0"/>
          </a:p>
        </p:txBody>
      </p:sp>
    </p:spTree>
    <p:extLst>
      <p:ext uri="{BB962C8B-B14F-4D97-AF65-F5344CB8AC3E}">
        <p14:creationId xmlns:p14="http://schemas.microsoft.com/office/powerpoint/2010/main" val="252904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Waarom bewegen?</a:t>
            </a:r>
          </a:p>
        </p:txBody>
      </p:sp>
      <p:sp>
        <p:nvSpPr>
          <p:cNvPr id="6" name="Content Placeholder 5"/>
          <p:cNvSpPr>
            <a:spLocks noGrp="1"/>
          </p:cNvSpPr>
          <p:nvPr>
            <p:ph idx="1"/>
          </p:nvPr>
        </p:nvSpPr>
        <p:spPr>
          <a:xfrm>
            <a:off x="670739" y="2201314"/>
            <a:ext cx="10515600" cy="4583819"/>
          </a:xfrm>
          <a:prstGeom prst="rect">
            <a:avLst/>
          </a:prstGeom>
        </p:spPr>
        <p:txBody>
          <a:bodyPr wrap="square">
            <a:spAutoFit/>
          </a:bodyPr>
          <a:lstStyle/>
          <a:p>
            <a:pPr marL="0" indent="0">
              <a:buNone/>
            </a:pPr>
            <a:endParaRPr lang="nl-BE" sz="3200" b="1" i="1" dirty="0"/>
          </a:p>
          <a:p>
            <a:pPr marL="0" indent="0">
              <a:buNone/>
            </a:pPr>
            <a:r>
              <a:rPr lang="nl-BE" sz="3200" b="1" i="1" dirty="0"/>
              <a:t>Haal jij de beweegnorm? Zit je te veel stil?</a:t>
            </a:r>
          </a:p>
          <a:p>
            <a:r>
              <a:rPr lang="nl-BE" sz="3200" i="1" dirty="0"/>
              <a:t>Hoeveel beweeg je per dag? Hoeveel zit je stil?</a:t>
            </a:r>
          </a:p>
          <a:p>
            <a:r>
              <a:rPr lang="nl-BE" sz="3200" i="1" dirty="0"/>
              <a:t>Wanneer? Waar?</a:t>
            </a:r>
          </a:p>
          <a:p>
            <a:r>
              <a:rPr lang="nl-BE" sz="3200" i="1" dirty="0"/>
              <a:t>Breng alle gegevens samen in een klasscore. Hoeveel procent haalt de beweegnorm? Hoeveel procent heeft geen sedentaire levensstijl?</a:t>
            </a:r>
          </a:p>
          <a:p>
            <a:pPr marL="0" indent="0">
              <a:buNone/>
            </a:pPr>
            <a:endParaRPr lang="en-US" sz="5400" dirty="0"/>
          </a:p>
        </p:txBody>
      </p:sp>
    </p:spTree>
    <p:extLst>
      <p:ext uri="{BB962C8B-B14F-4D97-AF65-F5344CB8AC3E}">
        <p14:creationId xmlns:p14="http://schemas.microsoft.com/office/powerpoint/2010/main" val="390291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Wat bepaalt of iemand beweegt?</a:t>
            </a:r>
          </a:p>
        </p:txBody>
      </p:sp>
      <p:sp>
        <p:nvSpPr>
          <p:cNvPr id="5" name="Rectangle 4"/>
          <p:cNvSpPr/>
          <p:nvPr/>
        </p:nvSpPr>
        <p:spPr>
          <a:xfrm>
            <a:off x="754793" y="1905091"/>
            <a:ext cx="10866620" cy="3785652"/>
          </a:xfrm>
          <a:prstGeom prst="rect">
            <a:avLst/>
          </a:prstGeom>
        </p:spPr>
        <p:txBody>
          <a:bodyPr wrap="square">
            <a:spAutoFit/>
          </a:bodyPr>
          <a:lstStyle/>
          <a:p>
            <a:r>
              <a:rPr lang="nl-BE" sz="4800" dirty="0"/>
              <a:t>Gedragspatronen begrijpen en veranderen = inzicht krijgen in </a:t>
            </a:r>
            <a:r>
              <a:rPr lang="nl-BE" sz="4800" b="1" dirty="0"/>
              <a:t>determinanten</a:t>
            </a:r>
            <a:r>
              <a:rPr lang="nl-BE" sz="4800" dirty="0"/>
              <a:t> van het gedrag </a:t>
            </a:r>
          </a:p>
          <a:p>
            <a:r>
              <a:rPr lang="nl-BE" sz="4800" dirty="0"/>
              <a:t>= begrijpen waarom mensen gedragingen stellen</a:t>
            </a:r>
          </a:p>
        </p:txBody>
      </p:sp>
    </p:spTree>
    <p:extLst>
      <p:ext uri="{BB962C8B-B14F-4D97-AF65-F5344CB8AC3E}">
        <p14:creationId xmlns:p14="http://schemas.microsoft.com/office/powerpoint/2010/main" val="370192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1449781"/>
            <a:ext cx="10515600" cy="4972386"/>
          </a:xfrm>
        </p:spPr>
        <p:txBody>
          <a:bodyPr/>
          <a:lstStyle/>
          <a:p>
            <a:pPr marL="0" indent="0">
              <a:buNone/>
            </a:pPr>
            <a:endParaRPr lang="nl-NL" dirty="0"/>
          </a:p>
          <a:p>
            <a:endParaRPr lang="nl-NL" dirty="0"/>
          </a:p>
        </p:txBody>
      </p:sp>
      <p:sp>
        <p:nvSpPr>
          <p:cNvPr id="4" name="Tekstvak 3"/>
          <p:cNvSpPr txBox="1"/>
          <p:nvPr/>
        </p:nvSpPr>
        <p:spPr>
          <a:xfrm>
            <a:off x="540912" y="412124"/>
            <a:ext cx="10985679" cy="1015663"/>
          </a:xfrm>
          <a:prstGeom prst="rect">
            <a:avLst/>
          </a:prstGeom>
          <a:noFill/>
        </p:spPr>
        <p:txBody>
          <a:bodyPr wrap="square" rtlCol="0">
            <a:spAutoFit/>
          </a:bodyPr>
          <a:lstStyle/>
          <a:p>
            <a:pPr algn="ctr"/>
            <a:r>
              <a:rPr lang="nl-NL" sz="6000" dirty="0">
                <a:solidFill>
                  <a:schemeClr val="bg1">
                    <a:lumMod val="50000"/>
                  </a:schemeClr>
                </a:solidFill>
              </a:rPr>
              <a:t>Wat bepaalt of iemand beweegt?</a:t>
            </a:r>
          </a:p>
        </p:txBody>
      </p:sp>
      <p:sp>
        <p:nvSpPr>
          <p:cNvPr id="5" name="Rectangle 4"/>
          <p:cNvSpPr/>
          <p:nvPr/>
        </p:nvSpPr>
        <p:spPr>
          <a:xfrm>
            <a:off x="754793" y="1905091"/>
            <a:ext cx="10866620" cy="2308324"/>
          </a:xfrm>
          <a:prstGeom prst="rect">
            <a:avLst/>
          </a:prstGeom>
        </p:spPr>
        <p:txBody>
          <a:bodyPr wrap="square">
            <a:spAutoFit/>
          </a:bodyPr>
          <a:lstStyle/>
          <a:p>
            <a:pPr algn="ctr"/>
            <a:r>
              <a:rPr lang="nl-BE" sz="4800" b="1" dirty="0"/>
              <a:t>Individu</a:t>
            </a:r>
            <a:r>
              <a:rPr lang="nl-BE" sz="4800" dirty="0"/>
              <a:t> binnen zijn </a:t>
            </a:r>
            <a:r>
              <a:rPr lang="nl-BE" sz="4800" b="1" dirty="0"/>
              <a:t>omgeving</a:t>
            </a:r>
          </a:p>
          <a:p>
            <a:pPr algn="ctr"/>
            <a:endParaRPr lang="nl-BE" sz="4800" dirty="0"/>
          </a:p>
          <a:p>
            <a:pPr algn="ctr"/>
            <a:r>
              <a:rPr lang="nl-BE" sz="4800" dirty="0"/>
              <a:t>= </a:t>
            </a:r>
            <a:r>
              <a:rPr lang="nl-BE" sz="4800" dirty="0" err="1"/>
              <a:t>socio</a:t>
            </a:r>
            <a:r>
              <a:rPr lang="nl-BE" sz="4800" dirty="0"/>
              <a:t>-ecologisch model</a:t>
            </a:r>
          </a:p>
        </p:txBody>
      </p:sp>
    </p:spTree>
    <p:extLst>
      <p:ext uri="{BB962C8B-B14F-4D97-AF65-F5344CB8AC3E}">
        <p14:creationId xmlns:p14="http://schemas.microsoft.com/office/powerpoint/2010/main" val="2291351387"/>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2" id="{F208BE6A-D68A-4F10-B222-CAA73590B3DE}" vid="{0D46C51F-4AA1-42D9-90F5-7FBC9D7F6DB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e27a080116a47a88d1f33d902668e0b xmlns="f955de09-bcfa-41b3-a146-8566b54742ff">
      <Terms xmlns="http://schemas.microsoft.com/office/infopath/2007/PartnerControls"/>
    </ce27a080116a47a88d1f33d902668e0b>
    <d49b04b4f8d043a6b5f849e8e71f2b4a xmlns="f955de09-bcfa-41b3-a146-8566b54742ff">
      <Terms xmlns="http://schemas.microsoft.com/office/infopath/2007/PartnerControls">
        <TermInfo xmlns="http://schemas.microsoft.com/office/infopath/2007/PartnerControls">
          <TermName xmlns="http://schemas.microsoft.com/office/infopath/2007/PartnerControls">Onderwijs</TermName>
          <TermId xmlns="http://schemas.microsoft.com/office/infopath/2007/PartnerControls">a72e7825-dc44-4ecd-af97-4ee66e502655</TermId>
        </TermInfo>
      </Terms>
    </d49b04b4f8d043a6b5f849e8e71f2b4a>
    <c49d25edc792450cbeaf35968c27dfd9 xmlns="f955de09-bcfa-41b3-a146-8566b54742ff">
      <Terms xmlns="http://schemas.microsoft.com/office/infopath/2007/PartnerControls">
        <TermInfo xmlns="http://schemas.microsoft.com/office/infopath/2007/PartnerControls">
          <TermName xmlns="http://schemas.microsoft.com/office/infopath/2007/PartnerControls">Voeding en Ondervoeding</TermName>
          <TermId xmlns="http://schemas.microsoft.com/office/infopath/2007/PartnerControls">5ed2ef68-c1db-4c2d-ba2f-a633629f2a4c</TermId>
        </TermInfo>
        <TermInfo xmlns="http://schemas.microsoft.com/office/infopath/2007/PartnerControls">
          <TermName xmlns="http://schemas.microsoft.com/office/infopath/2007/PartnerControls">Beweging en Lang stilzitten</TermName>
          <TermId xmlns="http://schemas.microsoft.com/office/infopath/2007/PartnerControls">e64006c1-4ced-4065-9811-1aa9562e6843</TermId>
        </TermInfo>
        <TermInfo xmlns="http://schemas.microsoft.com/office/infopath/2007/PartnerControls">
          <TermName xmlns="http://schemas.microsoft.com/office/infopath/2007/PartnerControls">Tabak</TermName>
          <TermId xmlns="http://schemas.microsoft.com/office/infopath/2007/PartnerControls">33ede3f5-8df0-481b-bc9e-089bfc11dac9</TermId>
        </TermInfo>
      </Terms>
    </c49d25edc792450cbeaf35968c27dfd9>
    <TaxCatchAll xmlns="f955de09-bcfa-41b3-a146-8566b54742ff">
      <Value>13</Value>
      <Value>3</Value>
      <Value>2</Value>
      <Value>1</Value>
    </TaxCatchAll>
    <TaxKeywordTaxHTField xmlns="f955de09-bcfa-41b3-a146-8566b54742ff">
      <Terms xmlns="http://schemas.microsoft.com/office/infopath/2007/PartnerControls"/>
    </TaxKeywordTaxHTField>
    <Thumbnail1 xmlns="f955de09-bcfa-41b3-a146-8566b54742ff">
      <Url xsi:nil="true"/>
      <Description xsi:nil="true"/>
    </Thumbnail1>
    <j0acc330132a47e5a8a7bc8aef57bef7 xmlns="f955de09-bcfa-41b3-a146-8566b54742ff">
      <Terms xmlns="http://schemas.microsoft.com/office/infopath/2007/PartnerControls"/>
    </j0acc330132a47e5a8a7bc8aef57bef7>
    <SharedWithUsers xmlns="f955de09-bcfa-41b3-a146-8566b54742ff">
      <UserInfo>
        <DisplayName/>
        <AccountId xsi:nil="true"/>
        <AccountType/>
      </UserInfo>
    </SharedWithUsers>
    <h7bcc94e9d794a44b6245d1a1415cddf xmlns="f955de09-bcfa-41b3-a146-8566b54742ff">
      <Terms xmlns="http://schemas.microsoft.com/office/infopath/2007/PartnerControls"/>
    </h7bcc94e9d794a44b6245d1a1415cddf>
    <datum xmlns="85fde827-19b6-410c-b4a0-77531caef66e" xsi:nil="true"/>
    <lcf76f155ced4ddcb4097134ff3c332f xmlns="85fde827-19b6-410c-b4a0-77531caef66e">
      <Terms xmlns="http://schemas.microsoft.com/office/infopath/2007/PartnerControls"/>
    </lcf76f155ced4ddcb4097134ff3c332f>
    <oe5c711042974318931eef603135df5c xmlns="f955de09-bcfa-41b3-a146-8566b54742ff">
      <Terms xmlns="http://schemas.microsoft.com/office/infopath/2007/PartnerControls"/>
    </oe5c711042974318931eef603135df5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458C8FB3B47C4891C92FD77DB72D3E" ma:contentTypeVersion="34" ma:contentTypeDescription="Een nieuw document maken." ma:contentTypeScope="" ma:versionID="6cdadb33d4a453128d7d2f1ae2a1b86d">
  <xsd:schema xmlns:xsd="http://www.w3.org/2001/XMLSchema" xmlns:xs="http://www.w3.org/2001/XMLSchema" xmlns:p="http://schemas.microsoft.com/office/2006/metadata/properties" xmlns:ns2="f955de09-bcfa-41b3-a146-8566b54742ff" xmlns:ns3="85fde827-19b6-410c-b4a0-77531caef66e" targetNamespace="http://schemas.microsoft.com/office/2006/metadata/properties" ma:root="true" ma:fieldsID="9f17a0c1d1a838a44fd49d326f8c268a" ns2:_="" ns3:_="">
    <xsd:import namespace="f955de09-bcfa-41b3-a146-8566b54742ff"/>
    <xsd:import namespace="85fde827-19b6-410c-b4a0-77531caef66e"/>
    <xsd:element name="properties">
      <xsd:complexType>
        <xsd:sequence>
          <xsd:element name="documentManagement">
            <xsd:complexType>
              <xsd:all>
                <xsd:element ref="ns2:d49b04b4f8d043a6b5f849e8e71f2b4a" minOccurs="0"/>
                <xsd:element ref="ns2:TaxCatchAll" minOccurs="0"/>
                <xsd:element ref="ns2:c49d25edc792450cbeaf35968c27dfd9" minOccurs="0"/>
                <xsd:element ref="ns2:ce27a080116a47a88d1f33d902668e0b" minOccurs="0"/>
                <xsd:element ref="ns2:j0acc330132a47e5a8a7bc8aef57bef7" minOccurs="0"/>
                <xsd:element ref="ns2:TaxKeywordTaxHTField" minOccurs="0"/>
                <xsd:element ref="ns2:Thumbnail1"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SharedWithUsers" minOccurs="0"/>
                <xsd:element ref="ns2:SharedWithDetails" minOccurs="0"/>
                <xsd:element ref="ns3:MediaServiceAutoKeyPoints" minOccurs="0"/>
                <xsd:element ref="ns3:MediaServiceKeyPoints" minOccurs="0"/>
                <xsd:element ref="ns2:oe5c711042974318931eef603135df5c" minOccurs="0"/>
                <xsd:element ref="ns2:h7bcc94e9d794a44b6245d1a1415cddf" minOccurs="0"/>
                <xsd:element ref="ns3:datum" minOccurs="0"/>
                <xsd:element ref="ns3:MediaServiceLocation"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5de09-bcfa-41b3-a146-8566b54742ff" elementFormDefault="qualified">
    <xsd:import namespace="http://schemas.microsoft.com/office/2006/documentManagement/types"/>
    <xsd:import namespace="http://schemas.microsoft.com/office/infopath/2007/PartnerControls"/>
    <xsd:element name="d49b04b4f8d043a6b5f849e8e71f2b4a" ma:index="9" nillable="true" ma:taxonomy="true" ma:internalName="d49b04b4f8d043a6b5f849e8e71f2b4a" ma:taxonomyFieldName="Settings" ma:displayName="Settings" ma:readOnly="false" ma:default="" ma:fieldId="{d49b04b4-f8d0-43a6-b5f8-49e8e71f2b4a}" ma:taxonomyMulti="true" ma:sspId="e89c4268-854a-4b50-bbef-814b08314aa2" ma:termSetId="07cc5827-c23b-416c-a28c-dc5b7cb4b521"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4a3ebca-7b14-4a33-a83d-bd69baba8043}" ma:internalName="TaxCatchAll" ma:showField="CatchAllData" ma:web="f955de09-bcfa-41b3-a146-8566b54742ff">
      <xsd:complexType>
        <xsd:complexContent>
          <xsd:extension base="dms:MultiChoiceLookup">
            <xsd:sequence>
              <xsd:element name="Value" type="dms:Lookup" maxOccurs="unbounded" minOccurs="0" nillable="true"/>
            </xsd:sequence>
          </xsd:extension>
        </xsd:complexContent>
      </xsd:complexType>
    </xsd:element>
    <xsd:element name="c49d25edc792450cbeaf35968c27dfd9" ma:index="12" nillable="true" ma:taxonomy="true" ma:internalName="c49d25edc792450cbeaf35968c27dfd9" ma:taxonomyFieldName="Themas" ma:displayName="Themas" ma:readOnly="false" ma:default="" ma:fieldId="{c49d25ed-c792-450c-beaf-35968c27dfd9}" ma:taxonomyMulti="true" ma:sspId="e89c4268-854a-4b50-bbef-814b08314aa2" ma:termSetId="d4e8c6a2-54fb-4c9a-a296-bd75304e1c7d" ma:anchorId="00000000-0000-0000-0000-000000000000" ma:open="false" ma:isKeyword="false">
      <xsd:complexType>
        <xsd:sequence>
          <xsd:element ref="pc:Terms" minOccurs="0" maxOccurs="1"/>
        </xsd:sequence>
      </xsd:complexType>
    </xsd:element>
    <xsd:element name="ce27a080116a47a88d1f33d902668e0b" ma:index="14" nillable="true" ma:taxonomy="true" ma:internalName="ce27a080116a47a88d1f33d902668e0b" ma:taxonomyFieldName="DynaTags" ma:displayName="DynaTags" ma:default="" ma:fieldId="{ce27a080-116a-47a8-8d1f-33d902668e0b}" ma:taxonomyMulti="true" ma:sspId="e89c4268-854a-4b50-bbef-814b08314aa2" ma:termSetId="0931d949-5b17-494d-bcd2-c5d528671e93" ma:anchorId="00000000-0000-0000-0000-000000000000" ma:open="false" ma:isKeyword="false">
      <xsd:complexType>
        <xsd:sequence>
          <xsd:element ref="pc:Terms" minOccurs="0" maxOccurs="1"/>
        </xsd:sequence>
      </xsd:complexType>
    </xsd:element>
    <xsd:element name="j0acc330132a47e5a8a7bc8aef57bef7" ma:index="16" nillable="true" ma:taxonomy="true" ma:internalName="j0acc330132a47e5a8a7bc8aef57bef7" ma:taxonomyFieldName="Jaar" ma:displayName="Jaar" ma:default="" ma:fieldId="{30acc330-132a-47e5-a8a7-bc8aef57bef7}" ma:sspId="e89c4268-854a-4b50-bbef-814b08314aa2" ma:termSetId="a43b4d34-b59e-4117-826d-4331f1253e3f" ma:anchorId="00000000-0000-0000-0000-000000000000" ma:open="tru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Ondernemingstrefwoorden" ma:fieldId="{23f27201-bee3-471e-b2e7-b64fd8b7ca38}" ma:taxonomyMulti="true" ma:sspId="e89c4268-854a-4b50-bbef-814b08314aa2" ma:termSetId="00000000-0000-0000-0000-000000000000" ma:anchorId="00000000-0000-0000-0000-000000000000" ma:open="true" ma:isKeyword="true">
      <xsd:complexType>
        <xsd:sequence>
          <xsd:element ref="pc:Terms" minOccurs="0" maxOccurs="1"/>
        </xsd:sequence>
      </xsd:complexType>
    </xsd:element>
    <xsd:element name="Thumbnail1" ma:index="19" nillable="true" ma:displayName="Thumbnail" ma:format="Image" ma:internalName="Thumbnail1">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2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Gedeeld met details" ma:internalName="SharedWithDetails" ma:readOnly="true">
      <xsd:simpleType>
        <xsd:restriction base="dms:Note">
          <xsd:maxLength value="255"/>
        </xsd:restriction>
      </xsd:simpleType>
    </xsd:element>
    <xsd:element name="oe5c711042974318931eef603135df5c" ma:index="32" nillable="true" ma:taxonomy="true" ma:internalName="oe5c711042974318931eef603135df5c" ma:taxonomyFieldName="Doelgroepen" ma:displayName="Doelgroepen" ma:default="" ma:fieldId="{8e5c7110-4297-4318-931e-ef603135df5c}" ma:taxonomyMulti="true" ma:sspId="e89c4268-854a-4b50-bbef-814b08314aa2" ma:termSetId="513dc76a-8106-44fc-8245-3e17e20c6d59" ma:anchorId="00000000-0000-0000-0000-000000000000" ma:open="false" ma:isKeyword="false">
      <xsd:complexType>
        <xsd:sequence>
          <xsd:element ref="pc:Terms" minOccurs="0" maxOccurs="1"/>
        </xsd:sequence>
      </xsd:complexType>
    </xsd:element>
    <xsd:element name="h7bcc94e9d794a44b6245d1a1415cddf" ma:index="34" nillable="true" ma:taxonomy="true" ma:internalName="h7bcc94e9d794a44b6245d1a1415cddf" ma:taxonomyFieldName="Teams" ma:displayName="Teams" ma:default="" ma:fieldId="{17bcc94e-9d79-4a44-b624-5d1a1415cddf}" ma:taxonomyMulti="true" ma:sspId="e89c4268-854a-4b50-bbef-814b08314aa2" ma:termSetId="0c7148fb-9898-44a6-8b76-aa98663c163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fde827-19b6-410c-b4a0-77531caef66e"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datum" ma:index="35" nillable="true" ma:displayName="datum" ma:internalName="datum">
      <xsd:simpleType>
        <xsd:restriction base="dms:Text">
          <xsd:maxLength value="255"/>
        </xsd:restriction>
      </xsd:simpleType>
    </xsd:element>
    <xsd:element name="MediaServiceLocation" ma:index="36" nillable="true" ma:displayName="Location" ma:internalName="MediaServiceLocation"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Afbeeldingtags" ma:readOnly="false" ma:fieldId="{5cf76f15-5ced-4ddc-b409-7134ff3c332f}" ma:taxonomyMulti="true" ma:sspId="e89c4268-854a-4b50-bbef-814b08314aa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699078-F45C-4D8F-B110-A852DAC9172B}">
  <ds:schemaRefs>
    <ds:schemaRef ds:uri="http://purl.org/dc/terms/"/>
    <ds:schemaRef ds:uri="http://www.w3.org/XML/1998/namespace"/>
    <ds:schemaRef ds:uri="http://schemas.microsoft.com/office/infopath/2007/PartnerControls"/>
    <ds:schemaRef ds:uri="http://schemas.microsoft.com/office/2006/documentManagement/types"/>
    <ds:schemaRef ds:uri="f955de09-bcfa-41b3-a146-8566b54742ff"/>
    <ds:schemaRef ds:uri="http://schemas.microsoft.com/office/2006/metadata/properties"/>
    <ds:schemaRef ds:uri="http://purl.org/dc/elements/1.1/"/>
    <ds:schemaRef ds:uri="http://purl.org/dc/dcmitype/"/>
    <ds:schemaRef ds:uri="85fde827-19b6-410c-b4a0-77531caef66e"/>
    <ds:schemaRef ds:uri="http://schemas.openxmlformats.org/package/2006/metadata/core-properties"/>
  </ds:schemaRefs>
</ds:datastoreItem>
</file>

<file path=customXml/itemProps2.xml><?xml version="1.0" encoding="utf-8"?>
<ds:datastoreItem xmlns:ds="http://schemas.openxmlformats.org/officeDocument/2006/customXml" ds:itemID="{B4851F22-696B-416F-ADB4-0D19C5A194A7}">
  <ds:schemaRefs>
    <ds:schemaRef ds:uri="http://schemas.microsoft.com/sharepoint/v3/contenttype/forms"/>
  </ds:schemaRefs>
</ds:datastoreItem>
</file>

<file path=customXml/itemProps3.xml><?xml version="1.0" encoding="utf-8"?>
<ds:datastoreItem xmlns:ds="http://schemas.openxmlformats.org/officeDocument/2006/customXml" ds:itemID="{5A3D99F8-D3E1-4F85-ADAA-C80B4E7BA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55de09-bcfa-41b3-a146-8566b54742ff"/>
    <ds:schemaRef ds:uri="85fde827-19b6-410c-b4a0-77531caef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Beweegvriendelijke school_GL</Template>
  <TotalTime>0</TotalTime>
  <Words>2427</Words>
  <Application>Microsoft Office PowerPoint</Application>
  <PresentationFormat>Breedbeeld</PresentationFormat>
  <Paragraphs>182</Paragraphs>
  <Slides>22</Slides>
  <Notes>19</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Invloed van de omgeving op beweging  en lang stilzitten</dc:title>
  <dc:creator>Lore Van Brabandt</dc:creator>
  <cp:lastModifiedBy>Laura Vandeweghe</cp:lastModifiedBy>
  <cp:revision>20</cp:revision>
  <dcterms:created xsi:type="dcterms:W3CDTF">2017-04-17T12:28:56Z</dcterms:created>
  <dcterms:modified xsi:type="dcterms:W3CDTF">2023-01-26T13:13:21Z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0x01010074458C8FB3B47C4891C92FD77DB72D3E</vt:lpwstr>
  </property>
  <property fmtid="{D5CDD505-2E9C-101B-9397-08002B2CF9AE}" pid="3" name="TaxKeyword">
    <vt:lpwstr/>
  </property>
  <property fmtid="{D5CDD505-2E9C-101B-9397-08002B2CF9AE}" pid="4" name="Themas">
    <vt:lpwstr>1;#Voeding en Ondervoeding|5ed2ef68-c1db-4c2d-ba2f-a633629f2a4c;#3;#Beweging en Lang stilzitten|e64006c1-4ced-4065-9811-1aa9562e6843;#13;#Tabak|33ede3f5-8df0-481b-bc9e-089bfc11dac9</vt:lpwstr>
  </property>
  <property fmtid="{D5CDD505-2E9C-101B-9397-08002B2CF9AE}" pid="5" name="xd_Signature">
    <vt:bool>false</vt:bool>
  </property>
  <property fmtid="{D5CDD505-2E9C-101B-9397-08002B2CF9AE}" pid="6" name="xd_ProgID">
    <vt:lpwstr/>
  </property>
  <property fmtid="{D5CDD505-2E9C-101B-9397-08002B2CF9AE}" pid="7" name="DynaTags">
    <vt:lpwstr/>
  </property>
  <property fmtid="{D5CDD505-2E9C-101B-9397-08002B2CF9AE}" pid="8" name="ComplianceAssetId">
    <vt:lpwstr/>
  </property>
  <property fmtid="{D5CDD505-2E9C-101B-9397-08002B2CF9AE}" pid="9" name="TemplateUrl">
    <vt:lpwstr/>
  </property>
  <property fmtid="{D5CDD505-2E9C-101B-9397-08002B2CF9AE}" pid="10" name="Settings">
    <vt:lpwstr>2;#Onderwijs|a72e7825-dc44-4ecd-af97-4ee66e502655</vt:lpwstr>
  </property>
  <property fmtid="{D5CDD505-2E9C-101B-9397-08002B2CF9AE}" pid="11" name="Jaar">
    <vt:lpwstr/>
  </property>
  <property fmtid="{D5CDD505-2E9C-101B-9397-08002B2CF9AE}" pid="12" name="Doelgroepen">
    <vt:lpwstr/>
  </property>
  <property fmtid="{D5CDD505-2E9C-101B-9397-08002B2CF9AE}" pid="13" name="MediaServiceImageTags">
    <vt:lpwstr/>
  </property>
  <property fmtid="{D5CDD505-2E9C-101B-9397-08002B2CF9AE}" pid="14" name="Teams">
    <vt:lpwstr/>
  </property>
</Properties>
</file>