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7"/>
  </p:notesMasterIdLst>
  <p:sldIdLst>
    <p:sldId id="256" r:id="rId5"/>
    <p:sldId id="262" r:id="rId6"/>
    <p:sldId id="299"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304" r:id="rId20"/>
    <p:sldId id="275" r:id="rId21"/>
    <p:sldId id="276" r:id="rId22"/>
    <p:sldId id="278" r:id="rId23"/>
    <p:sldId id="279" r:id="rId24"/>
    <p:sldId id="301" r:id="rId25"/>
    <p:sldId id="280" r:id="rId26"/>
    <p:sldId id="281" r:id="rId27"/>
    <p:sldId id="305" r:id="rId28"/>
    <p:sldId id="282" r:id="rId29"/>
    <p:sldId id="283" r:id="rId30"/>
    <p:sldId id="284" r:id="rId31"/>
    <p:sldId id="285" r:id="rId32"/>
    <p:sldId id="286" r:id="rId33"/>
    <p:sldId id="287" r:id="rId34"/>
    <p:sldId id="288" r:id="rId35"/>
    <p:sldId id="302" r:id="rId36"/>
    <p:sldId id="303" r:id="rId37"/>
    <p:sldId id="291" r:id="rId38"/>
    <p:sldId id="292" r:id="rId39"/>
    <p:sldId id="293" r:id="rId40"/>
    <p:sldId id="294" r:id="rId41"/>
    <p:sldId id="295" r:id="rId42"/>
    <p:sldId id="296" r:id="rId43"/>
    <p:sldId id="297" r:id="rId44"/>
    <p:sldId id="298" r:id="rId45"/>
    <p:sldId id="257" r:id="rId46"/>
  </p:sldIdLst>
  <p:sldSz cx="9144000" cy="5143500" type="screen16x9"/>
  <p:notesSz cx="6858000" cy="9144000"/>
  <p:defaultTextStyle>
    <a:defPPr>
      <a:defRPr lang="nl-NL"/>
    </a:defPPr>
    <a:lvl1pPr marL="0" algn="l" defTabSz="342907" rtl="0" eaLnBrk="1" latinLnBrk="0" hangingPunct="1">
      <a:defRPr sz="1400" kern="1200">
        <a:solidFill>
          <a:schemeClr val="tx1"/>
        </a:solidFill>
        <a:latin typeface="+mn-lt"/>
        <a:ea typeface="+mn-ea"/>
        <a:cs typeface="+mn-cs"/>
      </a:defRPr>
    </a:lvl1pPr>
    <a:lvl2pPr marL="342907" algn="l" defTabSz="342907" rtl="0" eaLnBrk="1" latinLnBrk="0" hangingPunct="1">
      <a:defRPr sz="1400" kern="1200">
        <a:solidFill>
          <a:schemeClr val="tx1"/>
        </a:solidFill>
        <a:latin typeface="+mn-lt"/>
        <a:ea typeface="+mn-ea"/>
        <a:cs typeface="+mn-cs"/>
      </a:defRPr>
    </a:lvl2pPr>
    <a:lvl3pPr marL="685816" algn="l" defTabSz="342907" rtl="0" eaLnBrk="1" latinLnBrk="0" hangingPunct="1">
      <a:defRPr sz="1400" kern="1200">
        <a:solidFill>
          <a:schemeClr val="tx1"/>
        </a:solidFill>
        <a:latin typeface="+mn-lt"/>
        <a:ea typeface="+mn-ea"/>
        <a:cs typeface="+mn-cs"/>
      </a:defRPr>
    </a:lvl3pPr>
    <a:lvl4pPr marL="1028724" algn="l" defTabSz="342907" rtl="0" eaLnBrk="1" latinLnBrk="0" hangingPunct="1">
      <a:defRPr sz="1400" kern="1200">
        <a:solidFill>
          <a:schemeClr val="tx1"/>
        </a:solidFill>
        <a:latin typeface="+mn-lt"/>
        <a:ea typeface="+mn-ea"/>
        <a:cs typeface="+mn-cs"/>
      </a:defRPr>
    </a:lvl4pPr>
    <a:lvl5pPr marL="1371633" algn="l" defTabSz="342907" rtl="0" eaLnBrk="1" latinLnBrk="0" hangingPunct="1">
      <a:defRPr sz="1400" kern="1200">
        <a:solidFill>
          <a:schemeClr val="tx1"/>
        </a:solidFill>
        <a:latin typeface="+mn-lt"/>
        <a:ea typeface="+mn-ea"/>
        <a:cs typeface="+mn-cs"/>
      </a:defRPr>
    </a:lvl5pPr>
    <a:lvl6pPr marL="1714540" algn="l" defTabSz="342907" rtl="0" eaLnBrk="1" latinLnBrk="0" hangingPunct="1">
      <a:defRPr sz="1400" kern="1200">
        <a:solidFill>
          <a:schemeClr val="tx1"/>
        </a:solidFill>
        <a:latin typeface="+mn-lt"/>
        <a:ea typeface="+mn-ea"/>
        <a:cs typeface="+mn-cs"/>
      </a:defRPr>
    </a:lvl6pPr>
    <a:lvl7pPr marL="2057449" algn="l" defTabSz="342907" rtl="0" eaLnBrk="1" latinLnBrk="0" hangingPunct="1">
      <a:defRPr sz="1400" kern="1200">
        <a:solidFill>
          <a:schemeClr val="tx1"/>
        </a:solidFill>
        <a:latin typeface="+mn-lt"/>
        <a:ea typeface="+mn-ea"/>
        <a:cs typeface="+mn-cs"/>
      </a:defRPr>
    </a:lvl7pPr>
    <a:lvl8pPr marL="2400357" algn="l" defTabSz="342907" rtl="0" eaLnBrk="1" latinLnBrk="0" hangingPunct="1">
      <a:defRPr sz="1400" kern="1200">
        <a:solidFill>
          <a:schemeClr val="tx1"/>
        </a:solidFill>
        <a:latin typeface="+mn-lt"/>
        <a:ea typeface="+mn-ea"/>
        <a:cs typeface="+mn-cs"/>
      </a:defRPr>
    </a:lvl8pPr>
    <a:lvl9pPr marL="2743266" algn="l" defTabSz="342907"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eke Van Gelder" initials="BVG"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1D38"/>
    <a:srgbClr val="33CCFF"/>
    <a:srgbClr val="FFFFFF"/>
    <a:srgbClr val="88BD2F"/>
    <a:srgbClr val="2E9FC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A1C16F-B2C0-445C-93F6-E65892D3A3F3}" v="1" dt="2022-12-23T10:35:46.9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839" autoAdjust="0"/>
  </p:normalViewPr>
  <p:slideViewPr>
    <p:cSldViewPr snapToGrid="0" snapToObjects="1">
      <p:cViewPr varScale="1">
        <p:scale>
          <a:sx n="96" d="100"/>
          <a:sy n="96" d="100"/>
        </p:scale>
        <p:origin x="2034" y="78"/>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Vandeweghe" userId="08bab261-4f8b-487c-a8db-8400926acefd" providerId="ADAL" clId="{2E2345BA-6ED8-4B4E-9527-2F8F1EC0DDA0}"/>
    <pc:docChg chg="modSld sldOrd">
      <pc:chgData name="Laura Vandeweghe" userId="08bab261-4f8b-487c-a8db-8400926acefd" providerId="ADAL" clId="{2E2345BA-6ED8-4B4E-9527-2F8F1EC0DDA0}" dt="2022-11-09T14:03:57.655" v="1"/>
      <pc:docMkLst>
        <pc:docMk/>
      </pc:docMkLst>
      <pc:sldChg chg="ord">
        <pc:chgData name="Laura Vandeweghe" userId="08bab261-4f8b-487c-a8db-8400926acefd" providerId="ADAL" clId="{2E2345BA-6ED8-4B4E-9527-2F8F1EC0DDA0}" dt="2022-11-09T14:03:57.655" v="1"/>
        <pc:sldMkLst>
          <pc:docMk/>
          <pc:sldMk cId="3775350949" sldId="262"/>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nl-NL" sz="2400" b="1" dirty="0">
                <a:latin typeface="Lucida Grande"/>
              </a:rPr>
              <a:t>Voldoen aan de aanbeveling voor fysieke activiteit voor hun leeftijdscategorie (in %):</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nl-BE"/>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Blad1!$B$1</c:f>
              <c:strCache>
                <c:ptCount val="1"/>
                <c:pt idx="0">
                  <c:v>Jongens</c:v>
                </c:pt>
              </c:strCache>
            </c:strRef>
          </c:tx>
          <c:spPr>
            <a:solidFill>
              <a:schemeClr val="accent1"/>
            </a:solidFill>
            <a:ln>
              <a:noFill/>
            </a:ln>
            <a:effectLst/>
            <a:sp3d/>
          </c:spPr>
          <c:invertIfNegative val="0"/>
          <c:dLbls>
            <c:dLbl>
              <c:idx val="0"/>
              <c:layout>
                <c:manualLayout>
                  <c:x val="2.6642985877329401E-2"/>
                  <c:y val="-2.01072396670558E-3"/>
                </c:manualLayout>
              </c:layout>
              <c:tx>
                <c:rich>
                  <a:bodyPr/>
                  <a:lstStyle/>
                  <a:p>
                    <a:r>
                      <a:rPr lang="en-US" dirty="0">
                        <a:latin typeface="Lucida Grande"/>
                      </a:rPr>
                      <a:t>52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D797-4E6A-97B8-5943C85338A5}"/>
                </c:ext>
              </c:extLst>
            </c:dLbl>
            <c:dLbl>
              <c:idx val="1"/>
              <c:layout>
                <c:manualLayout>
                  <c:x val="2.1314388701863501E-2"/>
                  <c:y val="-8.0428958668223808E-3"/>
                </c:manualLayout>
              </c:layout>
              <c:tx>
                <c:rich>
                  <a:bodyPr/>
                  <a:lstStyle/>
                  <a:p>
                    <a:r>
                      <a:rPr lang="en-US" dirty="0">
                        <a:latin typeface="Lucida Grande"/>
                      </a:rPr>
                      <a:t>17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D797-4E6A-97B8-5943C85338A5}"/>
                </c:ext>
              </c:extLst>
            </c:dLbl>
            <c:dLbl>
              <c:idx val="2"/>
              <c:layout>
                <c:manualLayout>
                  <c:x val="3.1971583052795301E-2"/>
                  <c:y val="-4.0214479334112303E-3"/>
                </c:manualLayout>
              </c:layout>
              <c:tx>
                <c:rich>
                  <a:bodyPr/>
                  <a:lstStyle/>
                  <a:p>
                    <a:r>
                      <a:rPr lang="en-US" dirty="0">
                        <a:latin typeface="Lucida Grande"/>
                      </a:rPr>
                      <a:t>36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D797-4E6A-97B8-5943C85338A5}"/>
                </c:ext>
              </c:extLst>
            </c:dLbl>
            <c:dLbl>
              <c:idx val="3"/>
              <c:layout>
                <c:manualLayout>
                  <c:x val="2.9307284465062401E-2"/>
                  <c:y val="0"/>
                </c:manualLayout>
              </c:layout>
              <c:tx>
                <c:rich>
                  <a:bodyPr/>
                  <a:lstStyle/>
                  <a:p>
                    <a:r>
                      <a:rPr lang="en-US" dirty="0">
                        <a:latin typeface="Lucida Grande"/>
                      </a:rPr>
                      <a:t>56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D797-4E6A-97B8-5943C85338A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Blad1!$A$2:$A$5</c:f>
              <c:strCache>
                <c:ptCount val="4"/>
                <c:pt idx="0">
                  <c:v>Volwassenen</c:v>
                </c:pt>
                <c:pt idx="1">
                  <c:v>Jongeren</c:v>
                </c:pt>
                <c:pt idx="2">
                  <c:v>Kinderen</c:v>
                </c:pt>
                <c:pt idx="3">
                  <c:v>Kleuters</c:v>
                </c:pt>
              </c:strCache>
            </c:strRef>
          </c:cat>
          <c:val>
            <c:numRef>
              <c:f>Blad1!$B$2:$B$5</c:f>
              <c:numCache>
                <c:formatCode>General</c:formatCode>
                <c:ptCount val="4"/>
                <c:pt idx="0">
                  <c:v>52</c:v>
                </c:pt>
                <c:pt idx="1">
                  <c:v>17</c:v>
                </c:pt>
                <c:pt idx="2">
                  <c:v>36</c:v>
                </c:pt>
                <c:pt idx="3">
                  <c:v>56</c:v>
                </c:pt>
              </c:numCache>
            </c:numRef>
          </c:val>
          <c:extLst>
            <c:ext xmlns:c16="http://schemas.microsoft.com/office/drawing/2014/chart" uri="{C3380CC4-5D6E-409C-BE32-E72D297353CC}">
              <c16:uniqueId val="{00000004-D797-4E6A-97B8-5943C85338A5}"/>
            </c:ext>
          </c:extLst>
        </c:ser>
        <c:ser>
          <c:idx val="1"/>
          <c:order val="1"/>
          <c:tx>
            <c:strRef>
              <c:f>Blad1!$C$1</c:f>
              <c:strCache>
                <c:ptCount val="1"/>
                <c:pt idx="0">
                  <c:v>Meisjes</c:v>
                </c:pt>
              </c:strCache>
            </c:strRef>
          </c:tx>
          <c:spPr>
            <a:solidFill>
              <a:schemeClr val="accent2"/>
            </a:solidFill>
            <a:ln>
              <a:noFill/>
            </a:ln>
            <a:effectLst/>
            <a:sp3d/>
          </c:spPr>
          <c:invertIfNegative val="0"/>
          <c:dLbls>
            <c:dLbl>
              <c:idx val="0"/>
              <c:layout>
                <c:manualLayout>
                  <c:x val="2.7975135171195799E-2"/>
                  <c:y val="-1.0053619833527899E-2"/>
                </c:manualLayout>
              </c:layout>
              <c:tx>
                <c:rich>
                  <a:bodyPr/>
                  <a:lstStyle/>
                  <a:p>
                    <a:r>
                      <a:rPr lang="en-US" dirty="0">
                        <a:latin typeface="Lucida Grande"/>
                      </a:rPr>
                      <a:t>28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D797-4E6A-97B8-5943C85338A5}"/>
                </c:ext>
              </c:extLst>
            </c:dLbl>
            <c:dLbl>
              <c:idx val="1"/>
              <c:layout>
                <c:manualLayout>
                  <c:x val="1.73179408202641E-2"/>
                  <c:y val="-1.0053619833527899E-2"/>
                </c:manualLayout>
              </c:layout>
              <c:tx>
                <c:rich>
                  <a:bodyPr/>
                  <a:lstStyle/>
                  <a:p>
                    <a:r>
                      <a:rPr lang="en-US" dirty="0">
                        <a:latin typeface="Lucida Grande"/>
                      </a:rPr>
                      <a:t>10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D797-4E6A-97B8-5943C85338A5}"/>
                </c:ext>
              </c:extLst>
            </c:dLbl>
            <c:dLbl>
              <c:idx val="2"/>
              <c:layout>
                <c:manualLayout>
                  <c:x val="2.9307284465062301E-2"/>
                  <c:y val="-4.02144793341116E-3"/>
                </c:manualLayout>
              </c:layout>
              <c:tx>
                <c:rich>
                  <a:bodyPr/>
                  <a:lstStyle/>
                  <a:p>
                    <a:r>
                      <a:rPr lang="en-US" dirty="0">
                        <a:latin typeface="Lucida Grande"/>
                      </a:rPr>
                      <a:t>15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D797-4E6A-97B8-5943C85338A5}"/>
                </c:ext>
              </c:extLst>
            </c:dLbl>
            <c:dLbl>
              <c:idx val="3"/>
              <c:layout>
                <c:manualLayout>
                  <c:x val="2.6642985877329401E-2"/>
                  <c:y val="-3.6862846880183003E-17"/>
                </c:manualLayout>
              </c:layout>
              <c:tx>
                <c:rich>
                  <a:bodyPr/>
                  <a:lstStyle/>
                  <a:p>
                    <a:r>
                      <a:rPr lang="en-US" dirty="0">
                        <a:latin typeface="Lucida Grande"/>
                      </a:rPr>
                      <a:t>38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D797-4E6A-97B8-5943C85338A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Blad1!$A$2:$A$5</c:f>
              <c:strCache>
                <c:ptCount val="4"/>
                <c:pt idx="0">
                  <c:v>Volwassenen</c:v>
                </c:pt>
                <c:pt idx="1">
                  <c:v>Jongeren</c:v>
                </c:pt>
                <c:pt idx="2">
                  <c:v>Kinderen</c:v>
                </c:pt>
                <c:pt idx="3">
                  <c:v>Kleuters</c:v>
                </c:pt>
              </c:strCache>
            </c:strRef>
          </c:cat>
          <c:val>
            <c:numRef>
              <c:f>Blad1!$C$2:$C$5</c:f>
              <c:numCache>
                <c:formatCode>General</c:formatCode>
                <c:ptCount val="4"/>
                <c:pt idx="0">
                  <c:v>28</c:v>
                </c:pt>
                <c:pt idx="1">
                  <c:v>10</c:v>
                </c:pt>
                <c:pt idx="2">
                  <c:v>15</c:v>
                </c:pt>
                <c:pt idx="3">
                  <c:v>38</c:v>
                </c:pt>
              </c:numCache>
            </c:numRef>
          </c:val>
          <c:extLst>
            <c:ext xmlns:c16="http://schemas.microsoft.com/office/drawing/2014/chart" uri="{C3380CC4-5D6E-409C-BE32-E72D297353CC}">
              <c16:uniqueId val="{00000009-D797-4E6A-97B8-5943C85338A5}"/>
            </c:ext>
          </c:extLst>
        </c:ser>
        <c:dLbls>
          <c:showLegendKey val="0"/>
          <c:showVal val="1"/>
          <c:showCatName val="0"/>
          <c:showSerName val="0"/>
          <c:showPercent val="0"/>
          <c:showBubbleSize val="0"/>
        </c:dLbls>
        <c:gapWidth val="75"/>
        <c:shape val="box"/>
        <c:axId val="-2042812008"/>
        <c:axId val="-2042957336"/>
        <c:axId val="0"/>
      </c:bar3DChart>
      <c:catAx>
        <c:axId val="-204281200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BE"/>
          </a:p>
        </c:txPr>
        <c:crossAx val="-2042957336"/>
        <c:crosses val="autoZero"/>
        <c:auto val="1"/>
        <c:lblAlgn val="ctr"/>
        <c:lblOffset val="100"/>
        <c:noMultiLvlLbl val="0"/>
      </c:catAx>
      <c:valAx>
        <c:axId val="-204295733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BE"/>
          </a:p>
        </c:txPr>
        <c:crossAx val="-20428120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BE"/>
        </a:p>
      </c:txPr>
    </c:legend>
    <c:plotVisOnly val="1"/>
    <c:dispBlanksAs val="gap"/>
    <c:showDLblsOverMax val="0"/>
  </c:chart>
  <c:spPr>
    <a:noFill/>
    <a:ln>
      <a:noFill/>
    </a:ln>
    <a:effectLst/>
  </c:spPr>
  <c:txPr>
    <a:bodyPr/>
    <a:lstStyle/>
    <a:p>
      <a:pPr>
        <a:defRPr/>
      </a:pPr>
      <a:endParaRPr lang="nl-B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Kolom1</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0-3668-4683-AAEF-A9E24D96EAC2}"/>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3668-4683-AAEF-A9E24D96EAC2}"/>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3668-4683-AAEF-A9E24D96EAC2}"/>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3668-4683-AAEF-A9E24D96EAC2}"/>
              </c:ext>
            </c:extLst>
          </c:dPt>
          <c:dLbls>
            <c:dLbl>
              <c:idx val="0"/>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r>
                      <a:rPr lang="en-US" dirty="0">
                        <a:latin typeface="Lucida Grande"/>
                      </a:rPr>
                      <a:t>Vrije tijd</a:t>
                    </a:r>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nl-BE"/>
                </a:p>
              </c:txPr>
              <c:dLblPos val="outEnd"/>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3668-4683-AAEF-A9E24D96EAC2}"/>
                </c:ext>
              </c:extLst>
            </c:dLbl>
            <c:dLbl>
              <c:idx val="1"/>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r>
                      <a:rPr lang="en-US" dirty="0">
                        <a:latin typeface="Lucida Grande"/>
                      </a:rPr>
                      <a:t>Werk /school</a:t>
                    </a:r>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nl-BE"/>
                </a:p>
              </c:txPr>
              <c:dLblPos val="outEnd"/>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3668-4683-AAEF-A9E24D96EAC2}"/>
                </c:ext>
              </c:extLst>
            </c:dLbl>
            <c:dLbl>
              <c:idx val="2"/>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r>
                      <a:rPr lang="en-US" dirty="0">
                        <a:latin typeface="Lucida Grande"/>
                      </a:rPr>
                      <a:t>Verplaatsing</a:t>
                    </a:r>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nl-BE"/>
                </a:p>
              </c:txPr>
              <c:dLblPos val="outEnd"/>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3668-4683-AAEF-A9E24D96EAC2}"/>
                </c:ext>
              </c:extLst>
            </c:dLbl>
            <c:dLbl>
              <c:idx val="3"/>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r>
                      <a:rPr lang="en-US" dirty="0">
                        <a:latin typeface="Lucida Grande"/>
                      </a:rPr>
                      <a:t>Thuis</a:t>
                    </a:r>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nl-BE"/>
                </a:p>
              </c:txPr>
              <c:dLblPos val="outEnd"/>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3668-4683-AAEF-A9E24D96EAC2}"/>
                </c:ext>
              </c:extLst>
            </c:dLbl>
            <c:spPr>
              <a:noFill/>
              <a:ln>
                <a:noFill/>
              </a:ln>
              <a:effectLst/>
            </c:sp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Blad1!$A$2:$A$5</c:f>
              <c:strCache>
                <c:ptCount val="4"/>
                <c:pt idx="0">
                  <c:v>Vrije tijd</c:v>
                </c:pt>
                <c:pt idx="1">
                  <c:v>Werk /school</c:v>
                </c:pt>
                <c:pt idx="2">
                  <c:v>Verplaatsing</c:v>
                </c:pt>
                <c:pt idx="3">
                  <c:v>Thuis</c:v>
                </c:pt>
              </c:strCache>
            </c:strRef>
          </c:cat>
          <c:val>
            <c:numRef>
              <c:f>Blad1!$B$2:$B$5</c:f>
              <c:numCache>
                <c:formatCode>General</c:formatCode>
                <c:ptCount val="4"/>
                <c:pt idx="0">
                  <c:v>90</c:v>
                </c:pt>
                <c:pt idx="1">
                  <c:v>90</c:v>
                </c:pt>
                <c:pt idx="2">
                  <c:v>90</c:v>
                </c:pt>
                <c:pt idx="3">
                  <c:v>90</c:v>
                </c:pt>
              </c:numCache>
            </c:numRef>
          </c:val>
          <c:extLst>
            <c:ext xmlns:c16="http://schemas.microsoft.com/office/drawing/2014/chart" uri="{C3380CC4-5D6E-409C-BE32-E72D297353CC}">
              <c16:uniqueId val="{00000004-3668-4683-AAEF-A9E24D96EAC2}"/>
            </c:ext>
          </c:extLst>
        </c:ser>
        <c:dLbls>
          <c:showLegendKey val="0"/>
          <c:showVal val="0"/>
          <c:showCatName val="1"/>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a:pPr>
      <a:endParaRPr lang="nl-B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Kolom1</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0-D0C0-49E9-B550-522D72E16793}"/>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D0C0-49E9-B550-522D72E16793}"/>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D0C0-49E9-B550-522D72E16793}"/>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D0C0-49E9-B550-522D72E16793}"/>
              </c:ext>
            </c:extLst>
          </c:dPt>
          <c:dLbls>
            <c:dLbl>
              <c:idx val="0"/>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r>
                      <a:rPr lang="en-US" dirty="0">
                        <a:latin typeface="Lucida Grande"/>
                      </a:rPr>
                      <a:t>Vrije tijd</a:t>
                    </a:r>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nl-BE"/>
                </a:p>
              </c:txPr>
              <c:dLblPos val="outEnd"/>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D0C0-49E9-B550-522D72E16793}"/>
                </c:ext>
              </c:extLst>
            </c:dLbl>
            <c:dLbl>
              <c:idx val="1"/>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r>
                      <a:rPr lang="en-US" dirty="0">
                        <a:latin typeface="Lucida Grande"/>
                      </a:rPr>
                      <a:t>Werk /school</a:t>
                    </a:r>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nl-BE"/>
                </a:p>
              </c:txPr>
              <c:dLblPos val="outEnd"/>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D0C0-49E9-B550-522D72E16793}"/>
                </c:ext>
              </c:extLst>
            </c:dLbl>
            <c:dLbl>
              <c:idx val="2"/>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r>
                      <a:rPr lang="en-US" dirty="0">
                        <a:latin typeface="Lucida Grande"/>
                      </a:rPr>
                      <a:t>Verplaatsing</a:t>
                    </a:r>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nl-BE"/>
                </a:p>
              </c:txPr>
              <c:dLblPos val="outEnd"/>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D0C0-49E9-B550-522D72E16793}"/>
                </c:ext>
              </c:extLst>
            </c:dLbl>
            <c:dLbl>
              <c:idx val="3"/>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r>
                      <a:rPr lang="en-US" dirty="0">
                        <a:latin typeface="Lucida Grande"/>
                      </a:rPr>
                      <a:t>Thuis</a:t>
                    </a:r>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nl-BE"/>
                </a:p>
              </c:txPr>
              <c:dLblPos val="outEnd"/>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D0C0-49E9-B550-522D72E16793}"/>
                </c:ext>
              </c:extLst>
            </c:dLbl>
            <c:spPr>
              <a:noFill/>
              <a:ln>
                <a:noFill/>
              </a:ln>
              <a:effectLst/>
            </c:sp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Blad1!$A$2:$A$5</c:f>
              <c:strCache>
                <c:ptCount val="4"/>
                <c:pt idx="0">
                  <c:v>Vrije tijd</c:v>
                </c:pt>
                <c:pt idx="1">
                  <c:v>Werk /school</c:v>
                </c:pt>
                <c:pt idx="2">
                  <c:v>Verplaatsing</c:v>
                </c:pt>
                <c:pt idx="3">
                  <c:v>Thuis</c:v>
                </c:pt>
              </c:strCache>
            </c:strRef>
          </c:cat>
          <c:val>
            <c:numRef>
              <c:f>Blad1!$B$2:$B$5</c:f>
              <c:numCache>
                <c:formatCode>General</c:formatCode>
                <c:ptCount val="4"/>
                <c:pt idx="0">
                  <c:v>30</c:v>
                </c:pt>
                <c:pt idx="1">
                  <c:v>100</c:v>
                </c:pt>
                <c:pt idx="2">
                  <c:v>120</c:v>
                </c:pt>
                <c:pt idx="3">
                  <c:v>80</c:v>
                </c:pt>
              </c:numCache>
            </c:numRef>
          </c:val>
          <c:extLst>
            <c:ext xmlns:c16="http://schemas.microsoft.com/office/drawing/2014/chart" uri="{C3380CC4-5D6E-409C-BE32-E72D297353CC}">
              <c16:uniqueId val="{00000004-D0C0-49E9-B550-522D72E16793}"/>
            </c:ext>
          </c:extLst>
        </c:ser>
        <c:dLbls>
          <c:showLegendKey val="0"/>
          <c:showVal val="0"/>
          <c:showCatName val="1"/>
          <c:showSerName val="0"/>
          <c:showPercent val="0"/>
          <c:showBubbleSize val="0"/>
          <c:showLeaderLines val="1"/>
        </c:dLbls>
        <c:firstSliceAng val="0"/>
      </c:pieChart>
      <c:spPr>
        <a:noFill/>
        <a:ln>
          <a:noFill/>
        </a:ln>
        <a:effectLst/>
      </c:spPr>
    </c:plotArea>
    <c:plotVisOnly val="1"/>
    <c:dispBlanksAs val="zero"/>
    <c:showDLblsOverMax val="0"/>
  </c:chart>
  <c:spPr>
    <a:solidFill>
      <a:schemeClr val="bg1"/>
    </a:solidFill>
    <a:ln>
      <a:noFill/>
    </a:ln>
    <a:effectLst/>
  </c:spPr>
  <c:txPr>
    <a:bodyPr/>
    <a:lstStyle/>
    <a:p>
      <a:pPr>
        <a:defRPr/>
      </a:pPr>
      <a:endParaRPr lang="nl-B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Kolom1</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0-AF6F-4185-ADAD-DE06CC158E68}"/>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AF6F-4185-ADAD-DE06CC158E68}"/>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AF6F-4185-ADAD-DE06CC158E68}"/>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AF6F-4185-ADAD-DE06CC158E68}"/>
              </c:ext>
            </c:extLst>
          </c:dPt>
          <c:dLbls>
            <c:dLbl>
              <c:idx val="0"/>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r>
                      <a:rPr lang="en-US" dirty="0">
                        <a:latin typeface="Lucida Grande"/>
                      </a:rPr>
                      <a:t>Vrije tijd</a:t>
                    </a:r>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nl-BE"/>
                </a:p>
              </c:txPr>
              <c:dLblPos val="outEnd"/>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AF6F-4185-ADAD-DE06CC158E68}"/>
                </c:ext>
              </c:extLst>
            </c:dLbl>
            <c:dLbl>
              <c:idx val="1"/>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r>
                      <a:rPr lang="en-US" dirty="0">
                        <a:latin typeface="Lucida Grande"/>
                      </a:rPr>
                      <a:t>Werk /school</a:t>
                    </a:r>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nl-BE"/>
                </a:p>
              </c:txPr>
              <c:dLblPos val="outEnd"/>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AF6F-4185-ADAD-DE06CC158E68}"/>
                </c:ext>
              </c:extLst>
            </c:dLbl>
            <c:dLbl>
              <c:idx val="2"/>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r>
                      <a:rPr lang="en-US" dirty="0">
                        <a:latin typeface="Lucida Grande"/>
                      </a:rPr>
                      <a:t>Verplaatsing</a:t>
                    </a:r>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nl-BE"/>
                </a:p>
              </c:txPr>
              <c:dLblPos val="outEnd"/>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AF6F-4185-ADAD-DE06CC158E68}"/>
                </c:ext>
              </c:extLst>
            </c:dLbl>
            <c:dLbl>
              <c:idx val="3"/>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r>
                      <a:rPr lang="en-US" dirty="0">
                        <a:latin typeface="Lucida Grande"/>
                      </a:rPr>
                      <a:t>Thuis</a:t>
                    </a:r>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nl-BE"/>
                </a:p>
              </c:txPr>
              <c:dLblPos val="outEnd"/>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AF6F-4185-ADAD-DE06CC158E68}"/>
                </c:ext>
              </c:extLst>
            </c:dLbl>
            <c:spPr>
              <a:noFill/>
              <a:ln>
                <a:noFill/>
              </a:ln>
              <a:effectLst/>
            </c:sp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Blad1!$A$2:$A$5</c:f>
              <c:strCache>
                <c:ptCount val="4"/>
                <c:pt idx="0">
                  <c:v>Vrije tijd</c:v>
                </c:pt>
                <c:pt idx="1">
                  <c:v>Werk /school</c:v>
                </c:pt>
                <c:pt idx="2">
                  <c:v>Verplaatsing</c:v>
                </c:pt>
                <c:pt idx="3">
                  <c:v>Thuis</c:v>
                </c:pt>
              </c:strCache>
            </c:strRef>
          </c:cat>
          <c:val>
            <c:numRef>
              <c:f>Blad1!$B$2:$B$5</c:f>
              <c:numCache>
                <c:formatCode>General</c:formatCode>
                <c:ptCount val="4"/>
                <c:pt idx="0">
                  <c:v>60</c:v>
                </c:pt>
                <c:pt idx="1">
                  <c:v>70</c:v>
                </c:pt>
                <c:pt idx="2">
                  <c:v>50</c:v>
                </c:pt>
                <c:pt idx="3">
                  <c:v>150</c:v>
                </c:pt>
              </c:numCache>
            </c:numRef>
          </c:val>
          <c:extLst>
            <c:ext xmlns:c16="http://schemas.microsoft.com/office/drawing/2014/chart" uri="{C3380CC4-5D6E-409C-BE32-E72D297353CC}">
              <c16:uniqueId val="{00000004-AF6F-4185-ADAD-DE06CC158E68}"/>
            </c:ext>
          </c:extLst>
        </c:ser>
        <c:dLbls>
          <c:showLegendKey val="0"/>
          <c:showVal val="0"/>
          <c:showCatName val="1"/>
          <c:showSerName val="0"/>
          <c:showPercent val="0"/>
          <c:showBubbleSize val="0"/>
          <c:showLeaderLines val="1"/>
        </c:dLbls>
        <c:firstSliceAng val="0"/>
      </c:pieChart>
      <c:spPr>
        <a:noFill/>
        <a:ln>
          <a:noFill/>
        </a:ln>
        <a:effectLst/>
      </c:spPr>
    </c:plotArea>
    <c:plotVisOnly val="1"/>
    <c:dispBlanksAs val="zero"/>
    <c:showDLblsOverMax val="0"/>
  </c:chart>
  <c:spPr>
    <a:solidFill>
      <a:schemeClr val="bg1"/>
    </a:solidFill>
    <a:ln>
      <a:noFill/>
    </a:ln>
    <a:effectLst/>
  </c:spPr>
  <c:txPr>
    <a:bodyPr/>
    <a:lstStyle/>
    <a:p>
      <a:pPr>
        <a:defRPr/>
      </a:pPr>
      <a:endParaRPr lang="nl-B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Lucida Grande"/>
              </a:defRPr>
            </a:lvl1pPr>
          </a:lstStyle>
          <a:p>
            <a:endParaRPr lang="nl-BE"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Lucida Grande"/>
              </a:defRPr>
            </a:lvl1pPr>
          </a:lstStyle>
          <a:p>
            <a:fld id="{04FC883C-84C9-4134-951C-0439250B1F74}" type="datetimeFigureOut">
              <a:rPr lang="nl-BE" smtClean="0"/>
              <a:pPr/>
              <a:t>23/12/2022</a:t>
            </a:fld>
            <a:endParaRPr lang="nl-BE"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Lucida Grande"/>
              </a:defRPr>
            </a:lvl1pPr>
          </a:lstStyle>
          <a:p>
            <a:endParaRPr lang="nl-BE"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Lucida Grande"/>
              </a:defRPr>
            </a:lvl1pPr>
          </a:lstStyle>
          <a:p>
            <a:fld id="{9605BAEC-5CE1-4ACE-ACFD-FDA718B28211}" type="slidenum">
              <a:rPr lang="nl-BE" smtClean="0"/>
              <a:pPr/>
              <a:t>‹nr.›</a:t>
            </a:fld>
            <a:endParaRPr lang="nl-BE" dirty="0"/>
          </a:p>
        </p:txBody>
      </p:sp>
    </p:spTree>
    <p:extLst>
      <p:ext uri="{BB962C8B-B14F-4D97-AF65-F5344CB8AC3E}">
        <p14:creationId xmlns:p14="http://schemas.microsoft.com/office/powerpoint/2010/main" val="3145905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Lucida Grande"/>
        <a:ea typeface="+mn-ea"/>
        <a:cs typeface="+mn-cs"/>
      </a:defRPr>
    </a:lvl1pPr>
    <a:lvl2pPr marL="457200" algn="l" defTabSz="914400" rtl="0" eaLnBrk="1" latinLnBrk="0" hangingPunct="1">
      <a:defRPr sz="1200" kern="1200">
        <a:solidFill>
          <a:schemeClr val="tx1"/>
        </a:solidFill>
        <a:latin typeface="Lucida Grande"/>
        <a:ea typeface="+mn-ea"/>
        <a:cs typeface="+mn-cs"/>
      </a:defRPr>
    </a:lvl2pPr>
    <a:lvl3pPr marL="914400" algn="l" defTabSz="914400" rtl="0" eaLnBrk="1" latinLnBrk="0" hangingPunct="1">
      <a:defRPr sz="1200" kern="1200">
        <a:solidFill>
          <a:schemeClr val="tx1"/>
        </a:solidFill>
        <a:latin typeface="Lucida Grande"/>
        <a:ea typeface="+mn-ea"/>
        <a:cs typeface="+mn-cs"/>
      </a:defRPr>
    </a:lvl3pPr>
    <a:lvl4pPr marL="1371600" algn="l" defTabSz="914400" rtl="0" eaLnBrk="1" latinLnBrk="0" hangingPunct="1">
      <a:defRPr sz="1200" kern="1200">
        <a:solidFill>
          <a:schemeClr val="tx1"/>
        </a:solidFill>
        <a:latin typeface="Lucida Grande"/>
        <a:ea typeface="+mn-ea"/>
        <a:cs typeface="+mn-cs"/>
      </a:defRPr>
    </a:lvl4pPr>
    <a:lvl5pPr marL="1828800" algn="l" defTabSz="914400" rtl="0" eaLnBrk="1" latinLnBrk="0" hangingPunct="1">
      <a:defRPr sz="1200" kern="1200">
        <a:solidFill>
          <a:schemeClr val="tx1"/>
        </a:solidFill>
        <a:latin typeface="Lucida Grande"/>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Hint </a:t>
            </a:r>
            <a:r>
              <a:rPr lang="nl-NL" baseline="0" dirty="0"/>
              <a:t>naar de posters en vraag wat ze ervan vinden. </a:t>
            </a:r>
            <a:endParaRPr lang="nl-NL" dirty="0"/>
          </a:p>
          <a:p>
            <a:r>
              <a:rPr lang="nl-NL" dirty="0"/>
              <a:t>Bespreek de uitspraken een</a:t>
            </a:r>
            <a:r>
              <a:rPr lang="nl-NL" baseline="0" dirty="0"/>
              <a:t> voor een. Wat zouden ze betekenen? Waarom zouden die dingen belangrijk zijn?</a:t>
            </a:r>
            <a:endParaRPr lang="nl-NL" dirty="0"/>
          </a:p>
        </p:txBody>
      </p:sp>
      <p:sp>
        <p:nvSpPr>
          <p:cNvPr id="4" name="Tijdelijke aanduiding voor dianummer 3"/>
          <p:cNvSpPr>
            <a:spLocks noGrp="1"/>
          </p:cNvSpPr>
          <p:nvPr>
            <p:ph type="sldNum" sz="quarter" idx="10"/>
          </p:nvPr>
        </p:nvSpPr>
        <p:spPr/>
        <p:txBody>
          <a:bodyPr/>
          <a:lstStyle/>
          <a:p>
            <a:fld id="{E0157AEA-F45A-4597-934C-BFD26B70CAF9}" type="slidenum">
              <a:rPr lang="nl-NL" smtClean="0"/>
              <a:pPr/>
              <a:t>2</a:t>
            </a:fld>
            <a:endParaRPr lang="nl-NL"/>
          </a:p>
        </p:txBody>
      </p:sp>
    </p:spTree>
    <p:extLst>
      <p:ext uri="{BB962C8B-B14F-4D97-AF65-F5344CB8AC3E}">
        <p14:creationId xmlns:p14="http://schemas.microsoft.com/office/powerpoint/2010/main" val="2554098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Fout. De beste manier om gezond te zijn is een combinatie van evenwichtige voeding en genoeg beweging. Daar valt sporten onder, maar ook op andere manieren bewegen en niet te lang stilzitten.</a:t>
            </a:r>
          </a:p>
        </p:txBody>
      </p:sp>
      <p:sp>
        <p:nvSpPr>
          <p:cNvPr id="4" name="Tijdelijke aanduiding voor dianummer 3"/>
          <p:cNvSpPr>
            <a:spLocks noGrp="1"/>
          </p:cNvSpPr>
          <p:nvPr>
            <p:ph type="sldNum" sz="quarter" idx="10"/>
          </p:nvPr>
        </p:nvSpPr>
        <p:spPr/>
        <p:txBody>
          <a:bodyPr/>
          <a:lstStyle/>
          <a:p>
            <a:fld id="{E0157AEA-F45A-4597-934C-BFD26B70CAF9}" type="slidenum">
              <a:rPr lang="nl-NL" smtClean="0"/>
              <a:pPr/>
              <a:t>12</a:t>
            </a:fld>
            <a:endParaRPr lang="nl-NL"/>
          </a:p>
        </p:txBody>
      </p:sp>
    </p:spTree>
    <p:extLst>
      <p:ext uri="{BB962C8B-B14F-4D97-AF65-F5344CB8AC3E}">
        <p14:creationId xmlns:p14="http://schemas.microsoft.com/office/powerpoint/2010/main" val="3929429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ea typeface="+mn-ea"/>
                <a:cs typeface="+mn-cs"/>
              </a:rPr>
              <a:t>We zitten veel te veel en te lang stil. We werken zittend, we verplaatsen onszelf en onze kinderen zittend, we eten zittend, we ons ontspannen zittend … En als we onze auto te ver moeten parkeren, zuchten we omdat we ‘zo ver’ moeten wandelen. Dit heet sedentair gedrag.</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ea typeface="+mn-ea"/>
                <a:cs typeface="+mn-cs"/>
              </a:rPr>
              <a:t>We zitten het grootste deel van de dag en zelfs als we ’s avonds gaan sporten (en dus de beweegnorm halen), brengt dat sedentair gedrag schade toe aan ons lichaam.</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ea typeface="+mn-ea"/>
                <a:cs typeface="+mn-cs"/>
              </a:rPr>
              <a:t>Slapen staat hier los van (en moeten we zeker niet beperken), maar te veel ‘wakkere tijd’ zittend doorbrengen is een teken van een sedentair leven. </a:t>
            </a:r>
            <a:endParaRPr lang="nl-BE" dirty="0"/>
          </a:p>
        </p:txBody>
      </p:sp>
      <p:sp>
        <p:nvSpPr>
          <p:cNvPr id="4" name="Tijdelijke aanduiding voor dianummer 3"/>
          <p:cNvSpPr>
            <a:spLocks noGrp="1"/>
          </p:cNvSpPr>
          <p:nvPr>
            <p:ph type="sldNum" sz="quarter" idx="10"/>
          </p:nvPr>
        </p:nvSpPr>
        <p:spPr/>
        <p:txBody>
          <a:bodyPr/>
          <a:lstStyle/>
          <a:p>
            <a:fld id="{9605BAEC-5CE1-4ACE-ACFD-FDA718B28211}" type="slidenum">
              <a:rPr lang="nl-BE" smtClean="0"/>
              <a:t>14</a:t>
            </a:fld>
            <a:endParaRPr lang="nl-BE"/>
          </a:p>
        </p:txBody>
      </p:sp>
    </p:spTree>
    <p:extLst>
      <p:ext uri="{BB962C8B-B14F-4D97-AF65-F5344CB8AC3E}">
        <p14:creationId xmlns:p14="http://schemas.microsoft.com/office/powerpoint/2010/main" val="13332298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ea typeface="+mn-ea"/>
                <a:cs typeface="+mn-cs"/>
              </a:rPr>
              <a:t>Als men in kaart zou brengen waar, wanneer en waarom mensen zitten en bewegen op een dag, zijn die activiteiten onder te verdelen in vier categorieën of contexten: vrije tijd, huishoudelijke activiteiten in huis en in de tuin, verplaatsingen en het werk of de school. </a:t>
            </a:r>
          </a:p>
          <a:p>
            <a:endParaRPr lang="nl-NL" sz="1200" kern="1200" dirty="0">
              <a:solidFill>
                <a:schemeClr val="tx1"/>
              </a:solidFill>
              <a:effectLst/>
              <a:ea typeface="+mn-ea"/>
              <a:cs typeface="+mn-cs"/>
            </a:endParaRPr>
          </a:p>
          <a:p>
            <a:r>
              <a:rPr lang="nl-NL" dirty="0"/>
              <a:t>Verschillende verhoudingen want verschilt van persoon tot persoon</a:t>
            </a:r>
            <a:r>
              <a:rPr lang="nl-NL" baseline="0" dirty="0"/>
              <a:t> en</a:t>
            </a:r>
            <a:r>
              <a:rPr lang="nl-NL" dirty="0"/>
              <a:t> van dag tot dag. Er kan ingegrepen</a:t>
            </a:r>
            <a:r>
              <a:rPr lang="nl-NL" baseline="0" dirty="0"/>
              <a:t> worden in verschillende contexten. Bewegen is niet enkel sporten tijdens de vrije tijd.</a:t>
            </a:r>
          </a:p>
          <a:p>
            <a:endParaRPr lang="nl-NL" baseline="0" dirty="0"/>
          </a:p>
        </p:txBody>
      </p:sp>
      <p:sp>
        <p:nvSpPr>
          <p:cNvPr id="4" name="Tijdelijke aanduiding voor dianummer 3"/>
          <p:cNvSpPr>
            <a:spLocks noGrp="1"/>
          </p:cNvSpPr>
          <p:nvPr>
            <p:ph type="sldNum" sz="quarter" idx="10"/>
          </p:nvPr>
        </p:nvSpPr>
        <p:spPr/>
        <p:txBody>
          <a:bodyPr/>
          <a:lstStyle/>
          <a:p>
            <a:fld id="{E0157AEA-F45A-4597-934C-BFD26B70CAF9}" type="slidenum">
              <a:rPr lang="nl-NL" smtClean="0"/>
              <a:pPr/>
              <a:t>15</a:t>
            </a:fld>
            <a:endParaRPr lang="nl-NL"/>
          </a:p>
        </p:txBody>
      </p:sp>
    </p:spTree>
    <p:extLst>
      <p:ext uri="{BB962C8B-B14F-4D97-AF65-F5344CB8AC3E}">
        <p14:creationId xmlns:p14="http://schemas.microsoft.com/office/powerpoint/2010/main" val="9661881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Verschillende verhoudingen want verschilt van persoon tot persoon</a:t>
            </a:r>
            <a:r>
              <a:rPr lang="nl-NL" baseline="0" dirty="0"/>
              <a:t> en</a:t>
            </a:r>
            <a:r>
              <a:rPr lang="nl-NL" dirty="0"/>
              <a:t> van dag tot dag. Er kan ingegrepen</a:t>
            </a:r>
            <a:r>
              <a:rPr lang="nl-NL" baseline="0" dirty="0"/>
              <a:t> worden in verschillende contexten. Bewegen is niet enkel sporten tijdens de vrije tijd.</a:t>
            </a:r>
          </a:p>
          <a:p>
            <a:endParaRPr lang="nl-NL" baseline="0" dirty="0"/>
          </a:p>
        </p:txBody>
      </p:sp>
      <p:sp>
        <p:nvSpPr>
          <p:cNvPr id="4" name="Tijdelijke aanduiding voor dianummer 3"/>
          <p:cNvSpPr>
            <a:spLocks noGrp="1"/>
          </p:cNvSpPr>
          <p:nvPr>
            <p:ph type="sldNum" sz="quarter" idx="10"/>
          </p:nvPr>
        </p:nvSpPr>
        <p:spPr/>
        <p:txBody>
          <a:bodyPr/>
          <a:lstStyle/>
          <a:p>
            <a:fld id="{E0157AEA-F45A-4597-934C-BFD26B70CAF9}" type="slidenum">
              <a:rPr lang="nl-NL" smtClean="0"/>
              <a:pPr/>
              <a:t>16</a:t>
            </a:fld>
            <a:endParaRPr lang="nl-NL"/>
          </a:p>
        </p:txBody>
      </p:sp>
    </p:spTree>
    <p:extLst>
      <p:ext uri="{BB962C8B-B14F-4D97-AF65-F5344CB8AC3E}">
        <p14:creationId xmlns:p14="http://schemas.microsoft.com/office/powerpoint/2010/main" val="24954421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ea typeface="+mn-ea"/>
                <a:cs typeface="+mn-cs"/>
              </a:rPr>
              <a:t>Te veel ‘wakkere tijd’ zittend doorbrengen is een teken van een sedentair leven. En zo kweken we (kort door de bocht gezegd) diabetes, hart- en vaatziektes, een hoge bloeddruk, een hoge cholesterol, spier- en gewrichtsklachten (bijvoorbeeld rugproblemen), slaapproblemen, een verhoogde kans op mentale problemen zoals dementie … Geen mooi lijstje dus en dat is dan ook waarom sedentair gedrag best vermeden wordt,</a:t>
            </a:r>
            <a:endParaRPr lang="nl-BE" dirty="0"/>
          </a:p>
        </p:txBody>
      </p:sp>
      <p:sp>
        <p:nvSpPr>
          <p:cNvPr id="4" name="Tijdelijke aanduiding voor dianummer 3"/>
          <p:cNvSpPr>
            <a:spLocks noGrp="1"/>
          </p:cNvSpPr>
          <p:nvPr>
            <p:ph type="sldNum" sz="quarter" idx="10"/>
          </p:nvPr>
        </p:nvSpPr>
        <p:spPr/>
        <p:txBody>
          <a:bodyPr/>
          <a:lstStyle/>
          <a:p>
            <a:fld id="{9605BAEC-5CE1-4ACE-ACFD-FDA718B28211}" type="slidenum">
              <a:rPr lang="nl-BE" smtClean="0"/>
              <a:t>17</a:t>
            </a:fld>
            <a:endParaRPr lang="nl-BE"/>
          </a:p>
        </p:txBody>
      </p:sp>
    </p:spTree>
    <p:extLst>
      <p:ext uri="{BB962C8B-B14F-4D97-AF65-F5344CB8AC3E}">
        <p14:creationId xmlns:p14="http://schemas.microsoft.com/office/powerpoint/2010/main" val="21740498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ea typeface="+mn-ea"/>
                <a:cs typeface="+mn-cs"/>
              </a:rPr>
              <a:t>Op ‘te lang stilzitten’ is echter geen getal te plakken. Wel weten we dat Europese jongeren gemiddeld 6,5 tot 9 uur per dag zitten. De cijfers voor Vlaamse jongeren situeren zich binnen deze marges. Vlaamse vrouwen zijn met hun 8,1 uur per dag net een tikkeltje actiever dan Vlaamse mannen (8,7 uur), maar gemiddeld zit de volwassen Vlaming 8,3 uur per dag. Dat betekent dat gemiddeld bijna 60% van de wakkere dag zittend, hangend of liggend wordt doorgebracht. Dat betekent ook dat men bijna 60% van de dag bijna geen energie verbruikt, enkel voor de vitale functies. Zoals we zelf kunnen aanvoelen, en zoals studies ook aantonen, is dat gedrag erg slecht voor ons lichaam. Er is zelfs nog een vervelende kanttekening te maken: zelfs al beweeg je elke week (meer dan) de aanbevolen tijd, dan nog kan lang stilzitten schade toebrengen aan je lichaam. Langdurig zitten doorbreken betekent dus echt doorheen de dag actieve keuzes maken: niet zitten, maar staan; niet de lift, maar de trap; niet de auto, maar de fiets.</a:t>
            </a:r>
            <a:endParaRPr lang="nl-NL" dirty="0"/>
          </a:p>
        </p:txBody>
      </p:sp>
      <p:sp>
        <p:nvSpPr>
          <p:cNvPr id="4" name="Tijdelijke aanduiding voor dianummer 3"/>
          <p:cNvSpPr>
            <a:spLocks noGrp="1"/>
          </p:cNvSpPr>
          <p:nvPr>
            <p:ph type="sldNum" sz="quarter" idx="10"/>
          </p:nvPr>
        </p:nvSpPr>
        <p:spPr/>
        <p:txBody>
          <a:bodyPr/>
          <a:lstStyle/>
          <a:p>
            <a:fld id="{E0157AEA-F45A-4597-934C-BFD26B70CAF9}" type="slidenum">
              <a:rPr lang="nl-NL" smtClean="0"/>
              <a:pPr/>
              <a:t>18</a:t>
            </a:fld>
            <a:endParaRPr lang="nl-NL"/>
          </a:p>
        </p:txBody>
      </p:sp>
    </p:spTree>
    <p:extLst>
      <p:ext uri="{BB962C8B-B14F-4D97-AF65-F5344CB8AC3E}">
        <p14:creationId xmlns:p14="http://schemas.microsoft.com/office/powerpoint/2010/main" val="42334774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1" dirty="0"/>
          </a:p>
        </p:txBody>
      </p:sp>
      <p:sp>
        <p:nvSpPr>
          <p:cNvPr id="4" name="Tijdelijke aanduiding voor dianummer 3"/>
          <p:cNvSpPr>
            <a:spLocks noGrp="1"/>
          </p:cNvSpPr>
          <p:nvPr>
            <p:ph type="sldNum" sz="quarter" idx="10"/>
          </p:nvPr>
        </p:nvSpPr>
        <p:spPr/>
        <p:txBody>
          <a:bodyPr/>
          <a:lstStyle/>
          <a:p>
            <a:fld id="{E0157AEA-F45A-4597-934C-BFD26B70CAF9}" type="slidenum">
              <a:rPr lang="nl-NL" smtClean="0"/>
              <a:pPr/>
              <a:t>19</a:t>
            </a:fld>
            <a:endParaRPr lang="nl-NL"/>
          </a:p>
        </p:txBody>
      </p:sp>
    </p:spTree>
    <p:extLst>
      <p:ext uri="{BB962C8B-B14F-4D97-AF65-F5344CB8AC3E}">
        <p14:creationId xmlns:p14="http://schemas.microsoft.com/office/powerpoint/2010/main" val="3898156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ea typeface="+mn-ea"/>
                <a:cs typeface="+mn-cs"/>
              </a:rPr>
              <a:t>Niet zo veel zitten en licht intensief bewegen is dus een heel goed begin. Het vermindert het risico op allerlei gezondheidsproblemen en helpt bij allerlei klachten en kwaaltjes. De aanbeveling voor zitten kwam al aan</a:t>
            </a:r>
            <a:r>
              <a:rPr lang="nl-NL" sz="1200" kern="1200" baseline="0" dirty="0">
                <a:solidFill>
                  <a:schemeClr val="tx1"/>
                </a:solidFill>
                <a:effectLst/>
                <a:ea typeface="+mn-ea"/>
                <a:cs typeface="+mn-cs"/>
              </a:rPr>
              <a:t> bod</a:t>
            </a:r>
            <a:r>
              <a:rPr lang="nl-NL" sz="1200" kern="1200" dirty="0">
                <a:solidFill>
                  <a:schemeClr val="tx1"/>
                </a:solidFill>
                <a:effectLst/>
                <a:ea typeface="+mn-ea"/>
                <a:cs typeface="+mn-cs"/>
              </a:rPr>
              <a:t>, die voor licht intensieve beweging komt samen met de rest van de aanbevelingen voor fysieke activiteit in dit hoofdstuk aan bod. Want lang stilzitten doorbreken betekent dat je enkel nog maar nadelen aan het voorkomen bent. Om voordelen te hebben, moet je ook intensiever bewegen. Dat wordt ook wel </a:t>
            </a:r>
            <a:r>
              <a:rPr lang="nl-NL" sz="1200" kern="1200" dirty="0" err="1">
                <a:solidFill>
                  <a:schemeClr val="tx1"/>
                </a:solidFill>
                <a:effectLst/>
                <a:ea typeface="+mn-ea"/>
                <a:cs typeface="+mn-cs"/>
              </a:rPr>
              <a:t>gezondheidsbevorderende</a:t>
            </a:r>
            <a:r>
              <a:rPr lang="nl-NL" sz="1200" kern="1200" dirty="0">
                <a:solidFill>
                  <a:schemeClr val="tx1"/>
                </a:solidFill>
                <a:effectLst/>
                <a:ea typeface="+mn-ea"/>
                <a:cs typeface="+mn-cs"/>
              </a:rPr>
              <a:t> lichaamsbeweging genoemd. En zoals we een sedentaire levensstijl moeten vermijden, moeten we ook fysieke inactiviteit vermijden. Fysieke inactiviteit is hetzelfde als ‘het niet behalen van de aanbeveling’.</a:t>
            </a:r>
            <a:endParaRPr lang="nl-BE" dirty="0"/>
          </a:p>
        </p:txBody>
      </p:sp>
      <p:sp>
        <p:nvSpPr>
          <p:cNvPr id="4" name="Tijdelijke aanduiding voor dianummer 3"/>
          <p:cNvSpPr>
            <a:spLocks noGrp="1"/>
          </p:cNvSpPr>
          <p:nvPr>
            <p:ph type="sldNum" sz="quarter" idx="10"/>
          </p:nvPr>
        </p:nvSpPr>
        <p:spPr/>
        <p:txBody>
          <a:bodyPr/>
          <a:lstStyle/>
          <a:p>
            <a:fld id="{9605BAEC-5CE1-4ACE-ACFD-FDA718B28211}" type="slidenum">
              <a:rPr lang="nl-BE" smtClean="0"/>
              <a:t>22</a:t>
            </a:fld>
            <a:endParaRPr lang="nl-BE"/>
          </a:p>
        </p:txBody>
      </p:sp>
    </p:spTree>
    <p:extLst>
      <p:ext uri="{BB962C8B-B14F-4D97-AF65-F5344CB8AC3E}">
        <p14:creationId xmlns:p14="http://schemas.microsoft.com/office/powerpoint/2010/main" val="12297535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ea typeface="+mn-ea"/>
                <a:cs typeface="+mn-cs"/>
              </a:rPr>
              <a:t>Zoals eerder gezegd is dit een aanbeveling waar gezonde mensen naar kunnen streven, maar men moet nog steeds het gezond verstand gebruiken en rustig de bewegingsactiviteiten opbouwen om er een nieuwe levensstijl van te maken. Dit zijn de aanbevelingen voor kinderen en jongeren (6 tot en met 17 jaar).</a:t>
            </a:r>
          </a:p>
          <a:p>
            <a:endParaRPr lang="nl-NL" sz="1200" kern="1200" dirty="0">
              <a:solidFill>
                <a:schemeClr val="tx1"/>
              </a:solidFill>
              <a:effectLst/>
              <a:ea typeface="+mn-ea"/>
              <a:cs typeface="+mn-cs"/>
            </a:endParaRPr>
          </a:p>
          <a:p>
            <a:r>
              <a:rPr lang="nl-NL" sz="1200" kern="1200" dirty="0">
                <a:solidFill>
                  <a:schemeClr val="tx1"/>
                </a:solidFill>
                <a:effectLst/>
                <a:ea typeface="+mn-ea"/>
                <a:cs typeface="+mn-cs"/>
              </a:rPr>
              <a:t>Ook is het goed om vormen van beweging af te wisselen. Variatie is leuker, gemakkelijker vol te houden en goed voor verschillende motorische vaardigheden. </a:t>
            </a:r>
            <a:endParaRPr lang="nl-BE" sz="1200" kern="1200" dirty="0">
              <a:solidFill>
                <a:schemeClr val="tx1"/>
              </a:solidFill>
              <a:effectLs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ea typeface="+mn-ea"/>
                <a:cs typeface="+mn-cs"/>
              </a:rPr>
              <a:t>Activiteiten om je spieren te versterken zijn bijvoorbeeld fietsen (beenspieren) of buikspieroefeningen. Je botten kun je verstevigen met alle lichaamsbeweging waarbij het lichaam met zijn eigen gewicht belast wordt. Dat gebeurt bijvoorbeeld bij wandelen, joggen, springen en traplopen. Bij de aanbevelingen geldt ook dat je de bewegingstijd mag opsplitsen, zolang je telkens minstens 10 minuten aan één stuk beweegt. Pas dan haal je voordeel uit de beweging. </a:t>
            </a:r>
            <a:endParaRPr lang="nl-BE" sz="1200" kern="1200" dirty="0">
              <a:solidFill>
                <a:schemeClr val="tx1"/>
              </a:solidFill>
              <a:effectLs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E0157AEA-F45A-4597-934C-BFD26B70CAF9}" type="slidenum">
              <a:rPr lang="nl-NL" smtClean="0"/>
              <a:pPr/>
              <a:t>23</a:t>
            </a:fld>
            <a:endParaRPr lang="nl-NL"/>
          </a:p>
        </p:txBody>
      </p:sp>
    </p:spTree>
    <p:extLst>
      <p:ext uri="{BB962C8B-B14F-4D97-AF65-F5344CB8AC3E}">
        <p14:creationId xmlns:p14="http://schemas.microsoft.com/office/powerpoint/2010/main" val="31319468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ea typeface="+mn-ea"/>
                <a:cs typeface="+mn-cs"/>
              </a:rPr>
              <a:t>Zoals eerder gezegd is dit een aanbeveling waar gezonde mensen naar kunnen streven, maar men moet nog steeds het gezond verstand gebruiken en rustig de bewegingsactiviteiten opbouwen om er een nieuwe levensstijl van te maken. Dit zijn de aanbevelingen voor volwassenen (18 t.e.m. 64 jaar) en ouderen (65+).</a:t>
            </a:r>
          </a:p>
          <a:p>
            <a:endParaRPr lang="nl-NL" sz="1200" kern="1200" dirty="0">
              <a:solidFill>
                <a:schemeClr val="tx1"/>
              </a:solidFill>
              <a:effectLst/>
              <a:ea typeface="+mn-ea"/>
              <a:cs typeface="+mn-cs"/>
            </a:endParaRPr>
          </a:p>
          <a:p>
            <a:r>
              <a:rPr lang="nl-NL" sz="1200" kern="1200" dirty="0">
                <a:solidFill>
                  <a:schemeClr val="tx1"/>
                </a:solidFill>
                <a:effectLst/>
                <a:ea typeface="+mn-ea"/>
                <a:cs typeface="+mn-cs"/>
              </a:rPr>
              <a:t>Ook is het goed om vormen van beweging af te wisselen. Variatie is leuker, gemakkelijker vol te houden en goed voor verschillende motorische vaardigheden. </a:t>
            </a:r>
            <a:endParaRPr lang="nl-BE" sz="1200" kern="1200" dirty="0">
              <a:solidFill>
                <a:schemeClr val="tx1"/>
              </a:solidFill>
              <a:effectLs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ea typeface="+mn-ea"/>
                <a:cs typeface="+mn-cs"/>
              </a:rPr>
              <a:t>Activiteiten om je spieren te versterken zijn bijvoorbeeld fietsen (beenspieren) of buikspieroefeningen. Je botten kun je verstevigen met alle lichaamsbeweging waarbij het lichaam met zijn eigen gewicht belast wordt. Dat gebeurt bijvoorbeeld bij wandelen, joggen, springen en traplopen. Bij de aanbevelingen geldt ook dat je de bewegingstijd mag opsplitsen, zolang je telkens minstens 10 minuten aan één stuk beweegt. Pas dan haal je voordeel uit de beweging. </a:t>
            </a:r>
            <a:endParaRPr lang="nl-BE" sz="1200" kern="1200" dirty="0">
              <a:solidFill>
                <a:schemeClr val="tx1"/>
              </a:solidFill>
              <a:effectLs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E0157AEA-F45A-4597-934C-BFD26B70CAF9}" type="slidenum">
              <a:rPr lang="nl-NL" smtClean="0"/>
              <a:pPr/>
              <a:t>24</a:t>
            </a:fld>
            <a:endParaRPr lang="nl-NL"/>
          </a:p>
        </p:txBody>
      </p:sp>
    </p:spTree>
    <p:extLst>
      <p:ext uri="{BB962C8B-B14F-4D97-AF65-F5344CB8AC3E}">
        <p14:creationId xmlns:p14="http://schemas.microsoft.com/office/powerpoint/2010/main" val="3804444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Dit mag eventueel rechtstaand of buiten gebeuren.</a:t>
            </a:r>
          </a:p>
        </p:txBody>
      </p:sp>
      <p:sp>
        <p:nvSpPr>
          <p:cNvPr id="4" name="Tijdelijke aanduiding voor dianummer 3"/>
          <p:cNvSpPr>
            <a:spLocks noGrp="1"/>
          </p:cNvSpPr>
          <p:nvPr>
            <p:ph type="sldNum" sz="quarter" idx="10"/>
          </p:nvPr>
        </p:nvSpPr>
        <p:spPr/>
        <p:txBody>
          <a:bodyPr/>
          <a:lstStyle/>
          <a:p>
            <a:fld id="{E0157AEA-F45A-4597-934C-BFD26B70CAF9}" type="slidenum">
              <a:rPr lang="nl-NL" smtClean="0"/>
              <a:pPr/>
              <a:t>4</a:t>
            </a:fld>
            <a:endParaRPr lang="nl-NL"/>
          </a:p>
        </p:txBody>
      </p:sp>
    </p:spTree>
    <p:extLst>
      <p:ext uri="{BB962C8B-B14F-4D97-AF65-F5344CB8AC3E}">
        <p14:creationId xmlns:p14="http://schemas.microsoft.com/office/powerpoint/2010/main" val="32978998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effectLst/>
              </a:rPr>
              <a:t>Bewegen met lichte intensiteit wordt, op basis van het aanvoelen, als volgt omschreven: minstens rechtstaan (niet zitten, hangen of liggen), er is nog geen versnelde hartslag of ademhaling en je kan nog gemakkelijk een gesprek voeren. Stappen is een goed voorbeeld van bewegen met lichte intensiteit. Het is wel belangrijk om te beseffen dat de norm van de 10.000 stappen berekend is voor volwassenen en niet op maat van kinderen en jongeren gemaakt is. Ook voor 16-, 17- en 18-jarigen is 10.000 stappen per dag te weinig. Zoals steeds is het echter beter dat kinderen en jongeren 10.000 stappen zetten dan helemaal niet bewegen. </a:t>
            </a:r>
            <a:br>
              <a:rPr lang="nl-NL" dirty="0">
                <a:effectLst/>
              </a:rPr>
            </a:br>
            <a:endParaRPr lang="nl-BE" sz="1200" kern="1200" dirty="0">
              <a:solidFill>
                <a:schemeClr val="tx1"/>
              </a:solidFill>
              <a:effectLst/>
              <a:ea typeface="+mn-ea"/>
              <a:cs typeface="+mn-cs"/>
            </a:endParaRPr>
          </a:p>
          <a:p>
            <a:endParaRPr lang="nl-BE" dirty="0"/>
          </a:p>
        </p:txBody>
      </p:sp>
      <p:sp>
        <p:nvSpPr>
          <p:cNvPr id="4" name="Tijdelijke aanduiding voor dianummer 3"/>
          <p:cNvSpPr>
            <a:spLocks noGrp="1"/>
          </p:cNvSpPr>
          <p:nvPr>
            <p:ph type="sldNum" sz="quarter" idx="10"/>
          </p:nvPr>
        </p:nvSpPr>
        <p:spPr/>
        <p:txBody>
          <a:bodyPr/>
          <a:lstStyle/>
          <a:p>
            <a:fld id="{9605BAEC-5CE1-4ACE-ACFD-FDA718B28211}" type="slidenum">
              <a:rPr lang="nl-BE" smtClean="0"/>
              <a:t>25</a:t>
            </a:fld>
            <a:endParaRPr lang="nl-BE"/>
          </a:p>
        </p:txBody>
      </p:sp>
    </p:spTree>
    <p:extLst>
      <p:ext uri="{BB962C8B-B14F-4D97-AF65-F5344CB8AC3E}">
        <p14:creationId xmlns:p14="http://schemas.microsoft.com/office/powerpoint/2010/main" val="10699640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effectLst/>
              </a:rPr>
              <a:t>Meer van toepassing op kinderen en jongeren is matig tot hoog intensief bewegen. Bij matig intensieve beweging (zoals goed doorstappen, fietsen, zwemmen, de trap nemen …) versnellen je hartslag en je ademhaling, maar kun je nog gewoon een gesprek voeren. </a:t>
            </a:r>
            <a:endParaRPr lang="nl-BE" dirty="0"/>
          </a:p>
        </p:txBody>
      </p:sp>
      <p:sp>
        <p:nvSpPr>
          <p:cNvPr id="4" name="Tijdelijke aanduiding voor dianummer 3"/>
          <p:cNvSpPr>
            <a:spLocks noGrp="1"/>
          </p:cNvSpPr>
          <p:nvPr>
            <p:ph type="sldNum" sz="quarter" idx="10"/>
          </p:nvPr>
        </p:nvSpPr>
        <p:spPr/>
        <p:txBody>
          <a:bodyPr/>
          <a:lstStyle/>
          <a:p>
            <a:fld id="{9605BAEC-5CE1-4ACE-ACFD-FDA718B28211}" type="slidenum">
              <a:rPr lang="nl-BE" smtClean="0"/>
              <a:t>26</a:t>
            </a:fld>
            <a:endParaRPr lang="nl-BE"/>
          </a:p>
        </p:txBody>
      </p:sp>
    </p:spTree>
    <p:extLst>
      <p:ext uri="{BB962C8B-B14F-4D97-AF65-F5344CB8AC3E}">
        <p14:creationId xmlns:p14="http://schemas.microsoft.com/office/powerpoint/2010/main" val="41184527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effectLst/>
              </a:rPr>
              <a:t>Bij hoog intensieve beweging (zoals stevig doorfietsen, lopen, baantjes zwemmen, veel andere sporten …) versnellen je hartslag en ademhaling in die mate dat je begint te zweten en nog moeilijk een gesprek kunt voeren.</a:t>
            </a:r>
          </a:p>
          <a:p>
            <a:endParaRPr lang="nl-BE" dirty="0"/>
          </a:p>
        </p:txBody>
      </p:sp>
      <p:sp>
        <p:nvSpPr>
          <p:cNvPr id="4" name="Tijdelijke aanduiding voor dianummer 3"/>
          <p:cNvSpPr>
            <a:spLocks noGrp="1"/>
          </p:cNvSpPr>
          <p:nvPr>
            <p:ph type="sldNum" sz="quarter" idx="10"/>
          </p:nvPr>
        </p:nvSpPr>
        <p:spPr/>
        <p:txBody>
          <a:bodyPr/>
          <a:lstStyle/>
          <a:p>
            <a:fld id="{9605BAEC-5CE1-4ACE-ACFD-FDA718B28211}" type="slidenum">
              <a:rPr lang="nl-BE" smtClean="0"/>
              <a:t>27</a:t>
            </a:fld>
            <a:endParaRPr lang="nl-BE"/>
          </a:p>
        </p:txBody>
      </p:sp>
    </p:spTree>
    <p:extLst>
      <p:ext uri="{BB962C8B-B14F-4D97-AF65-F5344CB8AC3E}">
        <p14:creationId xmlns:p14="http://schemas.microsoft.com/office/powerpoint/2010/main" val="41004948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Sporten</a:t>
            </a:r>
            <a:r>
              <a:rPr lang="nl-BE" baseline="0" dirty="0"/>
              <a:t> is niet gelijk aan bewegen.</a:t>
            </a:r>
          </a:p>
          <a:p>
            <a:r>
              <a:rPr lang="nl-BE" baseline="0" dirty="0"/>
              <a:t>Sporten is een onderdeel van bewegen. Bewegen kan je op meerdere manieren.</a:t>
            </a:r>
            <a:endParaRPr lang="nl-BE" dirty="0"/>
          </a:p>
        </p:txBody>
      </p:sp>
      <p:sp>
        <p:nvSpPr>
          <p:cNvPr id="4" name="Tijdelijke aanduiding voor dianummer 3"/>
          <p:cNvSpPr>
            <a:spLocks noGrp="1"/>
          </p:cNvSpPr>
          <p:nvPr>
            <p:ph type="sldNum" sz="quarter" idx="10"/>
          </p:nvPr>
        </p:nvSpPr>
        <p:spPr/>
        <p:txBody>
          <a:bodyPr/>
          <a:lstStyle/>
          <a:p>
            <a:fld id="{9605BAEC-5CE1-4ACE-ACFD-FDA718B28211}" type="slidenum">
              <a:rPr lang="nl-BE" smtClean="0"/>
              <a:t>28</a:t>
            </a:fld>
            <a:endParaRPr lang="nl-BE"/>
          </a:p>
        </p:txBody>
      </p:sp>
    </p:spTree>
    <p:extLst>
      <p:ext uri="{BB962C8B-B14F-4D97-AF65-F5344CB8AC3E}">
        <p14:creationId xmlns:p14="http://schemas.microsoft.com/office/powerpoint/2010/main" val="25179511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E0157AEA-F45A-4597-934C-BFD26B70CAF9}" type="slidenum">
              <a:rPr lang="nl-NL" smtClean="0"/>
              <a:pPr/>
              <a:t>29</a:t>
            </a:fld>
            <a:endParaRPr lang="nl-NL"/>
          </a:p>
        </p:txBody>
      </p:sp>
    </p:spTree>
    <p:extLst>
      <p:ext uri="{BB962C8B-B14F-4D97-AF65-F5344CB8AC3E}">
        <p14:creationId xmlns:p14="http://schemas.microsoft.com/office/powerpoint/2010/main" val="10402874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ltLang="nl-BE" sz="1200" dirty="0">
                <a:latin typeface="Arial" panose="020B0604020202020204" pitchFamily="34" charset="0"/>
                <a:ea typeface="ＭＳ Ｐゴシック" panose="020B0600070205080204" pitchFamily="34" charset="-128"/>
              </a:rPr>
              <a:t>Deze studie toont het verband tussen Minuten per dag matig tot intensieve beweging en % reductie in sterfte door aandoeningen</a:t>
            </a:r>
            <a:r>
              <a:rPr lang="nl-BE" altLang="nl-BE" sz="1200" baseline="0" dirty="0">
                <a:latin typeface="Arial" panose="020B0604020202020204" pitchFamily="34" charset="0"/>
                <a:ea typeface="ＭＳ Ｐゴシック" panose="020B0600070205080204" pitchFamily="34" charset="-128"/>
              </a:rPr>
              <a:t> (</a:t>
            </a:r>
            <a:r>
              <a:rPr lang="nl-BE" altLang="nl-BE" sz="1200" dirty="0">
                <a:latin typeface="Arial" panose="020B0604020202020204" pitchFamily="34" charset="0"/>
                <a:ea typeface="ＭＳ Ｐゴシック" panose="020B0600070205080204" pitchFamily="34" charset="-128"/>
              </a:rPr>
              <a:t>The Lancet, 416 175 deelnemers - Pang Wen et al, 2011).   </a:t>
            </a:r>
          </a:p>
          <a:p>
            <a:endParaRPr lang="nl-BE" altLang="nl-BE" sz="1200" dirty="0">
              <a:latin typeface="Arial" panose="020B0604020202020204" pitchFamily="34" charset="0"/>
              <a:ea typeface="ＭＳ Ｐゴシック" panose="020B0600070205080204" pitchFamily="34" charset="-128"/>
            </a:endParaRPr>
          </a:p>
          <a:p>
            <a:r>
              <a:rPr lang="nl-BE" altLang="nl-BE" sz="1200" dirty="0">
                <a:latin typeface="Arial" panose="020B0604020202020204" pitchFamily="34" charset="0"/>
                <a:ea typeface="ＭＳ Ｐゴシック" panose="020B0600070205080204" pitchFamily="34" charset="-128"/>
              </a:rPr>
              <a:t>De curve toont dat de grootste </a:t>
            </a:r>
            <a:r>
              <a:rPr lang="nl-BE" altLang="nl-BE" sz="1200" b="0" u="none" dirty="0">
                <a:latin typeface="Arial" panose="020B0604020202020204" pitchFamily="34" charset="0"/>
                <a:ea typeface="ＭＳ Ｐゴシック" panose="020B0600070205080204" pitchFamily="34" charset="-128"/>
              </a:rPr>
              <a:t>gezondheidswinst kan geboekt worden door individuen die niet of weinig bewegen; een kleine winst in beweging bij deze groep geeft een grote reductie in sterfte (bv. door aandoeningen zoals cardiovasculaire ziekten). De gele kleur toont dat een volwassene die reeds 15 min/ dag matig tot intensief beweegt 14% minder kans heeft om te sterven door aandoeningen en 3 jaar langer leeft dan een inactieve persoon, 30 min/dag matig tot intensief bewegen geeft reeds een reductie van 20% in de kans op sterfte.</a:t>
            </a:r>
          </a:p>
          <a:p>
            <a:endParaRPr lang="nl-NL" dirty="0"/>
          </a:p>
        </p:txBody>
      </p:sp>
      <p:sp>
        <p:nvSpPr>
          <p:cNvPr id="4" name="Tijdelijke aanduiding voor dianummer 3"/>
          <p:cNvSpPr>
            <a:spLocks noGrp="1"/>
          </p:cNvSpPr>
          <p:nvPr>
            <p:ph type="sldNum" sz="quarter" idx="10"/>
          </p:nvPr>
        </p:nvSpPr>
        <p:spPr/>
        <p:txBody>
          <a:bodyPr/>
          <a:lstStyle/>
          <a:p>
            <a:fld id="{E0157AEA-F45A-4597-934C-BFD26B70CAF9}" type="slidenum">
              <a:rPr lang="nl-NL" smtClean="0"/>
              <a:pPr/>
              <a:t>30</a:t>
            </a:fld>
            <a:endParaRPr lang="nl-NL"/>
          </a:p>
        </p:txBody>
      </p:sp>
    </p:spTree>
    <p:extLst>
      <p:ext uri="{BB962C8B-B14F-4D97-AF65-F5344CB8AC3E}">
        <p14:creationId xmlns:p14="http://schemas.microsoft.com/office/powerpoint/2010/main" val="26598993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ea typeface="+mn-ea"/>
                <a:cs typeface="+mn-cs"/>
              </a:rPr>
              <a:t>- Jezelf forceren is nooit oké, hoe graag je ook je doelen wilt behalen. Liever traag opbouwen en volhouden, dan te hevig starten en een blessure (of een afkeer) oplopen en daarna niets meer kunnen of willen doen.</a:t>
            </a:r>
            <a:endParaRPr lang="nl-BE" sz="1200" kern="1200" dirty="0">
              <a:solidFill>
                <a:schemeClr val="tx1"/>
              </a:solidFill>
              <a:effectLst/>
              <a:ea typeface="+mn-ea"/>
              <a:cs typeface="+mn-cs"/>
            </a:endParaRPr>
          </a:p>
          <a:p>
            <a:r>
              <a:rPr lang="nl-NL" sz="1200" kern="1200" dirty="0">
                <a:solidFill>
                  <a:schemeClr val="tx1"/>
                </a:solidFill>
                <a:effectLst/>
                <a:ea typeface="+mn-ea"/>
                <a:cs typeface="+mn-cs"/>
              </a:rPr>
              <a:t>- Sporten staat niet gelijk aan gezond zijn. Net zoals te veel zitten de positieve effecten van het sporten kan verminderen, is ook de juiste voeding en drank belangrijk om het lichaam gezond te houden. Verlies ook je mentale gezondheid niet uit het oog. Bewegen kan stress verlichten, maar wie echt niet goed in zijn vel zit, lost dat niet alleen op een fysieke manier op. Hou dus je lichaam (op alle vlakken) en je geest in balans om écht gezond te zijn.</a:t>
            </a:r>
            <a:endParaRPr lang="nl-BE" sz="1200" kern="1200" dirty="0">
              <a:solidFill>
                <a:schemeClr val="tx1"/>
              </a:solidFill>
              <a:effectLst/>
              <a:ea typeface="+mn-ea"/>
              <a:cs typeface="+mn-cs"/>
            </a:endParaRPr>
          </a:p>
          <a:p>
            <a:r>
              <a:rPr lang="nl-NL" sz="1200" kern="1200" dirty="0">
                <a:solidFill>
                  <a:schemeClr val="tx1"/>
                </a:solidFill>
                <a:effectLst/>
                <a:ea typeface="+mn-ea"/>
                <a:cs typeface="+mn-cs"/>
              </a:rPr>
              <a:t>- Niemand is verplicht om sporten leuk te vinden. Er zijn genoeg alternatieven om voldoende te bewegen: stevig terugfietsen na een avondje uit of om uit te waaien na een vermoeiende schooldag, op een hoog wandeltempo shoppen, trappenlopen omdat de lift op zich laat wachten, in de tuin werken, met neefjes en nichtjes spelen, dansen wanneer niemand het ziet … Ieder z’n ding en liever als een gek meespelen met je babysitkindjes, dan betalen om een uur voor de spiegel van de fitness te staan niksen.</a:t>
            </a:r>
            <a:endParaRPr lang="nl-BE" sz="1200" kern="1200" dirty="0">
              <a:solidFill>
                <a:schemeClr val="tx1"/>
              </a:solidFill>
              <a:effectLst/>
              <a:ea typeface="+mn-ea"/>
              <a:cs typeface="+mn-cs"/>
            </a:endParaRPr>
          </a:p>
          <a:p>
            <a:endParaRPr lang="nl-NL" b="1" dirty="0"/>
          </a:p>
        </p:txBody>
      </p:sp>
      <p:sp>
        <p:nvSpPr>
          <p:cNvPr id="4" name="Tijdelijke aanduiding voor dianummer 3"/>
          <p:cNvSpPr>
            <a:spLocks noGrp="1"/>
          </p:cNvSpPr>
          <p:nvPr>
            <p:ph type="sldNum" sz="quarter" idx="10"/>
          </p:nvPr>
        </p:nvSpPr>
        <p:spPr/>
        <p:txBody>
          <a:bodyPr/>
          <a:lstStyle/>
          <a:p>
            <a:fld id="{E0157AEA-F45A-4597-934C-BFD26B70CAF9}" type="slidenum">
              <a:rPr lang="nl-NL" smtClean="0"/>
              <a:pPr/>
              <a:t>31</a:t>
            </a:fld>
            <a:endParaRPr lang="nl-NL"/>
          </a:p>
        </p:txBody>
      </p:sp>
    </p:spTree>
    <p:extLst>
      <p:ext uri="{BB962C8B-B14F-4D97-AF65-F5344CB8AC3E}">
        <p14:creationId xmlns:p14="http://schemas.microsoft.com/office/powerpoint/2010/main" val="17264510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effectLst/>
              </a:rPr>
              <a:t>De bedoeling van deze beweegnormen en adviezen is natuurlijk om gezond te zijn en te blijven. Dat zou ook de belangrijkste motivatie moeten zijn. Oudere mensen hebben dat vaak begrepen. Je hoort ze weleens zeggen: “zolang het maar gezond is” (over een baby), of “een goede gezondheid is toch het voornaamste”, of “ik wens u een goede gezondheid en de rest komt wel” (tijdens het jaarlijkse nieuwjaarsfeest). Zij weten hoe belangrijk je gezondheid is omdat ze vaak zelf de andere kant ook hebben gezien of meegemaakt. Maar voor jongere mensen, zeker voor wie nooit echt problemen met zijn gezondheid heeft gehad, klinken al die adviezen wat vaag en zelfs overbodig. Zij worden vaak harder gemotiveerd door andere doelen: afvallen, beter worden in hun sport, spieren kweken, indruk maken … Dat is natuurlijk niet slecht. Zolang je op een verantwoorde manier sport, is er weinig op aan te merken. Maar je moet er wel mee oppassen om twee redenen: het zijn vluchtige doelen en ze geven vaak een vals idee van gezond zijn. </a:t>
            </a:r>
            <a:endParaRPr lang="nl-BE" sz="1200" kern="1200" dirty="0">
              <a:solidFill>
                <a:schemeClr val="tx1"/>
              </a:solidFill>
              <a:effectLst/>
              <a:ea typeface="+mn-ea"/>
              <a:cs typeface="+mn-cs"/>
            </a:endParaRPr>
          </a:p>
          <a:p>
            <a:endParaRPr lang="nl-NL" dirty="0">
              <a:effectLst/>
            </a:endParaRPr>
          </a:p>
          <a:p>
            <a:r>
              <a:rPr lang="nl-NL" dirty="0">
                <a:effectLst/>
              </a:rPr>
              <a:t>Wat betekent dat nu juist? Vluchtige doelen zijn dingen die we graag willen bereiken, maar die meestal impulsief zijn, die afgerond zijn van zodra je het doel bereikt maar geen blijvende kracht hebben, die snel bereikt moeten worden en die gemakkelijk weer vergeten worden. Afvallen is vaak zo’n vluchtig doel. We willen het wel en om de zoveel tijd beginnen we impulsief en vol goede moed aan een dieet, kuur of sportreeks. We willen snel resultaten zien, maar zodra het te lang duurt of de oude gewoontes weer de bovenhand nemen, geven we op. Als we dan toch eindelijk ons doel bereikt hebben en enkele kilo’s zijn afgevallen, zijn we erg opgelucht en laten we de goede gewoontes vervolgens weer stapje voor stapje varen. Net zoals bij de andere vluchtige doelen is het een eeuwige strijd van willen, maar niet volhouden en niet écht veranderen. En dat hangt samen met de tweede reden waarom ze gevaarlijk zijn: ze geven een vals idee van gezond zijn. Afvallen op zich is niet gezond, sporten zonder een gezonde levensstijl ook niet. </a:t>
            </a:r>
          </a:p>
          <a:p>
            <a:endParaRPr lang="nl-NL" dirty="0">
              <a:effectLst/>
            </a:endParaRPr>
          </a:p>
          <a:p>
            <a:r>
              <a:rPr lang="nl-NL" dirty="0">
                <a:effectLst/>
              </a:rPr>
              <a:t>Daarom volgen hier enkele tips om wél echt gezond te worden, te zijn en te blijven:</a:t>
            </a:r>
            <a:r>
              <a:rPr lang="nl-BE" dirty="0">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nl-BE" dirty="0">
                <a:effectLst/>
              </a:rPr>
              <a:t>1. </a:t>
            </a:r>
            <a:r>
              <a:rPr lang="nl-NL" sz="1200" kern="1200" dirty="0">
                <a:solidFill>
                  <a:schemeClr val="tx1"/>
                </a:solidFill>
                <a:effectLst/>
                <a:ea typeface="+mn-ea"/>
                <a:cs typeface="+mn-cs"/>
              </a:rPr>
              <a:t>Tel geen calorieën, tel uren: staar je niet blind op dat cijfertje op de weegschaal. Gezond leven is je doel, afvallen kan een leuk neveneffect zijn (áls het nodig is). Afvallen zonder gezond te zijn, slaat werkelijk op niets; meestal breek je dan gewoon je eigen lichaam af en je houdt het nooit vol. De enige manier om af te vallen én op gewicht te blijven, is door gezond te eten (door kleine aanpassingen te doen, niet door een crashdieet), genoeg te bewegen (de aanbevolen minuten/uren) en te slapen, lang stilzitten te beperken en ondertussen tevreden te zijn met je manier van leven. Hoe ongelukkiger je wordt door je manier van afvallen, des te sneller vliegen de kilo’s er later weer aan. Vermijd ook compensatie- of beloningsgedrag: die calorieteller op het fitnesstoestel geeft niet aan welke snack je daarna zonder schuldgevoel mag binnenspelen.</a:t>
            </a:r>
            <a:endParaRPr lang="nl-BE" sz="1200" kern="1200" dirty="0">
              <a:solidFill>
                <a:schemeClr val="tx1"/>
              </a:solidFill>
              <a:effectLst/>
              <a:ea typeface="+mn-ea"/>
              <a:cs typeface="+mn-cs"/>
            </a:endParaRPr>
          </a:p>
          <a:p>
            <a:endParaRPr lang="nl-BE" dirty="0"/>
          </a:p>
        </p:txBody>
      </p:sp>
      <p:sp>
        <p:nvSpPr>
          <p:cNvPr id="4" name="Tijdelijke aanduiding voor dianummer 3"/>
          <p:cNvSpPr>
            <a:spLocks noGrp="1"/>
          </p:cNvSpPr>
          <p:nvPr>
            <p:ph type="sldNum" sz="quarter" idx="10"/>
          </p:nvPr>
        </p:nvSpPr>
        <p:spPr/>
        <p:txBody>
          <a:bodyPr/>
          <a:lstStyle/>
          <a:p>
            <a:fld id="{9605BAEC-5CE1-4ACE-ACFD-FDA718B28211}" type="slidenum">
              <a:rPr lang="nl-BE" smtClean="0"/>
              <a:t>33</a:t>
            </a:fld>
            <a:endParaRPr lang="nl-BE"/>
          </a:p>
        </p:txBody>
      </p:sp>
    </p:spTree>
    <p:extLst>
      <p:ext uri="{BB962C8B-B14F-4D97-AF65-F5344CB8AC3E}">
        <p14:creationId xmlns:p14="http://schemas.microsoft.com/office/powerpoint/2010/main" val="18147289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ea typeface="+mn-ea"/>
                <a:cs typeface="+mn-cs"/>
              </a:rPr>
              <a:t>Tel geen kilometers, tel je MET: MET is het ‘metabolisch equivalent’. Het heeft te maken met je stofwisseling of metabolisme. 1 MET is de hoeveelheid energie die je nodig hebt als je in rust bent en dus de waarde van je stofwisseling als je bijvoorbeeld in je zetel ligt. Als je beweegt, wordt die energie vergeleken met de energie die je in rust verbruikt. Activiteiten met een lichte intensiteit, bijvoorbeeld koken, darts spelen en wandelen, hebben een MET van 1,6 tot 2,9. Activiteiten met een matige intensiteit, bijvoorbeeld fietsen, zwemmen of de trap nemen, hebben een MET van 3 tot 6. Activiteiten met een hoge intensiteit, bijvoorbeeld lopen, sporten of stevig doorfietsen, hebben een MET van meer dan 6. Met andere woorden maakt het niet uit of je hardloopt of een boom omzaagt: als het MET gelijk is, heb je even hard ‘gesport’. Je hoeft het MET natuurlijk ook niet te tellen, maar besef wel dat de energie die je in iets steekt, belangrijker is dan de activiteit die je kiest. </a:t>
            </a:r>
            <a:endParaRPr lang="nl-BE" sz="1200" kern="1200" dirty="0">
              <a:solidFill>
                <a:schemeClr val="tx1"/>
              </a:solidFill>
              <a:effectLst/>
              <a:ea typeface="+mn-ea"/>
              <a:cs typeface="+mn-cs"/>
            </a:endParaRPr>
          </a:p>
          <a:p>
            <a:endParaRPr lang="nl-NL" b="1" dirty="0"/>
          </a:p>
        </p:txBody>
      </p:sp>
      <p:sp>
        <p:nvSpPr>
          <p:cNvPr id="4" name="Tijdelijke aanduiding voor dianummer 3"/>
          <p:cNvSpPr>
            <a:spLocks noGrp="1"/>
          </p:cNvSpPr>
          <p:nvPr>
            <p:ph type="sldNum" sz="quarter" idx="10"/>
          </p:nvPr>
        </p:nvSpPr>
        <p:spPr/>
        <p:txBody>
          <a:bodyPr/>
          <a:lstStyle/>
          <a:p>
            <a:fld id="{E0157AEA-F45A-4597-934C-BFD26B70CAF9}" type="slidenum">
              <a:rPr lang="nl-NL" smtClean="0"/>
              <a:pPr/>
              <a:t>34</a:t>
            </a:fld>
            <a:endParaRPr lang="nl-NL"/>
          </a:p>
        </p:txBody>
      </p:sp>
    </p:spTree>
    <p:extLst>
      <p:ext uri="{BB962C8B-B14F-4D97-AF65-F5344CB8AC3E}">
        <p14:creationId xmlns:p14="http://schemas.microsoft.com/office/powerpoint/2010/main" val="19002775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ea typeface="+mn-ea"/>
                <a:cs typeface="+mn-cs"/>
              </a:rPr>
              <a:t>Tel geen push-ups, tel minuten: dit ligt in dezelfde lijn als de vorige tip. Vergelijk niet met anderen hoeveel push-ups je kan doen, hoeveel kilo je kan heffen of hoeveel kilometer je kan lopen. Kijk enkel naar jezelf en naar je eigen verwezenlijkingen: ‘vandaag heb ik mijn periodes van lang stilzitten vaak onderbroken, twee keer een kwartier gefietst en een halfuur gesport, dus vandaag was een goede dag!’ Jezelf met anderen vergelijken is appels met peren vergelijken (of meters met centimeters, zoals die van wiskunde zou zeggen). Jij weet waar je gestart bent en waar je naartoe wilt, dat is het enige wat telt. </a:t>
            </a:r>
            <a:endParaRPr lang="nl-BE" dirty="0"/>
          </a:p>
        </p:txBody>
      </p:sp>
      <p:sp>
        <p:nvSpPr>
          <p:cNvPr id="4" name="Tijdelijke aanduiding voor dianummer 3"/>
          <p:cNvSpPr>
            <a:spLocks noGrp="1"/>
          </p:cNvSpPr>
          <p:nvPr>
            <p:ph type="sldNum" sz="quarter" idx="10"/>
          </p:nvPr>
        </p:nvSpPr>
        <p:spPr/>
        <p:txBody>
          <a:bodyPr/>
          <a:lstStyle/>
          <a:p>
            <a:fld id="{9605BAEC-5CE1-4ACE-ACFD-FDA718B28211}" type="slidenum">
              <a:rPr lang="nl-BE" smtClean="0"/>
              <a:t>35</a:t>
            </a:fld>
            <a:endParaRPr lang="nl-BE"/>
          </a:p>
        </p:txBody>
      </p:sp>
    </p:spTree>
    <p:extLst>
      <p:ext uri="{BB962C8B-B14F-4D97-AF65-F5344CB8AC3E}">
        <p14:creationId xmlns:p14="http://schemas.microsoft.com/office/powerpoint/2010/main" val="41938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antwoorden op de</a:t>
            </a:r>
            <a:r>
              <a:rPr lang="nl-NL" baseline="0" dirty="0"/>
              <a:t> stellingen staan kort uitgelegd bij de overeenkomstige slide, maar de uitgebreide info vindt u in het dossier. De antwoorden kunnen meteen na de stelling gegeven worden of later als onderdeel van de meer uitgebreide les.)</a:t>
            </a:r>
            <a:endParaRPr lang="nl-NL" dirty="0"/>
          </a:p>
          <a:p>
            <a:endParaRPr lang="nl-NL" dirty="0"/>
          </a:p>
          <a:p>
            <a:r>
              <a:rPr lang="nl-NL" dirty="0"/>
              <a:t>Fout. Over het algemeen bewegen mensen steeds minder. Meer mensen sporten bewust, maar in het dagelijkse leven bewegen we minder. Denk maar aan akkers bewerken, mijnbouw, kleding</a:t>
            </a:r>
            <a:r>
              <a:rPr lang="nl-NL" baseline="0" dirty="0"/>
              <a:t> wassen, vervoer … De technologie heeft alles veel gemakkelijker gemaakt op fysiek vlak. </a:t>
            </a:r>
            <a:endParaRPr lang="nl-NL" dirty="0"/>
          </a:p>
        </p:txBody>
      </p:sp>
      <p:sp>
        <p:nvSpPr>
          <p:cNvPr id="4" name="Tijdelijke aanduiding voor dianummer 3"/>
          <p:cNvSpPr>
            <a:spLocks noGrp="1"/>
          </p:cNvSpPr>
          <p:nvPr>
            <p:ph type="sldNum" sz="quarter" idx="10"/>
          </p:nvPr>
        </p:nvSpPr>
        <p:spPr/>
        <p:txBody>
          <a:bodyPr/>
          <a:lstStyle/>
          <a:p>
            <a:fld id="{E0157AEA-F45A-4597-934C-BFD26B70CAF9}" type="slidenum">
              <a:rPr lang="nl-NL" smtClean="0"/>
              <a:pPr/>
              <a:t>5</a:t>
            </a:fld>
            <a:endParaRPr lang="nl-NL"/>
          </a:p>
        </p:txBody>
      </p:sp>
    </p:spTree>
    <p:extLst>
      <p:ext uri="{BB962C8B-B14F-4D97-AF65-F5344CB8AC3E}">
        <p14:creationId xmlns:p14="http://schemas.microsoft.com/office/powerpoint/2010/main" val="28831819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ea typeface="+mn-ea"/>
                <a:cs typeface="+mn-cs"/>
              </a:rPr>
              <a:t>Tel niet je percentage spiermassa, tel je voordelen: het is gemakkelijk om je te focussen op getallen. Je wilt bijvoorbeeld naar een zeker percentage spier- en vetmassa toe werken, maar dat is een vluchtig doel én zo’n getal voegt weinig toe aan je leven. Als je het haalt zijn je verbeterde conditie, je sterkere rugspieren, je soepele gewrichten, je lenigheid, je verbeterde bloedsomloop … allemaal dingen die niet in getallen uit te drukken zijn, maar waar je wel elke dag én in de toekomst tastbaar voordeel uit haalt.</a:t>
            </a:r>
            <a:endParaRPr lang="nl-BE" dirty="0"/>
          </a:p>
        </p:txBody>
      </p:sp>
      <p:sp>
        <p:nvSpPr>
          <p:cNvPr id="4" name="Tijdelijke aanduiding voor dianummer 3"/>
          <p:cNvSpPr>
            <a:spLocks noGrp="1"/>
          </p:cNvSpPr>
          <p:nvPr>
            <p:ph type="sldNum" sz="quarter" idx="10"/>
          </p:nvPr>
        </p:nvSpPr>
        <p:spPr/>
        <p:txBody>
          <a:bodyPr/>
          <a:lstStyle/>
          <a:p>
            <a:fld id="{9605BAEC-5CE1-4ACE-ACFD-FDA718B28211}" type="slidenum">
              <a:rPr lang="nl-BE" smtClean="0"/>
              <a:t>36</a:t>
            </a:fld>
            <a:endParaRPr lang="nl-BE"/>
          </a:p>
        </p:txBody>
      </p:sp>
    </p:spTree>
    <p:extLst>
      <p:ext uri="{BB962C8B-B14F-4D97-AF65-F5344CB8AC3E}">
        <p14:creationId xmlns:p14="http://schemas.microsoft.com/office/powerpoint/2010/main" val="21067066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ea typeface="+mn-ea"/>
                <a:cs typeface="+mn-cs"/>
              </a:rPr>
              <a:t>Tel geen verliezen, tel overwinningen: het heeft voor de meeste mensen geen zin om meteen een ideaal schema op te stellen en te verwachten dat je je daaraan zal kunnen houden. Meer bewegen is een verandering in levensstijl die je je leven lang wilt kunnen volhouden. Dat is dus niet iets wat je van de ene op de andere week kunt invoeren en waar je daarna nooit in zult falen. Bouw eerder rustig op, met verwachtingen die voor jou op dat moment realistisch zijn, en wees blij met de dagen waarop je je doel haalt. Straf jezelf niet af voor de dagen waarop het niet goed gaat. </a:t>
            </a:r>
            <a:r>
              <a:rPr lang="nl-NL" sz="1200" i="1" kern="1200" dirty="0">
                <a:solidFill>
                  <a:schemeClr val="tx1"/>
                </a:solidFill>
                <a:effectLst/>
                <a:ea typeface="+mn-ea"/>
                <a:cs typeface="+mn-cs"/>
              </a:rPr>
              <a:t>Life </a:t>
            </a:r>
            <a:r>
              <a:rPr lang="nl-NL" sz="1200" i="1" kern="1200" dirty="0" err="1">
                <a:solidFill>
                  <a:schemeClr val="tx1"/>
                </a:solidFill>
                <a:effectLst/>
                <a:ea typeface="+mn-ea"/>
                <a:cs typeface="+mn-cs"/>
              </a:rPr>
              <a:t>happens</a:t>
            </a:r>
            <a:r>
              <a:rPr lang="nl-NL" sz="1200" kern="1200" dirty="0">
                <a:solidFill>
                  <a:schemeClr val="tx1"/>
                </a:solidFill>
                <a:effectLst/>
                <a:ea typeface="+mn-ea"/>
                <a:cs typeface="+mn-cs"/>
              </a:rPr>
              <a:t>, er zijn nog andere belangrijke dingen te doen, maar probeer het de volgende dag gewoon weer beter te doen.</a:t>
            </a:r>
            <a:endParaRPr lang="nl-BE" dirty="0"/>
          </a:p>
        </p:txBody>
      </p:sp>
      <p:sp>
        <p:nvSpPr>
          <p:cNvPr id="4" name="Tijdelijke aanduiding voor dianummer 3"/>
          <p:cNvSpPr>
            <a:spLocks noGrp="1"/>
          </p:cNvSpPr>
          <p:nvPr>
            <p:ph type="sldNum" sz="quarter" idx="10"/>
          </p:nvPr>
        </p:nvSpPr>
        <p:spPr/>
        <p:txBody>
          <a:bodyPr/>
          <a:lstStyle/>
          <a:p>
            <a:fld id="{9605BAEC-5CE1-4ACE-ACFD-FDA718B28211}" type="slidenum">
              <a:rPr lang="nl-BE" smtClean="0"/>
              <a:t>37</a:t>
            </a:fld>
            <a:endParaRPr lang="nl-BE"/>
          </a:p>
        </p:txBody>
      </p:sp>
    </p:spTree>
    <p:extLst>
      <p:ext uri="{BB962C8B-B14F-4D97-AF65-F5344CB8AC3E}">
        <p14:creationId xmlns:p14="http://schemas.microsoft.com/office/powerpoint/2010/main" val="27970611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ea typeface="+mn-ea"/>
                <a:cs typeface="+mn-cs"/>
              </a:rPr>
              <a:t>Tel niet te veel, tel wat minder: als je voor jezelf aanvoelt dat je de beweegnorm (nog) niet zal halen, staar je er dan niet blind op. Het is een goed doel om uiteindelijk te behalen, maar kleine veranderingen zijn beter dan niets. Enkele minuten extra beweging of enkele honderden stappen meer per dag, geven al een gezondheidswinst. Begin dus met een lager, haalbaar doel, en bouw op je eigen tempo op.</a:t>
            </a:r>
            <a:endParaRPr lang="nl-BE" dirty="0"/>
          </a:p>
        </p:txBody>
      </p:sp>
      <p:sp>
        <p:nvSpPr>
          <p:cNvPr id="4" name="Tijdelijke aanduiding voor dianummer 3"/>
          <p:cNvSpPr>
            <a:spLocks noGrp="1"/>
          </p:cNvSpPr>
          <p:nvPr>
            <p:ph type="sldNum" sz="quarter" idx="10"/>
          </p:nvPr>
        </p:nvSpPr>
        <p:spPr/>
        <p:txBody>
          <a:bodyPr/>
          <a:lstStyle/>
          <a:p>
            <a:fld id="{9605BAEC-5CE1-4ACE-ACFD-FDA718B28211}" type="slidenum">
              <a:rPr lang="nl-BE" smtClean="0"/>
              <a:t>38</a:t>
            </a:fld>
            <a:endParaRPr lang="nl-BE"/>
          </a:p>
        </p:txBody>
      </p:sp>
    </p:spTree>
    <p:extLst>
      <p:ext uri="{BB962C8B-B14F-4D97-AF65-F5344CB8AC3E}">
        <p14:creationId xmlns:p14="http://schemas.microsoft.com/office/powerpoint/2010/main" val="1861829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Als antwoord op de vorige stelling (op dit moment in de les of later)</a:t>
            </a:r>
          </a:p>
          <a:p>
            <a:r>
              <a:rPr lang="nl-NL" dirty="0"/>
              <a:t>Filmpje</a:t>
            </a:r>
            <a:r>
              <a:rPr lang="nl-NL" baseline="0" dirty="0"/>
              <a:t> ook op: https://www.youtube.com/watch?v=jyG6XCxNbfA</a:t>
            </a:r>
          </a:p>
          <a:p>
            <a:endParaRPr lang="nl-NL" baseline="0" dirty="0"/>
          </a:p>
          <a:p>
            <a:endParaRPr lang="nl-NL" dirty="0"/>
          </a:p>
        </p:txBody>
      </p:sp>
      <p:sp>
        <p:nvSpPr>
          <p:cNvPr id="4" name="Tijdelijke aanduiding voor dianummer 3"/>
          <p:cNvSpPr>
            <a:spLocks noGrp="1"/>
          </p:cNvSpPr>
          <p:nvPr>
            <p:ph type="sldNum" sz="quarter" idx="10"/>
          </p:nvPr>
        </p:nvSpPr>
        <p:spPr/>
        <p:txBody>
          <a:bodyPr/>
          <a:lstStyle/>
          <a:p>
            <a:fld id="{E0157AEA-F45A-4597-934C-BFD26B70CAF9}" type="slidenum">
              <a:rPr lang="nl-NL" smtClean="0"/>
              <a:pPr/>
              <a:t>6</a:t>
            </a:fld>
            <a:endParaRPr lang="nl-NL"/>
          </a:p>
        </p:txBody>
      </p:sp>
    </p:spTree>
    <p:extLst>
      <p:ext uri="{BB962C8B-B14F-4D97-AF65-F5344CB8AC3E}">
        <p14:creationId xmlns:p14="http://schemas.microsoft.com/office/powerpoint/2010/main" val="1919983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Fout. De cijfers</a:t>
            </a:r>
            <a:r>
              <a:rPr lang="nl-NL" baseline="0" dirty="0"/>
              <a:t> verschillen naargelang de leeftijd en het geslacht, maar Vlamingen scoren over het algemeen niet zo goed.</a:t>
            </a:r>
            <a:endParaRPr lang="nl-NL" dirty="0"/>
          </a:p>
        </p:txBody>
      </p:sp>
      <p:sp>
        <p:nvSpPr>
          <p:cNvPr id="4" name="Tijdelijke aanduiding voor dianummer 3"/>
          <p:cNvSpPr>
            <a:spLocks noGrp="1"/>
          </p:cNvSpPr>
          <p:nvPr>
            <p:ph type="sldNum" sz="quarter" idx="10"/>
          </p:nvPr>
        </p:nvSpPr>
        <p:spPr/>
        <p:txBody>
          <a:bodyPr/>
          <a:lstStyle/>
          <a:p>
            <a:fld id="{E0157AEA-F45A-4597-934C-BFD26B70CAF9}" type="slidenum">
              <a:rPr lang="nl-NL" smtClean="0"/>
              <a:pPr/>
              <a:t>7</a:t>
            </a:fld>
            <a:endParaRPr lang="nl-NL"/>
          </a:p>
        </p:txBody>
      </p:sp>
    </p:spTree>
    <p:extLst>
      <p:ext uri="{BB962C8B-B14F-4D97-AF65-F5344CB8AC3E}">
        <p14:creationId xmlns:p14="http://schemas.microsoft.com/office/powerpoint/2010/main" val="910620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Als antwoord op de vorige stelling (op dit moment in de les of later)</a:t>
            </a:r>
          </a:p>
        </p:txBody>
      </p:sp>
      <p:sp>
        <p:nvSpPr>
          <p:cNvPr id="4" name="Tijdelijke aanduiding voor dianummer 3"/>
          <p:cNvSpPr>
            <a:spLocks noGrp="1"/>
          </p:cNvSpPr>
          <p:nvPr>
            <p:ph type="sldNum" sz="quarter" idx="10"/>
          </p:nvPr>
        </p:nvSpPr>
        <p:spPr/>
        <p:txBody>
          <a:bodyPr/>
          <a:lstStyle/>
          <a:p>
            <a:fld id="{E0157AEA-F45A-4597-934C-BFD26B70CAF9}" type="slidenum">
              <a:rPr lang="nl-NL" smtClean="0"/>
              <a:pPr/>
              <a:t>8</a:t>
            </a:fld>
            <a:endParaRPr lang="nl-NL"/>
          </a:p>
        </p:txBody>
      </p:sp>
    </p:spTree>
    <p:extLst>
      <p:ext uri="{BB962C8B-B14F-4D97-AF65-F5344CB8AC3E}">
        <p14:creationId xmlns:p14="http://schemas.microsoft.com/office/powerpoint/2010/main" val="2361393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Ja en nee. Het is beide niet goed voor je lichaam, maar het hangt er allemaal van af hoe lang je zit en hoeveel je beweegt. Want naast</a:t>
            </a:r>
            <a:r>
              <a:rPr lang="nl-NL" baseline="0" dirty="0"/>
              <a:t> sporten is op een andere manier bewegen óók goed.</a:t>
            </a:r>
          </a:p>
          <a:p>
            <a:endParaRPr lang="nl-NL" baseline="0" dirty="0"/>
          </a:p>
        </p:txBody>
      </p:sp>
      <p:sp>
        <p:nvSpPr>
          <p:cNvPr id="4" name="Tijdelijke aanduiding voor dianummer 3"/>
          <p:cNvSpPr>
            <a:spLocks noGrp="1"/>
          </p:cNvSpPr>
          <p:nvPr>
            <p:ph type="sldNum" sz="quarter" idx="10"/>
          </p:nvPr>
        </p:nvSpPr>
        <p:spPr/>
        <p:txBody>
          <a:bodyPr/>
          <a:lstStyle/>
          <a:p>
            <a:fld id="{E0157AEA-F45A-4597-934C-BFD26B70CAF9}" type="slidenum">
              <a:rPr lang="nl-NL" smtClean="0"/>
              <a:pPr/>
              <a:t>9</a:t>
            </a:fld>
            <a:endParaRPr lang="nl-NL"/>
          </a:p>
        </p:txBody>
      </p:sp>
    </p:spTree>
    <p:extLst>
      <p:ext uri="{BB962C8B-B14F-4D97-AF65-F5344CB8AC3E}">
        <p14:creationId xmlns:p14="http://schemas.microsoft.com/office/powerpoint/2010/main" val="3833347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Fout. Het hangt ervan af hoe lang en</a:t>
            </a:r>
            <a:r>
              <a:rPr lang="nl-NL" baseline="0" dirty="0"/>
              <a:t> hoe intensief je beide manieren van bewegen doet. Het is niet omdat stofzuigen niet als sport gezien wordt, dat het minder goed is dan wandelen.</a:t>
            </a:r>
            <a:endParaRPr lang="nl-NL" dirty="0"/>
          </a:p>
        </p:txBody>
      </p:sp>
      <p:sp>
        <p:nvSpPr>
          <p:cNvPr id="4" name="Tijdelijke aanduiding voor dianummer 3"/>
          <p:cNvSpPr>
            <a:spLocks noGrp="1"/>
          </p:cNvSpPr>
          <p:nvPr>
            <p:ph type="sldNum" sz="quarter" idx="10"/>
          </p:nvPr>
        </p:nvSpPr>
        <p:spPr/>
        <p:txBody>
          <a:bodyPr/>
          <a:lstStyle/>
          <a:p>
            <a:fld id="{E0157AEA-F45A-4597-934C-BFD26B70CAF9}" type="slidenum">
              <a:rPr lang="nl-NL" smtClean="0"/>
              <a:pPr/>
              <a:t>10</a:t>
            </a:fld>
            <a:endParaRPr lang="nl-NL"/>
          </a:p>
        </p:txBody>
      </p:sp>
    </p:spTree>
    <p:extLst>
      <p:ext uri="{BB962C8B-B14F-4D97-AF65-F5344CB8AC3E}">
        <p14:creationId xmlns:p14="http://schemas.microsoft.com/office/powerpoint/2010/main" val="2350207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Fout. Als je staand</a:t>
            </a:r>
            <a:r>
              <a:rPr lang="nl-NL" baseline="0" dirty="0"/>
              <a:t> werken rustig opbouwt, een goede houding hebt en goed naar je lichaam luistert, is het beter dan lang stilzitten. Je traint er je spieren en je botten mee en je verbruikt meer energie. </a:t>
            </a:r>
            <a:endParaRPr lang="nl-NL" dirty="0"/>
          </a:p>
        </p:txBody>
      </p:sp>
      <p:sp>
        <p:nvSpPr>
          <p:cNvPr id="4" name="Tijdelijke aanduiding voor dianummer 3"/>
          <p:cNvSpPr>
            <a:spLocks noGrp="1"/>
          </p:cNvSpPr>
          <p:nvPr>
            <p:ph type="sldNum" sz="quarter" idx="10"/>
          </p:nvPr>
        </p:nvSpPr>
        <p:spPr/>
        <p:txBody>
          <a:bodyPr/>
          <a:lstStyle/>
          <a:p>
            <a:fld id="{E0157AEA-F45A-4597-934C-BFD26B70CAF9}" type="slidenum">
              <a:rPr lang="nl-NL" smtClean="0"/>
              <a:pPr/>
              <a:t>11</a:t>
            </a:fld>
            <a:endParaRPr lang="nl-NL"/>
          </a:p>
        </p:txBody>
      </p:sp>
    </p:spTree>
    <p:extLst>
      <p:ext uri="{BB962C8B-B14F-4D97-AF65-F5344CB8AC3E}">
        <p14:creationId xmlns:p14="http://schemas.microsoft.com/office/powerpoint/2010/main" val="1937681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597822"/>
            <a:ext cx="7772400" cy="1102519"/>
          </a:xfrm>
        </p:spPr>
        <p:txBody>
          <a:bodyPr/>
          <a:lstStyle/>
          <a:p>
            <a:r>
              <a:rPr lang="nl-NL"/>
              <a:t>Klik om de stijl te bewerken</a:t>
            </a:r>
          </a:p>
        </p:txBody>
      </p:sp>
      <p:sp>
        <p:nvSpPr>
          <p:cNvPr id="3" name="Subtitel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7" indent="0" algn="ctr">
              <a:buNone/>
              <a:defRPr>
                <a:solidFill>
                  <a:schemeClr val="tx1">
                    <a:tint val="75000"/>
                  </a:schemeClr>
                </a:solidFill>
              </a:defRPr>
            </a:lvl2pPr>
            <a:lvl3pPr marL="685816" indent="0" algn="ctr">
              <a:buNone/>
              <a:defRPr>
                <a:solidFill>
                  <a:schemeClr val="tx1">
                    <a:tint val="75000"/>
                  </a:schemeClr>
                </a:solidFill>
              </a:defRPr>
            </a:lvl3pPr>
            <a:lvl4pPr marL="1028724" indent="0" algn="ctr">
              <a:buNone/>
              <a:defRPr>
                <a:solidFill>
                  <a:schemeClr val="tx1">
                    <a:tint val="75000"/>
                  </a:schemeClr>
                </a:solidFill>
              </a:defRPr>
            </a:lvl4pPr>
            <a:lvl5pPr marL="1371633" indent="0" algn="ctr">
              <a:buNone/>
              <a:defRPr>
                <a:solidFill>
                  <a:schemeClr val="tx1">
                    <a:tint val="75000"/>
                  </a:schemeClr>
                </a:solidFill>
              </a:defRPr>
            </a:lvl5pPr>
            <a:lvl6pPr marL="1714540" indent="0" algn="ctr">
              <a:buNone/>
              <a:defRPr>
                <a:solidFill>
                  <a:schemeClr val="tx1">
                    <a:tint val="75000"/>
                  </a:schemeClr>
                </a:solidFill>
              </a:defRPr>
            </a:lvl6pPr>
            <a:lvl7pPr marL="2057449" indent="0" algn="ctr">
              <a:buNone/>
              <a:defRPr>
                <a:solidFill>
                  <a:schemeClr val="tx1">
                    <a:tint val="75000"/>
                  </a:schemeClr>
                </a:solidFill>
              </a:defRPr>
            </a:lvl7pPr>
            <a:lvl8pPr marL="2400357" indent="0" algn="ctr">
              <a:buNone/>
              <a:defRPr>
                <a:solidFill>
                  <a:schemeClr val="tx1">
                    <a:tint val="75000"/>
                  </a:schemeClr>
                </a:solidFill>
              </a:defRPr>
            </a:lvl8pPr>
            <a:lvl9pPr marL="2743266"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59876D95-78EE-2B47-9B2F-40F72B6CC22E}" type="datetimeFigureOut">
              <a:rPr lang="nl-NL" smtClean="0"/>
              <a:t>23-12-2022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8F1F509-A5B0-AB46-BBC5-F4F0C24AA3CB}" type="slidenum">
              <a:rPr lang="nl-NL" smtClean="0"/>
              <a:t>‹nr.›</a:t>
            </a:fld>
            <a:endParaRPr lang="nl-NL"/>
          </a:p>
        </p:txBody>
      </p:sp>
    </p:spTree>
    <p:extLst>
      <p:ext uri="{BB962C8B-B14F-4D97-AF65-F5344CB8AC3E}">
        <p14:creationId xmlns:p14="http://schemas.microsoft.com/office/powerpoint/2010/main" val="381656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59876D95-78EE-2B47-9B2F-40F72B6CC22E}" type="datetimeFigureOut">
              <a:rPr lang="nl-NL" smtClean="0"/>
              <a:t>23-12-2022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8F1F509-A5B0-AB46-BBC5-F4F0C24AA3CB}" type="slidenum">
              <a:rPr lang="nl-NL" smtClean="0"/>
              <a:t>‹nr.›</a:t>
            </a:fld>
            <a:endParaRPr lang="nl-NL"/>
          </a:p>
        </p:txBody>
      </p:sp>
    </p:spTree>
    <p:extLst>
      <p:ext uri="{BB962C8B-B14F-4D97-AF65-F5344CB8AC3E}">
        <p14:creationId xmlns:p14="http://schemas.microsoft.com/office/powerpoint/2010/main" val="1699707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7613" y="205980"/>
            <a:ext cx="2741612" cy="4388644"/>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09601" y="205980"/>
            <a:ext cx="8075613" cy="4388644"/>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59876D95-78EE-2B47-9B2F-40F72B6CC22E}" type="datetimeFigureOut">
              <a:rPr lang="nl-NL" smtClean="0"/>
              <a:t>23-12-2022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8F1F509-A5B0-AB46-BBC5-F4F0C24AA3CB}" type="slidenum">
              <a:rPr lang="nl-NL" smtClean="0"/>
              <a:t>‹nr.›</a:t>
            </a:fld>
            <a:endParaRPr lang="nl-NL"/>
          </a:p>
        </p:txBody>
      </p:sp>
    </p:spTree>
    <p:extLst>
      <p:ext uri="{BB962C8B-B14F-4D97-AF65-F5344CB8AC3E}">
        <p14:creationId xmlns:p14="http://schemas.microsoft.com/office/powerpoint/2010/main" val="1522794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59876D95-78EE-2B47-9B2F-40F72B6CC22E}" type="datetimeFigureOut">
              <a:rPr lang="nl-NL" smtClean="0"/>
              <a:t>23-12-2022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8F1F509-A5B0-AB46-BBC5-F4F0C24AA3CB}" type="slidenum">
              <a:rPr lang="nl-NL" smtClean="0"/>
              <a:t>‹nr.›</a:t>
            </a:fld>
            <a:endParaRPr lang="nl-NL"/>
          </a:p>
        </p:txBody>
      </p:sp>
    </p:spTree>
    <p:extLst>
      <p:ext uri="{BB962C8B-B14F-4D97-AF65-F5344CB8AC3E}">
        <p14:creationId xmlns:p14="http://schemas.microsoft.com/office/powerpoint/2010/main" val="1328687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7"/>
            <a:ext cx="7772400" cy="1021557"/>
          </a:xfrm>
        </p:spPr>
        <p:txBody>
          <a:bodyPr anchor="t"/>
          <a:lstStyle>
            <a:lvl1pPr algn="l">
              <a:defRPr sz="3000" b="1" cap="all"/>
            </a:lvl1pPr>
          </a:lstStyle>
          <a:p>
            <a:r>
              <a:rPr lang="nl-NL"/>
              <a:t>Klik om de stijl te bewerken</a:t>
            </a:r>
          </a:p>
        </p:txBody>
      </p:sp>
      <p:sp>
        <p:nvSpPr>
          <p:cNvPr id="3" name="Tijdelijke aanduiding voor tekst 2"/>
          <p:cNvSpPr>
            <a:spLocks noGrp="1"/>
          </p:cNvSpPr>
          <p:nvPr>
            <p:ph type="body" idx="1"/>
          </p:nvPr>
        </p:nvSpPr>
        <p:spPr>
          <a:xfrm>
            <a:off x="722313" y="2180035"/>
            <a:ext cx="7772400" cy="1125140"/>
          </a:xfrm>
        </p:spPr>
        <p:txBody>
          <a:bodyPr anchor="b"/>
          <a:lstStyle>
            <a:lvl1pPr marL="0" indent="0">
              <a:buNone/>
              <a:defRPr sz="1600">
                <a:solidFill>
                  <a:schemeClr val="tx1">
                    <a:tint val="75000"/>
                  </a:schemeClr>
                </a:solidFill>
              </a:defRPr>
            </a:lvl1pPr>
            <a:lvl2pPr marL="342907" indent="0">
              <a:buNone/>
              <a:defRPr sz="1400">
                <a:solidFill>
                  <a:schemeClr val="tx1">
                    <a:tint val="75000"/>
                  </a:schemeClr>
                </a:solidFill>
              </a:defRPr>
            </a:lvl2pPr>
            <a:lvl3pPr marL="685816" indent="0">
              <a:buNone/>
              <a:defRPr sz="1100">
                <a:solidFill>
                  <a:schemeClr val="tx1">
                    <a:tint val="75000"/>
                  </a:schemeClr>
                </a:solidFill>
              </a:defRPr>
            </a:lvl3pPr>
            <a:lvl4pPr marL="1028724" indent="0">
              <a:buNone/>
              <a:defRPr sz="1100">
                <a:solidFill>
                  <a:schemeClr val="tx1">
                    <a:tint val="75000"/>
                  </a:schemeClr>
                </a:solidFill>
              </a:defRPr>
            </a:lvl4pPr>
            <a:lvl5pPr marL="1371633" indent="0">
              <a:buNone/>
              <a:defRPr sz="1100">
                <a:solidFill>
                  <a:schemeClr val="tx1">
                    <a:tint val="75000"/>
                  </a:schemeClr>
                </a:solidFill>
              </a:defRPr>
            </a:lvl5pPr>
            <a:lvl6pPr marL="1714540" indent="0">
              <a:buNone/>
              <a:defRPr sz="1100">
                <a:solidFill>
                  <a:schemeClr val="tx1">
                    <a:tint val="75000"/>
                  </a:schemeClr>
                </a:solidFill>
              </a:defRPr>
            </a:lvl6pPr>
            <a:lvl7pPr marL="2057449" indent="0">
              <a:buNone/>
              <a:defRPr sz="1100">
                <a:solidFill>
                  <a:schemeClr val="tx1">
                    <a:tint val="75000"/>
                  </a:schemeClr>
                </a:solidFill>
              </a:defRPr>
            </a:lvl7pPr>
            <a:lvl8pPr marL="2400357" indent="0">
              <a:buNone/>
              <a:defRPr sz="1100">
                <a:solidFill>
                  <a:schemeClr val="tx1">
                    <a:tint val="75000"/>
                  </a:schemeClr>
                </a:solidFill>
              </a:defRPr>
            </a:lvl8pPr>
            <a:lvl9pPr marL="2743266" indent="0">
              <a:buNone/>
              <a:defRPr sz="11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59876D95-78EE-2B47-9B2F-40F72B6CC22E}" type="datetimeFigureOut">
              <a:rPr lang="nl-NL" smtClean="0"/>
              <a:t>23-12-2022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8F1F509-A5B0-AB46-BBC5-F4F0C24AA3CB}" type="slidenum">
              <a:rPr lang="nl-NL" smtClean="0"/>
              <a:t>‹nr.›</a:t>
            </a:fld>
            <a:endParaRPr lang="nl-NL"/>
          </a:p>
        </p:txBody>
      </p:sp>
    </p:spTree>
    <p:extLst>
      <p:ext uri="{BB962C8B-B14F-4D97-AF65-F5344CB8AC3E}">
        <p14:creationId xmlns:p14="http://schemas.microsoft.com/office/powerpoint/2010/main" val="652254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09600" y="1200151"/>
            <a:ext cx="5408613" cy="3394472"/>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0613" y="1200151"/>
            <a:ext cx="5408612" cy="3394472"/>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59876D95-78EE-2B47-9B2F-40F72B6CC22E}" type="datetimeFigureOut">
              <a:rPr lang="nl-NL" smtClean="0"/>
              <a:t>23-12-2022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8F1F509-A5B0-AB46-BBC5-F4F0C24AA3CB}" type="slidenum">
              <a:rPr lang="nl-NL" smtClean="0"/>
              <a:t>‹nr.›</a:t>
            </a:fld>
            <a:endParaRPr lang="nl-NL"/>
          </a:p>
        </p:txBody>
      </p:sp>
    </p:spTree>
    <p:extLst>
      <p:ext uri="{BB962C8B-B14F-4D97-AF65-F5344CB8AC3E}">
        <p14:creationId xmlns:p14="http://schemas.microsoft.com/office/powerpoint/2010/main" val="3468034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79"/>
            <a:ext cx="8229600" cy="85725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151335"/>
            <a:ext cx="4040188" cy="479822"/>
          </a:xfrm>
        </p:spPr>
        <p:txBody>
          <a:bodyPr anchor="b"/>
          <a:lstStyle>
            <a:lvl1pPr marL="0" indent="0">
              <a:buNone/>
              <a:defRPr sz="1800" b="1"/>
            </a:lvl1pPr>
            <a:lvl2pPr marL="342907" indent="0">
              <a:buNone/>
              <a:defRPr sz="1600" b="1"/>
            </a:lvl2pPr>
            <a:lvl3pPr marL="685816" indent="0">
              <a:buNone/>
              <a:defRPr sz="1400" b="1"/>
            </a:lvl3pPr>
            <a:lvl4pPr marL="1028724" indent="0">
              <a:buNone/>
              <a:defRPr sz="1100" b="1"/>
            </a:lvl4pPr>
            <a:lvl5pPr marL="1371633" indent="0">
              <a:buNone/>
              <a:defRPr sz="1100" b="1"/>
            </a:lvl5pPr>
            <a:lvl6pPr marL="1714540" indent="0">
              <a:buNone/>
              <a:defRPr sz="1100" b="1"/>
            </a:lvl6pPr>
            <a:lvl7pPr marL="2057449" indent="0">
              <a:buNone/>
              <a:defRPr sz="1100" b="1"/>
            </a:lvl7pPr>
            <a:lvl8pPr marL="2400357" indent="0">
              <a:buNone/>
              <a:defRPr sz="1100" b="1"/>
            </a:lvl8pPr>
            <a:lvl9pPr marL="2743266" indent="0">
              <a:buNone/>
              <a:defRPr sz="1100" b="1"/>
            </a:lvl9pPr>
          </a:lstStyle>
          <a:p>
            <a:pPr lvl="0"/>
            <a:r>
              <a:rPr lang="nl-NL"/>
              <a:t>Tekststijl van het model bewerken</a:t>
            </a:r>
          </a:p>
        </p:txBody>
      </p:sp>
      <p:sp>
        <p:nvSpPr>
          <p:cNvPr id="4" name="Tijdelijke aanduiding voor inhoud 3"/>
          <p:cNvSpPr>
            <a:spLocks noGrp="1"/>
          </p:cNvSpPr>
          <p:nvPr>
            <p:ph sz="half" idx="2"/>
          </p:nvPr>
        </p:nvSpPr>
        <p:spPr>
          <a:xfrm>
            <a:off x="457200" y="1631156"/>
            <a:ext cx="4040188" cy="2963466"/>
          </a:xfrm>
        </p:spPr>
        <p:txBody>
          <a:bodyPr/>
          <a:lstStyle>
            <a:lvl1pPr>
              <a:defRPr sz="1800"/>
            </a:lvl1pPr>
            <a:lvl2pPr>
              <a:defRPr sz="1600"/>
            </a:lvl2pPr>
            <a:lvl3pPr>
              <a:defRPr sz="1400"/>
            </a:lvl3pPr>
            <a:lvl4pPr>
              <a:defRPr sz="1100"/>
            </a:lvl4pPr>
            <a:lvl5pPr>
              <a:defRPr sz="1100"/>
            </a:lvl5pPr>
            <a:lvl6pPr>
              <a:defRPr sz="1100"/>
            </a:lvl6pPr>
            <a:lvl7pPr>
              <a:defRPr sz="1100"/>
            </a:lvl7pPr>
            <a:lvl8pPr>
              <a:defRPr sz="1100"/>
            </a:lvl8pPr>
            <a:lvl9pPr>
              <a:defRPr sz="11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151335"/>
            <a:ext cx="4041775" cy="479822"/>
          </a:xfrm>
        </p:spPr>
        <p:txBody>
          <a:bodyPr anchor="b"/>
          <a:lstStyle>
            <a:lvl1pPr marL="0" indent="0">
              <a:buNone/>
              <a:defRPr sz="1800" b="1"/>
            </a:lvl1pPr>
            <a:lvl2pPr marL="342907" indent="0">
              <a:buNone/>
              <a:defRPr sz="1600" b="1"/>
            </a:lvl2pPr>
            <a:lvl3pPr marL="685816" indent="0">
              <a:buNone/>
              <a:defRPr sz="1400" b="1"/>
            </a:lvl3pPr>
            <a:lvl4pPr marL="1028724" indent="0">
              <a:buNone/>
              <a:defRPr sz="1100" b="1"/>
            </a:lvl4pPr>
            <a:lvl5pPr marL="1371633" indent="0">
              <a:buNone/>
              <a:defRPr sz="1100" b="1"/>
            </a:lvl5pPr>
            <a:lvl6pPr marL="1714540" indent="0">
              <a:buNone/>
              <a:defRPr sz="1100" b="1"/>
            </a:lvl6pPr>
            <a:lvl7pPr marL="2057449" indent="0">
              <a:buNone/>
              <a:defRPr sz="1100" b="1"/>
            </a:lvl7pPr>
            <a:lvl8pPr marL="2400357" indent="0">
              <a:buNone/>
              <a:defRPr sz="1100" b="1"/>
            </a:lvl8pPr>
            <a:lvl9pPr marL="2743266" indent="0">
              <a:buNone/>
              <a:defRPr sz="1100" b="1"/>
            </a:lvl9pPr>
          </a:lstStyle>
          <a:p>
            <a:pPr lvl="0"/>
            <a:r>
              <a:rPr lang="nl-NL"/>
              <a:t>Tekststijl van het model bewerken</a:t>
            </a:r>
          </a:p>
        </p:txBody>
      </p:sp>
      <p:sp>
        <p:nvSpPr>
          <p:cNvPr id="6" name="Tijdelijke aanduiding voor inhoud 5"/>
          <p:cNvSpPr>
            <a:spLocks noGrp="1"/>
          </p:cNvSpPr>
          <p:nvPr>
            <p:ph sz="quarter" idx="4"/>
          </p:nvPr>
        </p:nvSpPr>
        <p:spPr>
          <a:xfrm>
            <a:off x="4645025" y="1631156"/>
            <a:ext cx="4041775" cy="2963466"/>
          </a:xfrm>
        </p:spPr>
        <p:txBody>
          <a:bodyPr/>
          <a:lstStyle>
            <a:lvl1pPr>
              <a:defRPr sz="1800"/>
            </a:lvl1pPr>
            <a:lvl2pPr>
              <a:defRPr sz="1600"/>
            </a:lvl2pPr>
            <a:lvl3pPr>
              <a:defRPr sz="1400"/>
            </a:lvl3pPr>
            <a:lvl4pPr>
              <a:defRPr sz="1100"/>
            </a:lvl4pPr>
            <a:lvl5pPr>
              <a:defRPr sz="1100"/>
            </a:lvl5pPr>
            <a:lvl6pPr>
              <a:defRPr sz="1100"/>
            </a:lvl6pPr>
            <a:lvl7pPr>
              <a:defRPr sz="1100"/>
            </a:lvl7pPr>
            <a:lvl8pPr>
              <a:defRPr sz="1100"/>
            </a:lvl8pPr>
            <a:lvl9pPr>
              <a:defRPr sz="11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59876D95-78EE-2B47-9B2F-40F72B6CC22E}" type="datetimeFigureOut">
              <a:rPr lang="nl-NL" smtClean="0"/>
              <a:t>23-12-2022</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E8F1F509-A5B0-AB46-BBC5-F4F0C24AA3CB}" type="slidenum">
              <a:rPr lang="nl-NL" smtClean="0"/>
              <a:t>‹nr.›</a:t>
            </a:fld>
            <a:endParaRPr lang="nl-NL"/>
          </a:p>
        </p:txBody>
      </p:sp>
    </p:spTree>
    <p:extLst>
      <p:ext uri="{BB962C8B-B14F-4D97-AF65-F5344CB8AC3E}">
        <p14:creationId xmlns:p14="http://schemas.microsoft.com/office/powerpoint/2010/main" val="3682921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59876D95-78EE-2B47-9B2F-40F72B6CC22E}" type="datetimeFigureOut">
              <a:rPr lang="nl-NL" smtClean="0"/>
              <a:t>23-12-2022</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E8F1F509-A5B0-AB46-BBC5-F4F0C24AA3CB}" type="slidenum">
              <a:rPr lang="nl-NL" smtClean="0"/>
              <a:t>‹nr.›</a:t>
            </a:fld>
            <a:endParaRPr lang="nl-NL"/>
          </a:p>
        </p:txBody>
      </p:sp>
    </p:spTree>
    <p:extLst>
      <p:ext uri="{BB962C8B-B14F-4D97-AF65-F5344CB8AC3E}">
        <p14:creationId xmlns:p14="http://schemas.microsoft.com/office/powerpoint/2010/main" val="1241552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59876D95-78EE-2B47-9B2F-40F72B6CC22E}" type="datetimeFigureOut">
              <a:rPr lang="nl-NL" smtClean="0"/>
              <a:t>23-12-2022</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E8F1F509-A5B0-AB46-BBC5-F4F0C24AA3CB}" type="slidenum">
              <a:rPr lang="nl-NL" smtClean="0"/>
              <a:t>‹nr.›</a:t>
            </a:fld>
            <a:endParaRPr lang="nl-NL"/>
          </a:p>
        </p:txBody>
      </p:sp>
    </p:spTree>
    <p:extLst>
      <p:ext uri="{BB962C8B-B14F-4D97-AF65-F5344CB8AC3E}">
        <p14:creationId xmlns:p14="http://schemas.microsoft.com/office/powerpoint/2010/main" val="2454727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3" y="204789"/>
            <a:ext cx="3008313" cy="871538"/>
          </a:xfrm>
        </p:spPr>
        <p:txBody>
          <a:bodyPr anchor="b"/>
          <a:lstStyle>
            <a:lvl1pPr algn="l">
              <a:defRPr sz="1600" b="1"/>
            </a:lvl1pPr>
          </a:lstStyle>
          <a:p>
            <a:r>
              <a:rPr lang="nl-NL"/>
              <a:t>Klik om de stijl te bewerken</a:t>
            </a:r>
          </a:p>
        </p:txBody>
      </p:sp>
      <p:sp>
        <p:nvSpPr>
          <p:cNvPr id="3" name="Tijdelijke aanduiding voor inhoud 2"/>
          <p:cNvSpPr>
            <a:spLocks noGrp="1"/>
          </p:cNvSpPr>
          <p:nvPr>
            <p:ph idx="1"/>
          </p:nvPr>
        </p:nvSpPr>
        <p:spPr>
          <a:xfrm>
            <a:off x="3575050" y="204790"/>
            <a:ext cx="5111750" cy="4389835"/>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3" y="1076328"/>
            <a:ext cx="3008313" cy="3518297"/>
          </a:xfrm>
        </p:spPr>
        <p:txBody>
          <a:bodyPr/>
          <a:lstStyle>
            <a:lvl1pPr marL="0" indent="0">
              <a:buNone/>
              <a:defRPr sz="1100"/>
            </a:lvl1pPr>
            <a:lvl2pPr marL="342907" indent="0">
              <a:buNone/>
              <a:defRPr sz="900"/>
            </a:lvl2pPr>
            <a:lvl3pPr marL="685816" indent="0">
              <a:buNone/>
              <a:defRPr sz="800"/>
            </a:lvl3pPr>
            <a:lvl4pPr marL="1028724" indent="0">
              <a:buNone/>
              <a:defRPr sz="700"/>
            </a:lvl4pPr>
            <a:lvl5pPr marL="1371633" indent="0">
              <a:buNone/>
              <a:defRPr sz="700"/>
            </a:lvl5pPr>
            <a:lvl6pPr marL="1714540" indent="0">
              <a:buNone/>
              <a:defRPr sz="700"/>
            </a:lvl6pPr>
            <a:lvl7pPr marL="2057449" indent="0">
              <a:buNone/>
              <a:defRPr sz="700"/>
            </a:lvl7pPr>
            <a:lvl8pPr marL="2400357" indent="0">
              <a:buNone/>
              <a:defRPr sz="700"/>
            </a:lvl8pPr>
            <a:lvl9pPr marL="2743266" indent="0">
              <a:buNone/>
              <a:defRPr sz="7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59876D95-78EE-2B47-9B2F-40F72B6CC22E}" type="datetimeFigureOut">
              <a:rPr lang="nl-NL" smtClean="0"/>
              <a:t>23-12-2022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8F1F509-A5B0-AB46-BBC5-F4F0C24AA3CB}" type="slidenum">
              <a:rPr lang="nl-NL" smtClean="0"/>
              <a:t>‹nr.›</a:t>
            </a:fld>
            <a:endParaRPr lang="nl-NL"/>
          </a:p>
        </p:txBody>
      </p:sp>
    </p:spTree>
    <p:extLst>
      <p:ext uri="{BB962C8B-B14F-4D97-AF65-F5344CB8AC3E}">
        <p14:creationId xmlns:p14="http://schemas.microsoft.com/office/powerpoint/2010/main" val="956580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1"/>
            <a:ext cx="5486400" cy="425054"/>
          </a:xfrm>
        </p:spPr>
        <p:txBody>
          <a:bodyPr anchor="b"/>
          <a:lstStyle>
            <a:lvl1pPr algn="l">
              <a:defRPr sz="1600" b="1"/>
            </a:lvl1pPr>
          </a:lstStyle>
          <a:p>
            <a:r>
              <a:rPr lang="nl-NL"/>
              <a:t>Klik om de stijl te bewerken</a:t>
            </a:r>
          </a:p>
        </p:txBody>
      </p:sp>
      <p:sp>
        <p:nvSpPr>
          <p:cNvPr id="3" name="Tijdelijke aanduiding voor afbeelding 2"/>
          <p:cNvSpPr>
            <a:spLocks noGrp="1"/>
          </p:cNvSpPr>
          <p:nvPr>
            <p:ph type="pic" idx="1"/>
          </p:nvPr>
        </p:nvSpPr>
        <p:spPr>
          <a:xfrm>
            <a:off x="1792288" y="459581"/>
            <a:ext cx="5486400" cy="3086100"/>
          </a:xfrm>
        </p:spPr>
        <p:txBody>
          <a:bodyPr/>
          <a:lstStyle>
            <a:lvl1pPr marL="0" indent="0">
              <a:buNone/>
              <a:defRPr sz="2400"/>
            </a:lvl1pPr>
            <a:lvl2pPr marL="342907" indent="0">
              <a:buNone/>
              <a:defRPr sz="2100"/>
            </a:lvl2pPr>
            <a:lvl3pPr marL="685816" indent="0">
              <a:buNone/>
              <a:defRPr sz="1800"/>
            </a:lvl3pPr>
            <a:lvl4pPr marL="1028724" indent="0">
              <a:buNone/>
              <a:defRPr sz="1600"/>
            </a:lvl4pPr>
            <a:lvl5pPr marL="1371633" indent="0">
              <a:buNone/>
              <a:defRPr sz="1600"/>
            </a:lvl5pPr>
            <a:lvl6pPr marL="1714540" indent="0">
              <a:buNone/>
              <a:defRPr sz="1600"/>
            </a:lvl6pPr>
            <a:lvl7pPr marL="2057449" indent="0">
              <a:buNone/>
              <a:defRPr sz="1600"/>
            </a:lvl7pPr>
            <a:lvl8pPr marL="2400357" indent="0">
              <a:buNone/>
              <a:defRPr sz="1600"/>
            </a:lvl8pPr>
            <a:lvl9pPr marL="2743266" indent="0">
              <a:buNone/>
              <a:defRPr sz="16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1792288" y="4025504"/>
            <a:ext cx="5486400" cy="603647"/>
          </a:xfrm>
        </p:spPr>
        <p:txBody>
          <a:bodyPr/>
          <a:lstStyle>
            <a:lvl1pPr marL="0" indent="0">
              <a:buNone/>
              <a:defRPr sz="1100"/>
            </a:lvl1pPr>
            <a:lvl2pPr marL="342907" indent="0">
              <a:buNone/>
              <a:defRPr sz="900"/>
            </a:lvl2pPr>
            <a:lvl3pPr marL="685816" indent="0">
              <a:buNone/>
              <a:defRPr sz="800"/>
            </a:lvl3pPr>
            <a:lvl4pPr marL="1028724" indent="0">
              <a:buNone/>
              <a:defRPr sz="700"/>
            </a:lvl4pPr>
            <a:lvl5pPr marL="1371633" indent="0">
              <a:buNone/>
              <a:defRPr sz="700"/>
            </a:lvl5pPr>
            <a:lvl6pPr marL="1714540" indent="0">
              <a:buNone/>
              <a:defRPr sz="700"/>
            </a:lvl6pPr>
            <a:lvl7pPr marL="2057449" indent="0">
              <a:buNone/>
              <a:defRPr sz="700"/>
            </a:lvl7pPr>
            <a:lvl8pPr marL="2400357" indent="0">
              <a:buNone/>
              <a:defRPr sz="700"/>
            </a:lvl8pPr>
            <a:lvl9pPr marL="2743266" indent="0">
              <a:buNone/>
              <a:defRPr sz="7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59876D95-78EE-2B47-9B2F-40F72B6CC22E}" type="datetimeFigureOut">
              <a:rPr lang="nl-NL" smtClean="0"/>
              <a:t>23-12-2022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8F1F509-A5B0-AB46-BBC5-F4F0C24AA3CB}" type="slidenum">
              <a:rPr lang="nl-NL" smtClean="0"/>
              <a:t>‹nr.›</a:t>
            </a:fld>
            <a:endParaRPr lang="nl-NL"/>
          </a:p>
        </p:txBody>
      </p:sp>
    </p:spTree>
    <p:extLst>
      <p:ext uri="{BB962C8B-B14F-4D97-AF65-F5344CB8AC3E}">
        <p14:creationId xmlns:p14="http://schemas.microsoft.com/office/powerpoint/2010/main" val="3669665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39428" cy="5143500"/>
          </a:xfrm>
          <a:prstGeom prst="rect">
            <a:avLst/>
          </a:prstGeom>
        </p:spPr>
      </p:pic>
      <p:sp>
        <p:nvSpPr>
          <p:cNvPr id="2" name="Tijdelijke aanduiding voor titel 1"/>
          <p:cNvSpPr>
            <a:spLocks noGrp="1"/>
          </p:cNvSpPr>
          <p:nvPr>
            <p:ph type="title"/>
          </p:nvPr>
        </p:nvSpPr>
        <p:spPr>
          <a:xfrm>
            <a:off x="457200" y="205979"/>
            <a:ext cx="8229600" cy="857250"/>
          </a:xfrm>
          <a:prstGeom prst="rect">
            <a:avLst/>
          </a:prstGeom>
        </p:spPr>
        <p:txBody>
          <a:bodyPr vert="horz" lIns="68581" tIns="34291" rIns="68581" bIns="34291" rtlCol="0" anchor="ctr">
            <a:normAutofit/>
          </a:bodyPr>
          <a:lstStyle/>
          <a:p>
            <a:r>
              <a:rPr lang="nl-BE" dirty="0"/>
              <a:t>Titelstijl van model bewerken</a:t>
            </a:r>
            <a:endParaRPr lang="nl-NL" dirty="0"/>
          </a:p>
        </p:txBody>
      </p:sp>
      <p:sp>
        <p:nvSpPr>
          <p:cNvPr id="3" name="Tijdelijke aanduiding voor tekst 2"/>
          <p:cNvSpPr>
            <a:spLocks noGrp="1"/>
          </p:cNvSpPr>
          <p:nvPr>
            <p:ph type="body" idx="1"/>
          </p:nvPr>
        </p:nvSpPr>
        <p:spPr>
          <a:xfrm>
            <a:off x="457200" y="1200151"/>
            <a:ext cx="8229600" cy="3394472"/>
          </a:xfrm>
          <a:prstGeom prst="rect">
            <a:avLst/>
          </a:prstGeom>
        </p:spPr>
        <p:txBody>
          <a:bodyPr vert="horz" lIns="68581" tIns="34291" rIns="68581" bIns="34291" rtlCol="0">
            <a:normAutofit/>
          </a:bodyPr>
          <a:lstStyle/>
          <a:p>
            <a:pPr lvl="0"/>
            <a:r>
              <a:rPr lang="nl-BE" dirty="0"/>
              <a:t>Klik om de tekststijl van het model te bewerken</a:t>
            </a:r>
          </a:p>
          <a:p>
            <a:pPr lvl="1"/>
            <a:r>
              <a:rPr lang="nl-BE" dirty="0"/>
              <a:t>Tweede niveau</a:t>
            </a:r>
          </a:p>
          <a:p>
            <a:pPr lvl="2"/>
            <a:r>
              <a:rPr lang="nl-BE" dirty="0"/>
              <a:t>Derde niveau</a:t>
            </a:r>
          </a:p>
          <a:p>
            <a:pPr lvl="3"/>
            <a:r>
              <a:rPr lang="nl-BE" dirty="0"/>
              <a:t>Vierde niveau</a:t>
            </a:r>
          </a:p>
          <a:p>
            <a:pPr lvl="4"/>
            <a:r>
              <a:rPr lang="nl-BE" dirty="0"/>
              <a:t>Vijfde niveau</a:t>
            </a:r>
            <a:endParaRPr lang="nl-NL" dirty="0"/>
          </a:p>
        </p:txBody>
      </p:sp>
      <p:sp>
        <p:nvSpPr>
          <p:cNvPr id="4" name="Tijdelijke aanduiding voor datum 3"/>
          <p:cNvSpPr>
            <a:spLocks noGrp="1"/>
          </p:cNvSpPr>
          <p:nvPr>
            <p:ph type="dt" sz="half" idx="2"/>
          </p:nvPr>
        </p:nvSpPr>
        <p:spPr>
          <a:xfrm>
            <a:off x="457200" y="4767266"/>
            <a:ext cx="2133600" cy="273844"/>
          </a:xfrm>
          <a:prstGeom prst="rect">
            <a:avLst/>
          </a:prstGeom>
        </p:spPr>
        <p:txBody>
          <a:bodyPr vert="horz" lIns="68581" tIns="34291" rIns="68581" bIns="34291" rtlCol="0" anchor="ctr"/>
          <a:lstStyle>
            <a:lvl1pPr algn="l">
              <a:defRPr sz="900">
                <a:solidFill>
                  <a:schemeClr val="tx1">
                    <a:tint val="75000"/>
                  </a:schemeClr>
                </a:solidFill>
                <a:latin typeface="Lucida Grande"/>
              </a:defRPr>
            </a:lvl1pPr>
          </a:lstStyle>
          <a:p>
            <a:fld id="{59876D95-78EE-2B47-9B2F-40F72B6CC22E}" type="datetimeFigureOut">
              <a:rPr lang="nl-NL" smtClean="0"/>
              <a:pPr/>
              <a:t>23-12-2022</a:t>
            </a:fld>
            <a:endParaRPr lang="nl-NL" dirty="0"/>
          </a:p>
        </p:txBody>
      </p:sp>
      <p:sp>
        <p:nvSpPr>
          <p:cNvPr id="5" name="Tijdelijke aanduiding voor voettekst 4"/>
          <p:cNvSpPr>
            <a:spLocks noGrp="1"/>
          </p:cNvSpPr>
          <p:nvPr>
            <p:ph type="ftr" sz="quarter" idx="3"/>
          </p:nvPr>
        </p:nvSpPr>
        <p:spPr>
          <a:xfrm>
            <a:off x="3124200" y="4767266"/>
            <a:ext cx="2895600" cy="273844"/>
          </a:xfrm>
          <a:prstGeom prst="rect">
            <a:avLst/>
          </a:prstGeom>
        </p:spPr>
        <p:txBody>
          <a:bodyPr vert="horz" lIns="68581" tIns="34291" rIns="68581" bIns="34291" rtlCol="0" anchor="ctr"/>
          <a:lstStyle>
            <a:lvl1pPr algn="ctr">
              <a:defRPr sz="900">
                <a:solidFill>
                  <a:schemeClr val="tx1">
                    <a:tint val="75000"/>
                  </a:schemeClr>
                </a:solidFill>
                <a:latin typeface="Lucida Grande"/>
              </a:defRPr>
            </a:lvl1pPr>
          </a:lstStyle>
          <a:p>
            <a:endParaRPr lang="nl-NL" dirty="0"/>
          </a:p>
        </p:txBody>
      </p:sp>
      <p:sp>
        <p:nvSpPr>
          <p:cNvPr id="6" name="Tijdelijke aanduiding voor dianummer 5"/>
          <p:cNvSpPr>
            <a:spLocks noGrp="1"/>
          </p:cNvSpPr>
          <p:nvPr>
            <p:ph type="sldNum" sz="quarter" idx="4"/>
          </p:nvPr>
        </p:nvSpPr>
        <p:spPr>
          <a:xfrm>
            <a:off x="6553201" y="4767266"/>
            <a:ext cx="2133600" cy="273844"/>
          </a:xfrm>
          <a:prstGeom prst="rect">
            <a:avLst/>
          </a:prstGeom>
        </p:spPr>
        <p:txBody>
          <a:bodyPr vert="horz" lIns="68581" tIns="34291" rIns="68581" bIns="34291" rtlCol="0" anchor="ctr"/>
          <a:lstStyle>
            <a:lvl1pPr algn="r">
              <a:defRPr sz="900">
                <a:solidFill>
                  <a:schemeClr val="tx1">
                    <a:tint val="75000"/>
                  </a:schemeClr>
                </a:solidFill>
                <a:latin typeface="Lucida Grande"/>
              </a:defRPr>
            </a:lvl1pPr>
          </a:lstStyle>
          <a:p>
            <a:fld id="{E8F1F509-A5B0-AB46-BBC5-F4F0C24AA3CB}" type="slidenum">
              <a:rPr lang="nl-NL" smtClean="0"/>
              <a:pPr/>
              <a:t>‹nr.›</a:t>
            </a:fld>
            <a:endParaRPr lang="nl-NL" dirty="0"/>
          </a:p>
        </p:txBody>
      </p:sp>
    </p:spTree>
    <p:extLst>
      <p:ext uri="{BB962C8B-B14F-4D97-AF65-F5344CB8AC3E}">
        <p14:creationId xmlns:p14="http://schemas.microsoft.com/office/powerpoint/2010/main" val="12984418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342907" rtl="0" eaLnBrk="1" latinLnBrk="0" hangingPunct="1">
        <a:spcBef>
          <a:spcPct val="0"/>
        </a:spcBef>
        <a:buNone/>
        <a:defRPr sz="3300" b="1" kern="1200">
          <a:solidFill>
            <a:srgbClr val="F08AA9"/>
          </a:solidFill>
          <a:latin typeface="Lucida Grande"/>
          <a:ea typeface="+mj-ea"/>
          <a:cs typeface="Lucida Grande"/>
        </a:defRPr>
      </a:lvl1pPr>
    </p:titleStyle>
    <p:bodyStyle>
      <a:lvl1pPr marL="257180" indent="-257180" algn="l" defTabSz="342907" rtl="0" eaLnBrk="1" latinLnBrk="0" hangingPunct="1">
        <a:spcBef>
          <a:spcPct val="20000"/>
        </a:spcBef>
        <a:buFont typeface="Arial"/>
        <a:buChar char="•"/>
        <a:defRPr sz="2400" kern="1200">
          <a:solidFill>
            <a:schemeClr val="tx1">
              <a:lumMod val="65000"/>
              <a:lumOff val="35000"/>
            </a:schemeClr>
          </a:solidFill>
          <a:latin typeface="Lucida Grande"/>
          <a:ea typeface="+mn-ea"/>
          <a:cs typeface="Lucida Grande"/>
        </a:defRPr>
      </a:lvl1pPr>
      <a:lvl2pPr marL="557226" indent="-214318" algn="l" defTabSz="342907" rtl="0" eaLnBrk="1" latinLnBrk="0" hangingPunct="1">
        <a:spcBef>
          <a:spcPct val="20000"/>
        </a:spcBef>
        <a:buFont typeface="Arial"/>
        <a:buChar char="–"/>
        <a:defRPr sz="2100" kern="1200">
          <a:solidFill>
            <a:schemeClr val="tx1">
              <a:lumMod val="65000"/>
              <a:lumOff val="35000"/>
            </a:schemeClr>
          </a:solidFill>
          <a:latin typeface="Lucida Grande"/>
          <a:ea typeface="+mn-ea"/>
          <a:cs typeface="Lucida Grande"/>
        </a:defRPr>
      </a:lvl2pPr>
      <a:lvl3pPr marL="857271" indent="-171455" algn="l" defTabSz="342907" rtl="0" eaLnBrk="1" latinLnBrk="0" hangingPunct="1">
        <a:spcBef>
          <a:spcPct val="20000"/>
        </a:spcBef>
        <a:buFont typeface="Arial"/>
        <a:buChar char="•"/>
        <a:defRPr sz="1800" kern="1200">
          <a:solidFill>
            <a:schemeClr val="tx1">
              <a:lumMod val="65000"/>
              <a:lumOff val="35000"/>
            </a:schemeClr>
          </a:solidFill>
          <a:latin typeface="Lucida Grande"/>
          <a:ea typeface="+mn-ea"/>
          <a:cs typeface="Lucida Grande"/>
        </a:defRPr>
      </a:lvl3pPr>
      <a:lvl4pPr marL="1200178" indent="-171455" algn="l" defTabSz="342907" rtl="0" eaLnBrk="1" latinLnBrk="0" hangingPunct="1">
        <a:spcBef>
          <a:spcPct val="20000"/>
        </a:spcBef>
        <a:buFont typeface="Arial"/>
        <a:buChar char="–"/>
        <a:defRPr sz="1600" kern="1200">
          <a:solidFill>
            <a:schemeClr val="tx1">
              <a:lumMod val="65000"/>
              <a:lumOff val="35000"/>
            </a:schemeClr>
          </a:solidFill>
          <a:latin typeface="Lucida Grande"/>
          <a:ea typeface="+mn-ea"/>
          <a:cs typeface="Lucida Grande"/>
        </a:defRPr>
      </a:lvl4pPr>
      <a:lvl5pPr marL="1543087" indent="-171455" algn="l" defTabSz="342907" rtl="0" eaLnBrk="1" latinLnBrk="0" hangingPunct="1">
        <a:spcBef>
          <a:spcPct val="20000"/>
        </a:spcBef>
        <a:buFont typeface="Arial"/>
        <a:buChar char="»"/>
        <a:defRPr sz="1600" kern="1200">
          <a:solidFill>
            <a:schemeClr val="tx1">
              <a:lumMod val="65000"/>
              <a:lumOff val="35000"/>
            </a:schemeClr>
          </a:solidFill>
          <a:latin typeface="Lucida Grande"/>
          <a:ea typeface="+mn-ea"/>
          <a:cs typeface="Lucida Grande"/>
        </a:defRPr>
      </a:lvl5pPr>
      <a:lvl6pPr marL="1885994" indent="-171455" algn="l" defTabSz="342907" rtl="0" eaLnBrk="1" latinLnBrk="0" hangingPunct="1">
        <a:spcBef>
          <a:spcPct val="20000"/>
        </a:spcBef>
        <a:buFont typeface="Arial"/>
        <a:buChar char="•"/>
        <a:defRPr sz="1600" kern="1200">
          <a:solidFill>
            <a:schemeClr val="tx1"/>
          </a:solidFill>
          <a:latin typeface="+mn-lt"/>
          <a:ea typeface="+mn-ea"/>
          <a:cs typeface="+mn-cs"/>
        </a:defRPr>
      </a:lvl6pPr>
      <a:lvl7pPr marL="2228903" indent="-171455" algn="l" defTabSz="342907" rtl="0" eaLnBrk="1" latinLnBrk="0" hangingPunct="1">
        <a:spcBef>
          <a:spcPct val="20000"/>
        </a:spcBef>
        <a:buFont typeface="Arial"/>
        <a:buChar char="•"/>
        <a:defRPr sz="1600" kern="1200">
          <a:solidFill>
            <a:schemeClr val="tx1"/>
          </a:solidFill>
          <a:latin typeface="+mn-lt"/>
          <a:ea typeface="+mn-ea"/>
          <a:cs typeface="+mn-cs"/>
        </a:defRPr>
      </a:lvl7pPr>
      <a:lvl8pPr marL="2571812" indent="-171455" algn="l" defTabSz="342907" rtl="0" eaLnBrk="1" latinLnBrk="0" hangingPunct="1">
        <a:spcBef>
          <a:spcPct val="20000"/>
        </a:spcBef>
        <a:buFont typeface="Arial"/>
        <a:buChar char="•"/>
        <a:defRPr sz="1600" kern="1200">
          <a:solidFill>
            <a:schemeClr val="tx1"/>
          </a:solidFill>
          <a:latin typeface="+mn-lt"/>
          <a:ea typeface="+mn-ea"/>
          <a:cs typeface="+mn-cs"/>
        </a:defRPr>
      </a:lvl8pPr>
      <a:lvl9pPr marL="2914720" indent="-171455" algn="l" defTabSz="342907" rtl="0" eaLnBrk="1" latinLnBrk="0" hangingPunct="1">
        <a:spcBef>
          <a:spcPct val="20000"/>
        </a:spcBef>
        <a:buFont typeface="Arial"/>
        <a:buChar char="•"/>
        <a:defRPr sz="1600" kern="1200">
          <a:solidFill>
            <a:schemeClr val="tx1"/>
          </a:solidFill>
          <a:latin typeface="+mn-lt"/>
          <a:ea typeface="+mn-ea"/>
          <a:cs typeface="+mn-cs"/>
        </a:defRPr>
      </a:lvl9pPr>
    </p:bodyStyle>
    <p:otherStyle>
      <a:defPPr>
        <a:defRPr lang="nl-NL"/>
      </a:defPPr>
      <a:lvl1pPr marL="0" algn="l" defTabSz="342907" rtl="0" eaLnBrk="1" latinLnBrk="0" hangingPunct="1">
        <a:defRPr sz="1400" kern="1200">
          <a:solidFill>
            <a:schemeClr val="tx1"/>
          </a:solidFill>
          <a:latin typeface="+mn-lt"/>
          <a:ea typeface="+mn-ea"/>
          <a:cs typeface="+mn-cs"/>
        </a:defRPr>
      </a:lvl1pPr>
      <a:lvl2pPr marL="342907" algn="l" defTabSz="342907" rtl="0" eaLnBrk="1" latinLnBrk="0" hangingPunct="1">
        <a:defRPr sz="1400" kern="1200">
          <a:solidFill>
            <a:schemeClr val="tx1"/>
          </a:solidFill>
          <a:latin typeface="+mn-lt"/>
          <a:ea typeface="+mn-ea"/>
          <a:cs typeface="+mn-cs"/>
        </a:defRPr>
      </a:lvl2pPr>
      <a:lvl3pPr marL="685816" algn="l" defTabSz="342907" rtl="0" eaLnBrk="1" latinLnBrk="0" hangingPunct="1">
        <a:defRPr sz="1400" kern="1200">
          <a:solidFill>
            <a:schemeClr val="tx1"/>
          </a:solidFill>
          <a:latin typeface="+mn-lt"/>
          <a:ea typeface="+mn-ea"/>
          <a:cs typeface="+mn-cs"/>
        </a:defRPr>
      </a:lvl3pPr>
      <a:lvl4pPr marL="1028724" algn="l" defTabSz="342907" rtl="0" eaLnBrk="1" latinLnBrk="0" hangingPunct="1">
        <a:defRPr sz="1400" kern="1200">
          <a:solidFill>
            <a:schemeClr val="tx1"/>
          </a:solidFill>
          <a:latin typeface="+mn-lt"/>
          <a:ea typeface="+mn-ea"/>
          <a:cs typeface="+mn-cs"/>
        </a:defRPr>
      </a:lvl4pPr>
      <a:lvl5pPr marL="1371633" algn="l" defTabSz="342907" rtl="0" eaLnBrk="1" latinLnBrk="0" hangingPunct="1">
        <a:defRPr sz="1400" kern="1200">
          <a:solidFill>
            <a:schemeClr val="tx1"/>
          </a:solidFill>
          <a:latin typeface="+mn-lt"/>
          <a:ea typeface="+mn-ea"/>
          <a:cs typeface="+mn-cs"/>
        </a:defRPr>
      </a:lvl5pPr>
      <a:lvl6pPr marL="1714540" algn="l" defTabSz="342907" rtl="0" eaLnBrk="1" latinLnBrk="0" hangingPunct="1">
        <a:defRPr sz="1400" kern="1200">
          <a:solidFill>
            <a:schemeClr val="tx1"/>
          </a:solidFill>
          <a:latin typeface="+mn-lt"/>
          <a:ea typeface="+mn-ea"/>
          <a:cs typeface="+mn-cs"/>
        </a:defRPr>
      </a:lvl6pPr>
      <a:lvl7pPr marL="2057449" algn="l" defTabSz="342907" rtl="0" eaLnBrk="1" latinLnBrk="0" hangingPunct="1">
        <a:defRPr sz="1400" kern="1200">
          <a:solidFill>
            <a:schemeClr val="tx1"/>
          </a:solidFill>
          <a:latin typeface="+mn-lt"/>
          <a:ea typeface="+mn-ea"/>
          <a:cs typeface="+mn-cs"/>
        </a:defRPr>
      </a:lvl7pPr>
      <a:lvl8pPr marL="2400357" algn="l" defTabSz="342907" rtl="0" eaLnBrk="1" latinLnBrk="0" hangingPunct="1">
        <a:defRPr sz="1400" kern="1200">
          <a:solidFill>
            <a:schemeClr val="tx1"/>
          </a:solidFill>
          <a:latin typeface="+mn-lt"/>
          <a:ea typeface="+mn-ea"/>
          <a:cs typeface="+mn-cs"/>
        </a:defRPr>
      </a:lvl8pPr>
      <a:lvl9pPr marL="2743266" algn="l" defTabSz="342907"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www.vigez.be/themas/voeding-en-beweging/wat-is-gezonde-voeding-beweging-sedentair-gedrag"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jpeg"/></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8.png"/><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GS_DOSSIER_bewegen_ppt.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39428" cy="5143500"/>
          </a:xfrm>
          <a:prstGeom prst="rect">
            <a:avLst/>
          </a:prstGeom>
        </p:spPr>
      </p:pic>
    </p:spTree>
    <p:extLst>
      <p:ext uri="{BB962C8B-B14F-4D97-AF65-F5344CB8AC3E}">
        <p14:creationId xmlns:p14="http://schemas.microsoft.com/office/powerpoint/2010/main" val="1294892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887651" y="1743296"/>
            <a:ext cx="7886700" cy="1188076"/>
          </a:xfrm>
        </p:spPr>
        <p:txBody>
          <a:bodyPr>
            <a:noAutofit/>
          </a:bodyPr>
          <a:lstStyle/>
          <a:p>
            <a:pPr marL="0" indent="0" algn="ctr">
              <a:buNone/>
            </a:pPr>
            <a:r>
              <a:rPr lang="nl-NL" sz="4400" dirty="0"/>
              <a:t>Stofzuigen is minder </a:t>
            </a:r>
            <a:br>
              <a:rPr lang="nl-NL" sz="4400" dirty="0"/>
            </a:br>
            <a:r>
              <a:rPr lang="nl-NL" sz="4400" dirty="0"/>
              <a:t>goed dan een </a:t>
            </a:r>
            <a:br>
              <a:rPr lang="nl-NL" sz="4400" dirty="0"/>
            </a:br>
            <a:r>
              <a:rPr lang="nl-NL" sz="4400" dirty="0"/>
              <a:t>wandeling maken.</a:t>
            </a:r>
          </a:p>
        </p:txBody>
      </p:sp>
      <p:sp>
        <p:nvSpPr>
          <p:cNvPr id="5" name="Tekstvak 4"/>
          <p:cNvSpPr txBox="1"/>
          <p:nvPr/>
        </p:nvSpPr>
        <p:spPr>
          <a:xfrm>
            <a:off x="405685" y="309093"/>
            <a:ext cx="8239259" cy="830997"/>
          </a:xfrm>
          <a:prstGeom prst="rect">
            <a:avLst/>
          </a:prstGeom>
          <a:noFill/>
        </p:spPr>
        <p:txBody>
          <a:bodyPr wrap="square" rtlCol="0">
            <a:spAutoFit/>
          </a:bodyPr>
          <a:lstStyle/>
          <a:p>
            <a:pPr algn="ctr"/>
            <a:r>
              <a:rPr lang="nl-NL" sz="4800" b="1" dirty="0">
                <a:solidFill>
                  <a:srgbClr val="F08AA9"/>
                </a:solidFill>
                <a:latin typeface="Lucida Grande"/>
              </a:rPr>
              <a:t>Wat denk jij?</a:t>
            </a:r>
          </a:p>
        </p:txBody>
      </p:sp>
      <p:pic>
        <p:nvPicPr>
          <p:cNvPr id="6" name="Picture 2" descr="Afbeeldingsresultaat voor vraagteke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140180" y="2399118"/>
            <a:ext cx="1775302" cy="261976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814174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67286" y="1736420"/>
            <a:ext cx="7886700" cy="1188076"/>
          </a:xfrm>
        </p:spPr>
        <p:txBody>
          <a:bodyPr>
            <a:noAutofit/>
          </a:bodyPr>
          <a:lstStyle/>
          <a:p>
            <a:pPr marL="0" indent="0" algn="ctr">
              <a:buNone/>
            </a:pPr>
            <a:r>
              <a:rPr lang="nl-NL" sz="4400" dirty="0"/>
              <a:t>Staand je huiswerk maken </a:t>
            </a:r>
          </a:p>
          <a:p>
            <a:pPr marL="0" indent="0" algn="ctr">
              <a:buNone/>
            </a:pPr>
            <a:r>
              <a:rPr lang="nl-NL" sz="4400" dirty="0"/>
              <a:t>is ongezond.</a:t>
            </a:r>
          </a:p>
        </p:txBody>
      </p:sp>
      <p:sp>
        <p:nvSpPr>
          <p:cNvPr id="5" name="Tekstvak 4"/>
          <p:cNvSpPr txBox="1"/>
          <p:nvPr/>
        </p:nvSpPr>
        <p:spPr>
          <a:xfrm>
            <a:off x="405685" y="309093"/>
            <a:ext cx="8239259" cy="830997"/>
          </a:xfrm>
          <a:prstGeom prst="rect">
            <a:avLst/>
          </a:prstGeom>
          <a:noFill/>
        </p:spPr>
        <p:txBody>
          <a:bodyPr wrap="square" rtlCol="0">
            <a:spAutoFit/>
          </a:bodyPr>
          <a:lstStyle/>
          <a:p>
            <a:pPr algn="ctr"/>
            <a:r>
              <a:rPr lang="nl-NL" sz="4800" b="1" dirty="0">
                <a:solidFill>
                  <a:srgbClr val="F08AA9"/>
                </a:solidFill>
                <a:latin typeface="Lucida Grande"/>
              </a:rPr>
              <a:t>Wat denk jij?</a:t>
            </a:r>
          </a:p>
        </p:txBody>
      </p:sp>
      <p:pic>
        <p:nvPicPr>
          <p:cNvPr id="6" name="Picture 2" descr="Afbeeldingsresultaat voor vraagteke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140180" y="2399118"/>
            <a:ext cx="1775302" cy="261976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994703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67286" y="1523289"/>
            <a:ext cx="7886700" cy="1188076"/>
          </a:xfrm>
        </p:spPr>
        <p:txBody>
          <a:bodyPr>
            <a:noAutofit/>
          </a:bodyPr>
          <a:lstStyle/>
          <a:p>
            <a:pPr marL="0" indent="0" algn="ctr">
              <a:buNone/>
            </a:pPr>
            <a:r>
              <a:rPr lang="nl-NL" sz="4400" dirty="0"/>
              <a:t>Sporten is de beste manier </a:t>
            </a:r>
          </a:p>
          <a:p>
            <a:pPr marL="0" indent="0" algn="ctr">
              <a:buNone/>
            </a:pPr>
            <a:r>
              <a:rPr lang="nl-NL" sz="4400" dirty="0"/>
              <a:t>om gezond te zijn.</a:t>
            </a:r>
          </a:p>
        </p:txBody>
      </p:sp>
      <p:sp>
        <p:nvSpPr>
          <p:cNvPr id="5" name="Tekstvak 4"/>
          <p:cNvSpPr txBox="1"/>
          <p:nvPr/>
        </p:nvSpPr>
        <p:spPr>
          <a:xfrm>
            <a:off x="405685" y="309093"/>
            <a:ext cx="8239259" cy="830997"/>
          </a:xfrm>
          <a:prstGeom prst="rect">
            <a:avLst/>
          </a:prstGeom>
          <a:noFill/>
        </p:spPr>
        <p:txBody>
          <a:bodyPr wrap="square" rtlCol="0">
            <a:spAutoFit/>
          </a:bodyPr>
          <a:lstStyle/>
          <a:p>
            <a:pPr algn="ctr"/>
            <a:r>
              <a:rPr lang="nl-NL" sz="4800" b="1" dirty="0">
                <a:solidFill>
                  <a:srgbClr val="F08AA9"/>
                </a:solidFill>
                <a:latin typeface="Lucida Grande"/>
              </a:rPr>
              <a:t>Wat denk jij?</a:t>
            </a:r>
          </a:p>
        </p:txBody>
      </p:sp>
      <p:pic>
        <p:nvPicPr>
          <p:cNvPr id="6" name="Picture 2" descr="Afbeeldingsresultaat voor vraagteke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140180" y="2399118"/>
            <a:ext cx="1775302" cy="261976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698551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 y="-31093"/>
            <a:ext cx="9194676" cy="5174593"/>
          </a:xfrm>
          <a:prstGeom prst="rect">
            <a:avLst/>
          </a:prstGeom>
        </p:spPr>
      </p:pic>
    </p:spTree>
    <p:extLst>
      <p:ext uri="{BB962C8B-B14F-4D97-AF65-F5344CB8AC3E}">
        <p14:creationId xmlns:p14="http://schemas.microsoft.com/office/powerpoint/2010/main" val="2353046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420914"/>
            <a:ext cx="8229600" cy="3861652"/>
          </a:xfrm>
        </p:spPr>
        <p:txBody>
          <a:bodyPr/>
          <a:lstStyle/>
          <a:p>
            <a:pPr marL="0" indent="0">
              <a:buClr>
                <a:srgbClr val="33CCFF"/>
              </a:buClr>
              <a:buNone/>
            </a:pPr>
            <a:r>
              <a:rPr lang="nl-NL" sz="3200" b="1" dirty="0">
                <a:solidFill>
                  <a:srgbClr val="F08AA9"/>
                </a:solidFill>
              </a:rPr>
              <a:t>Sedentair gedrag</a:t>
            </a:r>
          </a:p>
          <a:p>
            <a:pPr marL="0" indent="0">
              <a:buNone/>
            </a:pPr>
            <a:r>
              <a:rPr lang="nl-NL" dirty="0"/>
              <a:t>   </a:t>
            </a:r>
            <a:r>
              <a:rPr lang="nl-NL" sz="2800" dirty="0"/>
              <a:t>= veel en lang </a:t>
            </a:r>
            <a:br>
              <a:rPr lang="nl-NL" sz="2800" dirty="0"/>
            </a:br>
            <a:r>
              <a:rPr lang="nl-NL" sz="2800" dirty="0"/>
              <a:t>       stilzitten</a:t>
            </a:r>
          </a:p>
          <a:p>
            <a:endParaRPr lang="nl-NL" dirty="0"/>
          </a:p>
        </p:txBody>
      </p:sp>
      <p:pic>
        <p:nvPicPr>
          <p:cNvPr id="5" name="Tijdelijke aanduiding voor inhoud 4">
            <a:extLst>
              <a:ext uri="{FF2B5EF4-FFF2-40B4-BE49-F238E27FC236}">
                <a16:creationId xmlns:a16="http://schemas.microsoft.com/office/drawing/2014/main" id="{8776A25E-6948-4450-87DB-31FCDE8A710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79470" y="817522"/>
            <a:ext cx="3893490" cy="4401193"/>
          </a:xfrm>
          <a:prstGeom prst="rect">
            <a:avLst/>
          </a:prstGeom>
        </p:spPr>
      </p:pic>
      <p:pic>
        <p:nvPicPr>
          <p:cNvPr id="6" name="Afbeelding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377426">
            <a:off x="6062481" y="258658"/>
            <a:ext cx="2964227" cy="1110767"/>
          </a:xfrm>
          <a:prstGeom prst="rect">
            <a:avLst/>
          </a:prstGeom>
        </p:spPr>
      </p:pic>
    </p:spTree>
    <p:extLst>
      <p:ext uri="{BB962C8B-B14F-4D97-AF65-F5344CB8AC3E}">
        <p14:creationId xmlns:p14="http://schemas.microsoft.com/office/powerpoint/2010/main" val="1291651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afiek 7"/>
          <p:cNvGraphicFramePr/>
          <p:nvPr/>
        </p:nvGraphicFramePr>
        <p:xfrm>
          <a:off x="1728716" y="1070841"/>
          <a:ext cx="6096000" cy="4064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afiek 8"/>
          <p:cNvGraphicFramePr/>
          <p:nvPr/>
        </p:nvGraphicFramePr>
        <p:xfrm>
          <a:off x="1728716" y="1070841"/>
          <a:ext cx="6096000" cy="4064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Grafiek 9"/>
          <p:cNvGraphicFramePr/>
          <p:nvPr>
            <p:extLst>
              <p:ext uri="{D42A27DB-BD31-4B8C-83A1-F6EECF244321}">
                <p14:modId xmlns:p14="http://schemas.microsoft.com/office/powerpoint/2010/main" val="1246065757"/>
              </p:ext>
            </p:extLst>
          </p:nvPr>
        </p:nvGraphicFramePr>
        <p:xfrm>
          <a:off x="1524000" y="799109"/>
          <a:ext cx="6096000" cy="4064000"/>
        </p:xfrm>
        <a:graphic>
          <a:graphicData uri="http://schemas.openxmlformats.org/drawingml/2006/chart">
            <c:chart xmlns:c="http://schemas.openxmlformats.org/drawingml/2006/chart" xmlns:r="http://schemas.openxmlformats.org/officeDocument/2006/relationships" r:id="rId5"/>
          </a:graphicData>
        </a:graphic>
      </p:graphicFrame>
      <p:sp>
        <p:nvSpPr>
          <p:cNvPr id="3" name="Tijdelijke aanduiding voor inhoud 2"/>
          <p:cNvSpPr>
            <a:spLocks noGrp="1"/>
          </p:cNvSpPr>
          <p:nvPr>
            <p:ph idx="1"/>
          </p:nvPr>
        </p:nvSpPr>
        <p:spPr>
          <a:xfrm>
            <a:off x="457200" y="452665"/>
            <a:ext cx="8229600" cy="3394472"/>
          </a:xfrm>
        </p:spPr>
        <p:txBody>
          <a:bodyPr/>
          <a:lstStyle/>
          <a:p>
            <a:pPr marL="0" indent="0">
              <a:buClr>
                <a:srgbClr val="33CCFF"/>
              </a:buClr>
              <a:buNone/>
            </a:pPr>
            <a:r>
              <a:rPr lang="nl-NL" sz="3200" b="1" dirty="0">
                <a:solidFill>
                  <a:srgbClr val="F08AA9"/>
                </a:solidFill>
              </a:rPr>
              <a:t>Vier contexten</a:t>
            </a:r>
          </a:p>
          <a:p>
            <a:endParaRPr lang="nl-NL" dirty="0">
              <a:solidFill>
                <a:srgbClr val="F08AA9"/>
              </a:solidFill>
            </a:endParaRPr>
          </a:p>
        </p:txBody>
      </p:sp>
      <p:pic>
        <p:nvPicPr>
          <p:cNvPr id="11" name="Afbeelding 10"/>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377426">
            <a:off x="6062481" y="258658"/>
            <a:ext cx="2964227" cy="1110767"/>
          </a:xfrm>
          <a:prstGeom prst="rect">
            <a:avLst/>
          </a:prstGeom>
        </p:spPr>
      </p:pic>
    </p:spTree>
    <p:extLst>
      <p:ext uri="{BB962C8B-B14F-4D97-AF65-F5344CB8AC3E}">
        <p14:creationId xmlns:p14="http://schemas.microsoft.com/office/powerpoint/2010/main" val="419650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10"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029200" y="2705971"/>
            <a:ext cx="8229600" cy="3394472"/>
          </a:xfrm>
        </p:spPr>
        <p:txBody>
          <a:bodyPr/>
          <a:lstStyle/>
          <a:p>
            <a:pPr marL="0" indent="0">
              <a:buClr>
                <a:srgbClr val="33CCFF"/>
              </a:buClr>
              <a:buNone/>
            </a:pPr>
            <a:r>
              <a:rPr lang="nl-NL" sz="3200" b="1" dirty="0">
                <a:solidFill>
                  <a:srgbClr val="F08AA9"/>
                </a:solidFill>
              </a:rPr>
              <a:t>Vier contexten</a:t>
            </a:r>
          </a:p>
          <a:p>
            <a:endParaRPr lang="nl-NL" dirty="0">
              <a:solidFill>
                <a:srgbClr val="F08AA9"/>
              </a:solidFill>
            </a:endParaRPr>
          </a:p>
        </p:txBody>
      </p:sp>
      <p:pic>
        <p:nvPicPr>
          <p:cNvPr id="5" name="Afbeelding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377426">
            <a:off x="6062481" y="258658"/>
            <a:ext cx="2964227" cy="1110767"/>
          </a:xfrm>
          <a:prstGeom prst="rect">
            <a:avLst/>
          </a:prstGeom>
        </p:spPr>
      </p:pic>
      <p:pic>
        <p:nvPicPr>
          <p:cNvPr id="6" name="Afbeelding 5">
            <a:extLst>
              <a:ext uri="{FF2B5EF4-FFF2-40B4-BE49-F238E27FC236}">
                <a16:creationId xmlns:a16="http://schemas.microsoft.com/office/drawing/2014/main" id="{B994AD05-60C7-42FE-9067-9799464CD81E}"/>
              </a:ext>
            </a:extLst>
          </p:cNvPr>
          <p:cNvPicPr>
            <a:picLocks noChangeAspect="1"/>
          </p:cNvPicPr>
          <p:nvPr/>
        </p:nvPicPr>
        <p:blipFill>
          <a:blip r:embed="rId4"/>
          <a:stretch>
            <a:fillRect/>
          </a:stretch>
        </p:blipFill>
        <p:spPr>
          <a:xfrm>
            <a:off x="0" y="63500"/>
            <a:ext cx="4881998" cy="5080000"/>
          </a:xfrm>
          <a:prstGeom prst="rect">
            <a:avLst/>
          </a:prstGeom>
        </p:spPr>
      </p:pic>
    </p:spTree>
    <p:extLst>
      <p:ext uri="{BB962C8B-B14F-4D97-AF65-F5344CB8AC3E}">
        <p14:creationId xmlns:p14="http://schemas.microsoft.com/office/powerpoint/2010/main" val="2169363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203200" y="308195"/>
            <a:ext cx="8229600" cy="3394472"/>
          </a:xfrm>
        </p:spPr>
        <p:txBody>
          <a:bodyPr/>
          <a:lstStyle/>
          <a:p>
            <a:pPr marL="0" indent="0">
              <a:buNone/>
            </a:pPr>
            <a:r>
              <a:rPr lang="nl-NL" sz="3200" b="1" dirty="0">
                <a:solidFill>
                  <a:srgbClr val="F08AA9"/>
                </a:solidFill>
              </a:rPr>
              <a:t>Bewegingsdriehoek</a:t>
            </a:r>
          </a:p>
          <a:p>
            <a:endParaRPr lang="nl-NL" dirty="0">
              <a:solidFill>
                <a:srgbClr val="F08AA9"/>
              </a:solidFill>
            </a:endParaRPr>
          </a:p>
        </p:txBody>
      </p:sp>
      <p:pic>
        <p:nvPicPr>
          <p:cNvPr id="11" name="Afbeelding 10">
            <a:extLst>
              <a:ext uri="{FF2B5EF4-FFF2-40B4-BE49-F238E27FC236}">
                <a16:creationId xmlns:a16="http://schemas.microsoft.com/office/drawing/2014/main" id="{6E6B5CD8-A535-42B0-916D-CCC1247882E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377426">
            <a:off x="6062481" y="258658"/>
            <a:ext cx="2964227" cy="1110767"/>
          </a:xfrm>
          <a:prstGeom prst="rect">
            <a:avLst/>
          </a:prstGeom>
        </p:spPr>
      </p:pic>
      <p:pic>
        <p:nvPicPr>
          <p:cNvPr id="13" name="Afbeelding 12">
            <a:extLst>
              <a:ext uri="{FF2B5EF4-FFF2-40B4-BE49-F238E27FC236}">
                <a16:creationId xmlns:a16="http://schemas.microsoft.com/office/drawing/2014/main" id="{1C93F90A-EAD0-4119-BB73-7A6ED8E95D3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852143" y="416560"/>
            <a:ext cx="4768319" cy="4526885"/>
          </a:xfrm>
          <a:prstGeom prst="rect">
            <a:avLst/>
          </a:prstGeom>
        </p:spPr>
      </p:pic>
    </p:spTree>
    <p:extLst>
      <p:ext uri="{BB962C8B-B14F-4D97-AF65-F5344CB8AC3E}">
        <p14:creationId xmlns:p14="http://schemas.microsoft.com/office/powerpoint/2010/main" val="2985741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26571" y="205922"/>
            <a:ext cx="8229600" cy="3394472"/>
          </a:xfrm>
        </p:spPr>
        <p:txBody>
          <a:bodyPr/>
          <a:lstStyle/>
          <a:p>
            <a:pPr marL="0" indent="0">
              <a:buClr>
                <a:srgbClr val="33CCFF"/>
              </a:buClr>
              <a:buNone/>
            </a:pPr>
            <a:r>
              <a:rPr lang="nl-NL" sz="3200" b="1" dirty="0">
                <a:solidFill>
                  <a:srgbClr val="F08AA9"/>
                </a:solidFill>
              </a:rPr>
              <a:t>Huidige cijfers</a:t>
            </a:r>
          </a:p>
          <a:p>
            <a:endParaRPr lang="nl-NL" dirty="0">
              <a:solidFill>
                <a:srgbClr val="F08AA9"/>
              </a:solidFill>
            </a:endParaRPr>
          </a:p>
        </p:txBody>
      </p:sp>
      <p:pic>
        <p:nvPicPr>
          <p:cNvPr id="8" name="Tijdelijke aanduiding voor inhoud 5">
            <a:extLst>
              <a:ext uri="{FF2B5EF4-FFF2-40B4-BE49-F238E27FC236}">
                <a16:creationId xmlns:a16="http://schemas.microsoft.com/office/drawing/2014/main" id="{399EEDE4-7860-463A-B73B-4C8BBB94A2E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228681" y="1179824"/>
            <a:ext cx="4947920" cy="3865221"/>
          </a:xfrm>
          <a:prstGeom prst="rect">
            <a:avLst/>
          </a:prstGeom>
        </p:spPr>
      </p:pic>
      <p:pic>
        <p:nvPicPr>
          <p:cNvPr id="7" name="Afbeelding 6">
            <a:extLst>
              <a:ext uri="{FF2B5EF4-FFF2-40B4-BE49-F238E27FC236}">
                <a16:creationId xmlns:a16="http://schemas.microsoft.com/office/drawing/2014/main" id="{3B866F11-EF91-48CA-BE59-B24C9D7EEF8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377426">
            <a:off x="6062481" y="258658"/>
            <a:ext cx="2964227" cy="1110767"/>
          </a:xfrm>
          <a:prstGeom prst="rect">
            <a:avLst/>
          </a:prstGeom>
        </p:spPr>
      </p:pic>
    </p:spTree>
    <p:extLst>
      <p:ext uri="{BB962C8B-B14F-4D97-AF65-F5344CB8AC3E}">
        <p14:creationId xmlns:p14="http://schemas.microsoft.com/office/powerpoint/2010/main" val="16390674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194AD341-8333-4C13-B733-F20D905B216C}"/>
              </a:ext>
            </a:extLst>
          </p:cNvPr>
          <p:cNvSpPr>
            <a:spLocks noGrp="1"/>
          </p:cNvSpPr>
          <p:nvPr>
            <p:ph idx="1"/>
          </p:nvPr>
        </p:nvSpPr>
        <p:spPr/>
        <p:txBody>
          <a:bodyPr/>
          <a:lstStyle/>
          <a:p>
            <a:endParaRPr lang="nl-BE" dirty="0"/>
          </a:p>
        </p:txBody>
      </p:sp>
      <p:pic>
        <p:nvPicPr>
          <p:cNvPr id="9" name="Afbeelding 8">
            <a:extLst>
              <a:ext uri="{FF2B5EF4-FFF2-40B4-BE49-F238E27FC236}">
                <a16:creationId xmlns:a16="http://schemas.microsoft.com/office/drawing/2014/main" id="{9228952B-2A4E-422E-A94D-84B8DF9DB7FE}"/>
              </a:ext>
            </a:extLst>
          </p:cNvPr>
          <p:cNvPicPr>
            <a:picLocks noChangeAspect="1"/>
          </p:cNvPicPr>
          <p:nvPr/>
        </p:nvPicPr>
        <p:blipFill>
          <a:blip r:embed="rId3"/>
          <a:stretch>
            <a:fillRect/>
          </a:stretch>
        </p:blipFill>
        <p:spPr>
          <a:xfrm>
            <a:off x="3284687" y="371413"/>
            <a:ext cx="3034833" cy="4772087"/>
          </a:xfrm>
          <a:prstGeom prst="rect">
            <a:avLst/>
          </a:prstGeom>
        </p:spPr>
      </p:pic>
      <p:pic>
        <p:nvPicPr>
          <p:cNvPr id="6" name="Afbeelding 5">
            <a:extLst>
              <a:ext uri="{FF2B5EF4-FFF2-40B4-BE49-F238E27FC236}">
                <a16:creationId xmlns:a16="http://schemas.microsoft.com/office/drawing/2014/main" id="{88510655-2492-4F48-8725-7896CCA7A55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377426">
            <a:off x="6062481" y="258658"/>
            <a:ext cx="2964227" cy="1110767"/>
          </a:xfrm>
          <a:prstGeom prst="rect">
            <a:avLst/>
          </a:prstGeom>
        </p:spPr>
      </p:pic>
      <p:sp>
        <p:nvSpPr>
          <p:cNvPr id="10" name="Tijdelijke aanduiding voor inhoud 2">
            <a:extLst>
              <a:ext uri="{FF2B5EF4-FFF2-40B4-BE49-F238E27FC236}">
                <a16:creationId xmlns:a16="http://schemas.microsoft.com/office/drawing/2014/main" id="{A72FAF18-C266-44C9-B1F0-3D1F071E0899}"/>
              </a:ext>
            </a:extLst>
          </p:cNvPr>
          <p:cNvSpPr txBox="1">
            <a:spLocks/>
          </p:cNvSpPr>
          <p:nvPr/>
        </p:nvSpPr>
        <p:spPr>
          <a:xfrm>
            <a:off x="132735" y="99609"/>
            <a:ext cx="3853543" cy="3480130"/>
          </a:xfrm>
          <a:prstGeom prst="rect">
            <a:avLst/>
          </a:prstGeom>
        </p:spPr>
        <p:txBody>
          <a:bodyPr vert="horz" lIns="68581" tIns="34291" rIns="68581" bIns="34291" rtlCol="0">
            <a:normAutofit/>
          </a:bodyPr>
          <a:lstStyle>
            <a:lvl1pPr marL="257180" indent="-257180" algn="l" defTabSz="342907" rtl="0" eaLnBrk="1" latinLnBrk="0" hangingPunct="1">
              <a:spcBef>
                <a:spcPct val="20000"/>
              </a:spcBef>
              <a:buFont typeface="Arial"/>
              <a:buChar char="•"/>
              <a:defRPr sz="2400" kern="1200">
                <a:solidFill>
                  <a:schemeClr val="tx1">
                    <a:lumMod val="65000"/>
                    <a:lumOff val="35000"/>
                  </a:schemeClr>
                </a:solidFill>
                <a:latin typeface="Lucida Grande"/>
                <a:ea typeface="+mn-ea"/>
                <a:cs typeface="Lucida Grande"/>
              </a:defRPr>
            </a:lvl1pPr>
            <a:lvl2pPr marL="557226" indent="-214318" algn="l" defTabSz="342907" rtl="0" eaLnBrk="1" latinLnBrk="0" hangingPunct="1">
              <a:spcBef>
                <a:spcPct val="20000"/>
              </a:spcBef>
              <a:buFont typeface="Arial"/>
              <a:buChar char="–"/>
              <a:defRPr sz="2100" kern="1200">
                <a:solidFill>
                  <a:schemeClr val="tx1">
                    <a:lumMod val="65000"/>
                    <a:lumOff val="35000"/>
                  </a:schemeClr>
                </a:solidFill>
                <a:latin typeface="Lucida Grande"/>
                <a:ea typeface="+mn-ea"/>
                <a:cs typeface="Lucida Grande"/>
              </a:defRPr>
            </a:lvl2pPr>
            <a:lvl3pPr marL="857271" indent="-171455" algn="l" defTabSz="342907" rtl="0" eaLnBrk="1" latinLnBrk="0" hangingPunct="1">
              <a:spcBef>
                <a:spcPct val="20000"/>
              </a:spcBef>
              <a:buFont typeface="Arial"/>
              <a:buChar char="•"/>
              <a:defRPr sz="1800" kern="1200">
                <a:solidFill>
                  <a:schemeClr val="tx1">
                    <a:lumMod val="65000"/>
                    <a:lumOff val="35000"/>
                  </a:schemeClr>
                </a:solidFill>
                <a:latin typeface="Lucida Grande"/>
                <a:ea typeface="+mn-ea"/>
                <a:cs typeface="Lucida Grande"/>
              </a:defRPr>
            </a:lvl3pPr>
            <a:lvl4pPr marL="1200178" indent="-171455" algn="l" defTabSz="342907" rtl="0" eaLnBrk="1" latinLnBrk="0" hangingPunct="1">
              <a:spcBef>
                <a:spcPct val="20000"/>
              </a:spcBef>
              <a:buFont typeface="Arial"/>
              <a:buChar char="–"/>
              <a:defRPr sz="1600" kern="1200">
                <a:solidFill>
                  <a:schemeClr val="tx1">
                    <a:lumMod val="65000"/>
                    <a:lumOff val="35000"/>
                  </a:schemeClr>
                </a:solidFill>
                <a:latin typeface="Lucida Grande"/>
                <a:ea typeface="+mn-ea"/>
                <a:cs typeface="Lucida Grande"/>
              </a:defRPr>
            </a:lvl4pPr>
            <a:lvl5pPr marL="1543087" indent="-171455" algn="l" defTabSz="342907" rtl="0" eaLnBrk="1" latinLnBrk="0" hangingPunct="1">
              <a:spcBef>
                <a:spcPct val="20000"/>
              </a:spcBef>
              <a:buFont typeface="Arial"/>
              <a:buChar char="»"/>
              <a:defRPr sz="1600" kern="1200">
                <a:solidFill>
                  <a:schemeClr val="tx1">
                    <a:lumMod val="65000"/>
                    <a:lumOff val="35000"/>
                  </a:schemeClr>
                </a:solidFill>
                <a:latin typeface="Lucida Grande"/>
                <a:ea typeface="+mn-ea"/>
                <a:cs typeface="Lucida Grande"/>
              </a:defRPr>
            </a:lvl5pPr>
            <a:lvl6pPr marL="1885994" indent="-171455" algn="l" defTabSz="342907" rtl="0" eaLnBrk="1" latinLnBrk="0" hangingPunct="1">
              <a:spcBef>
                <a:spcPct val="20000"/>
              </a:spcBef>
              <a:buFont typeface="Arial"/>
              <a:buChar char="•"/>
              <a:defRPr sz="1600" kern="1200">
                <a:solidFill>
                  <a:schemeClr val="tx1"/>
                </a:solidFill>
                <a:latin typeface="+mn-lt"/>
                <a:ea typeface="+mn-ea"/>
                <a:cs typeface="+mn-cs"/>
              </a:defRPr>
            </a:lvl6pPr>
            <a:lvl7pPr marL="2228903" indent="-171455" algn="l" defTabSz="342907" rtl="0" eaLnBrk="1" latinLnBrk="0" hangingPunct="1">
              <a:spcBef>
                <a:spcPct val="20000"/>
              </a:spcBef>
              <a:buFont typeface="Arial"/>
              <a:buChar char="•"/>
              <a:defRPr sz="1600" kern="1200">
                <a:solidFill>
                  <a:schemeClr val="tx1"/>
                </a:solidFill>
                <a:latin typeface="+mn-lt"/>
                <a:ea typeface="+mn-ea"/>
                <a:cs typeface="+mn-cs"/>
              </a:defRPr>
            </a:lvl7pPr>
            <a:lvl8pPr marL="2571812" indent="-171455" algn="l" defTabSz="342907" rtl="0" eaLnBrk="1" latinLnBrk="0" hangingPunct="1">
              <a:spcBef>
                <a:spcPct val="20000"/>
              </a:spcBef>
              <a:buFont typeface="Arial"/>
              <a:buChar char="•"/>
              <a:defRPr sz="1600" kern="1200">
                <a:solidFill>
                  <a:schemeClr val="tx1"/>
                </a:solidFill>
                <a:latin typeface="+mn-lt"/>
                <a:ea typeface="+mn-ea"/>
                <a:cs typeface="+mn-cs"/>
              </a:defRPr>
            </a:lvl8pPr>
            <a:lvl9pPr marL="2914720" indent="-171455" algn="l" defTabSz="342907" rtl="0" eaLnBrk="1" latinLnBrk="0" hangingPunct="1">
              <a:spcBef>
                <a:spcPct val="20000"/>
              </a:spcBef>
              <a:buFont typeface="Arial"/>
              <a:buChar char="•"/>
              <a:defRPr sz="1600" kern="1200">
                <a:solidFill>
                  <a:schemeClr val="tx1"/>
                </a:solidFill>
                <a:latin typeface="+mn-lt"/>
                <a:ea typeface="+mn-ea"/>
                <a:cs typeface="+mn-cs"/>
              </a:defRPr>
            </a:lvl9pPr>
          </a:lstStyle>
          <a:p>
            <a:pPr marL="0" indent="0">
              <a:buClr>
                <a:srgbClr val="33CCFF"/>
              </a:buClr>
              <a:buFont typeface="Arial"/>
              <a:buNone/>
            </a:pPr>
            <a:r>
              <a:rPr lang="nl-NL" sz="2800" b="1" dirty="0">
                <a:solidFill>
                  <a:srgbClr val="F08AA9"/>
                </a:solidFill>
              </a:rPr>
              <a:t>Gezondheidsrisico’s</a:t>
            </a:r>
          </a:p>
          <a:p>
            <a:endParaRPr lang="nl-NL" dirty="0">
              <a:solidFill>
                <a:srgbClr val="F08AA9"/>
              </a:solidFill>
            </a:endParaRPr>
          </a:p>
        </p:txBody>
      </p:sp>
    </p:spTree>
    <p:extLst>
      <p:ext uri="{BB962C8B-B14F-4D97-AF65-F5344CB8AC3E}">
        <p14:creationId xmlns:p14="http://schemas.microsoft.com/office/powerpoint/2010/main" val="926823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405684" y="191591"/>
            <a:ext cx="8239259" cy="515985"/>
          </a:xfrm>
          <a:prstGeom prst="rect">
            <a:avLst/>
          </a:prstGeom>
          <a:noFill/>
        </p:spPr>
        <p:txBody>
          <a:bodyPr wrap="square" rtlCol="0">
            <a:spAutoFit/>
          </a:bodyPr>
          <a:lstStyle/>
          <a:p>
            <a:pPr algn="ctr"/>
            <a:r>
              <a:rPr lang="nl-NL" sz="4800" b="1" dirty="0">
                <a:solidFill>
                  <a:srgbClr val="F08AA9"/>
                </a:solidFill>
                <a:latin typeface="Lucida Grande"/>
                <a:cs typeface="Lucida Grande"/>
              </a:rPr>
              <a:t>Iets vreemds gemerkt?</a:t>
            </a:r>
          </a:p>
        </p:txBody>
      </p:sp>
      <p:pic>
        <p:nvPicPr>
          <p:cNvPr id="7" name="Picture 2" descr="Afbeeldingsresultaat voor vraagteke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83924" y="1477843"/>
            <a:ext cx="2082780" cy="307350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7753509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93964" y="126428"/>
            <a:ext cx="7886700" cy="3263504"/>
          </a:xfrm>
        </p:spPr>
        <p:txBody>
          <a:bodyPr>
            <a:normAutofit/>
          </a:bodyPr>
          <a:lstStyle/>
          <a:p>
            <a:pPr marL="0" indent="0" algn="ctr">
              <a:buNone/>
            </a:pPr>
            <a:r>
              <a:rPr lang="nl-NL" sz="5400" b="1" dirty="0">
                <a:solidFill>
                  <a:srgbClr val="F08AA9"/>
                </a:solidFill>
              </a:rPr>
              <a:t>Even rechtstaan? </a:t>
            </a:r>
          </a:p>
        </p:txBody>
      </p:sp>
      <p:pic>
        <p:nvPicPr>
          <p:cNvPr id="4" name="Picture 2" descr="http://funnypicturesgallery.net/wp-content/uploads/2012/10/funny-moving-pictures.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rot="2488814">
            <a:off x="2770955" y="1604754"/>
            <a:ext cx="3268520" cy="38363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19740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39428" cy="5143500"/>
          </a:xfrm>
          <a:prstGeom prst="rect">
            <a:avLst/>
          </a:prstGeom>
        </p:spPr>
      </p:pic>
    </p:spTree>
    <p:extLst>
      <p:ext uri="{BB962C8B-B14F-4D97-AF65-F5344CB8AC3E}">
        <p14:creationId xmlns:p14="http://schemas.microsoft.com/office/powerpoint/2010/main" val="37056175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87569" y="447040"/>
            <a:ext cx="8229600" cy="4135120"/>
          </a:xfrm>
        </p:spPr>
        <p:txBody>
          <a:bodyPr>
            <a:normAutofit/>
          </a:bodyPr>
          <a:lstStyle/>
          <a:p>
            <a:pPr marL="0" indent="0">
              <a:buClr>
                <a:srgbClr val="33CCFF"/>
              </a:buClr>
              <a:buNone/>
            </a:pPr>
            <a:r>
              <a:rPr lang="nl-NL" sz="3200" b="1" dirty="0">
                <a:solidFill>
                  <a:srgbClr val="F08AA9"/>
                </a:solidFill>
              </a:rPr>
              <a:t>Fysieke inactiviteit </a:t>
            </a:r>
            <a:br>
              <a:rPr lang="nl-NL" dirty="0">
                <a:solidFill>
                  <a:srgbClr val="F08AA9"/>
                </a:solidFill>
              </a:rPr>
            </a:br>
            <a:endParaRPr lang="nl-NL" dirty="0">
              <a:solidFill>
                <a:srgbClr val="F08AA9"/>
              </a:solidFill>
            </a:endParaRPr>
          </a:p>
          <a:p>
            <a:pPr marL="0" indent="0">
              <a:buNone/>
            </a:pPr>
            <a:r>
              <a:rPr lang="nl-NL" dirty="0"/>
              <a:t>     </a:t>
            </a:r>
            <a:r>
              <a:rPr lang="nl-NL" sz="2800" dirty="0"/>
              <a:t>= aanbeveling van fysieke</a:t>
            </a:r>
          </a:p>
          <a:p>
            <a:pPr marL="0" indent="0">
              <a:buNone/>
            </a:pPr>
            <a:r>
              <a:rPr lang="nl-NL" sz="2800" dirty="0"/>
              <a:t>     activiteit niet halen</a:t>
            </a:r>
          </a:p>
          <a:p>
            <a:pPr marL="0" indent="0">
              <a:buNone/>
            </a:pPr>
            <a:endParaRPr lang="nl-NL" sz="2800" dirty="0"/>
          </a:p>
          <a:p>
            <a:pPr marL="0" indent="0">
              <a:buNone/>
            </a:pPr>
            <a:br>
              <a:rPr lang="nl-NL" sz="2800" dirty="0"/>
            </a:br>
            <a:r>
              <a:rPr lang="nl-NL" sz="2800" dirty="0"/>
              <a:t>     Aanbeveling van fysieke </a:t>
            </a:r>
          </a:p>
          <a:p>
            <a:pPr marL="0" indent="0">
              <a:buNone/>
            </a:pPr>
            <a:r>
              <a:rPr lang="nl-NL" sz="2800" dirty="0"/>
              <a:t>     activiteit?</a:t>
            </a:r>
          </a:p>
          <a:p>
            <a:endParaRPr lang="nl-NL" dirty="0"/>
          </a:p>
        </p:txBody>
      </p:sp>
      <p:pic>
        <p:nvPicPr>
          <p:cNvPr id="7" name="Afbeelding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73820" y="1496144"/>
            <a:ext cx="3899804" cy="3647356"/>
          </a:xfrm>
          <a:prstGeom prst="rect">
            <a:avLst/>
          </a:prstGeom>
        </p:spPr>
      </p:pic>
      <p:pic>
        <p:nvPicPr>
          <p:cNvPr id="2" name="Afbeelding 1">
            <a:extLst>
              <a:ext uri="{FF2B5EF4-FFF2-40B4-BE49-F238E27FC236}">
                <a16:creationId xmlns:a16="http://schemas.microsoft.com/office/drawing/2014/main" id="{3626D965-F066-4A5E-BF3E-5786B9F88644}"/>
              </a:ext>
            </a:extLst>
          </p:cNvPr>
          <p:cNvPicPr>
            <a:picLocks noChangeAspect="1"/>
          </p:cNvPicPr>
          <p:nvPr/>
        </p:nvPicPr>
        <p:blipFill>
          <a:blip r:embed="rId4"/>
          <a:stretch>
            <a:fillRect/>
          </a:stretch>
        </p:blipFill>
        <p:spPr>
          <a:xfrm rot="360000">
            <a:off x="6573626" y="127484"/>
            <a:ext cx="2508317" cy="1318806"/>
          </a:xfrm>
          <a:prstGeom prst="rect">
            <a:avLst/>
          </a:prstGeom>
        </p:spPr>
      </p:pic>
    </p:spTree>
    <p:extLst>
      <p:ext uri="{BB962C8B-B14F-4D97-AF65-F5344CB8AC3E}">
        <p14:creationId xmlns:p14="http://schemas.microsoft.com/office/powerpoint/2010/main" val="3199239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45403" y="2"/>
            <a:ext cx="8229600" cy="4419262"/>
          </a:xfrm>
        </p:spPr>
        <p:txBody>
          <a:bodyPr/>
          <a:lstStyle/>
          <a:p>
            <a:pPr marL="0" indent="0">
              <a:buClr>
                <a:srgbClr val="33CCFF"/>
              </a:buClr>
              <a:buNone/>
            </a:pPr>
            <a:r>
              <a:rPr lang="nl-NL" sz="3200" b="1" dirty="0">
                <a:solidFill>
                  <a:srgbClr val="F08AA9"/>
                </a:solidFill>
              </a:rPr>
              <a:t>Aanbeveling fysieke activiteit</a:t>
            </a:r>
            <a:br>
              <a:rPr lang="nl-NL" dirty="0">
                <a:solidFill>
                  <a:srgbClr val="F08AA9"/>
                </a:solidFill>
              </a:rPr>
            </a:br>
            <a:endParaRPr lang="nl-NL" dirty="0">
              <a:solidFill>
                <a:srgbClr val="F08AA9"/>
              </a:solidFill>
            </a:endParaRPr>
          </a:p>
          <a:p>
            <a:pPr marL="0" indent="0">
              <a:buNone/>
            </a:pPr>
            <a:endParaRPr lang="nl-NL" dirty="0"/>
          </a:p>
        </p:txBody>
      </p:sp>
      <p:pic>
        <p:nvPicPr>
          <p:cNvPr id="9" name="Afbeelding 8">
            <a:extLst>
              <a:ext uri="{FF2B5EF4-FFF2-40B4-BE49-F238E27FC236}">
                <a16:creationId xmlns:a16="http://schemas.microsoft.com/office/drawing/2014/main" id="{8857C0EB-A35B-4F93-BDCB-7A76ACA9EEB8}"/>
              </a:ext>
            </a:extLst>
          </p:cNvPr>
          <p:cNvPicPr>
            <a:picLocks noChangeAspect="1"/>
          </p:cNvPicPr>
          <p:nvPr/>
        </p:nvPicPr>
        <p:blipFill>
          <a:blip r:embed="rId3"/>
          <a:stretch>
            <a:fillRect/>
          </a:stretch>
        </p:blipFill>
        <p:spPr>
          <a:xfrm rot="360000">
            <a:off x="6573626" y="127484"/>
            <a:ext cx="2508317" cy="1318806"/>
          </a:xfrm>
          <a:prstGeom prst="rect">
            <a:avLst/>
          </a:prstGeom>
        </p:spPr>
      </p:pic>
      <p:pic>
        <p:nvPicPr>
          <p:cNvPr id="10" name="Afbeelding 9">
            <a:extLst>
              <a:ext uri="{FF2B5EF4-FFF2-40B4-BE49-F238E27FC236}">
                <a16:creationId xmlns:a16="http://schemas.microsoft.com/office/drawing/2014/main" id="{42EE9450-70F7-4F2F-8CFF-EA5802E9B94A}"/>
              </a:ext>
            </a:extLst>
          </p:cNvPr>
          <p:cNvPicPr>
            <a:picLocks noChangeAspect="1"/>
          </p:cNvPicPr>
          <p:nvPr/>
        </p:nvPicPr>
        <p:blipFill>
          <a:blip r:embed="rId4"/>
          <a:stretch>
            <a:fillRect/>
          </a:stretch>
        </p:blipFill>
        <p:spPr>
          <a:xfrm>
            <a:off x="1713351" y="586657"/>
            <a:ext cx="4798219" cy="4524246"/>
          </a:xfrm>
          <a:prstGeom prst="rect">
            <a:avLst/>
          </a:prstGeom>
        </p:spPr>
      </p:pic>
      <p:sp>
        <p:nvSpPr>
          <p:cNvPr id="4" name="Tekstvak 3">
            <a:extLst>
              <a:ext uri="{FF2B5EF4-FFF2-40B4-BE49-F238E27FC236}">
                <a16:creationId xmlns:a16="http://schemas.microsoft.com/office/drawing/2014/main" id="{B84A6D83-2CC3-4AD4-944F-BC99B26BA825}"/>
              </a:ext>
            </a:extLst>
          </p:cNvPr>
          <p:cNvSpPr txBox="1"/>
          <p:nvPr/>
        </p:nvSpPr>
        <p:spPr>
          <a:xfrm>
            <a:off x="6888480" y="2438400"/>
            <a:ext cx="1849120" cy="1015663"/>
          </a:xfrm>
          <a:prstGeom prst="rect">
            <a:avLst/>
          </a:prstGeom>
          <a:noFill/>
        </p:spPr>
        <p:txBody>
          <a:bodyPr wrap="square" rtlCol="0">
            <a:spAutoFit/>
          </a:bodyPr>
          <a:lstStyle/>
          <a:p>
            <a:r>
              <a:rPr lang="nl-BE" sz="2000" b="1" dirty="0">
                <a:latin typeface="Lucida Grande"/>
              </a:rPr>
              <a:t>Kinderen en jongeren (6 t.e.m. 17 jaar)</a:t>
            </a:r>
          </a:p>
        </p:txBody>
      </p:sp>
    </p:spTree>
    <p:extLst>
      <p:ext uri="{BB962C8B-B14F-4D97-AF65-F5344CB8AC3E}">
        <p14:creationId xmlns:p14="http://schemas.microsoft.com/office/powerpoint/2010/main" val="40839622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45403" y="2"/>
            <a:ext cx="8229600" cy="4419262"/>
          </a:xfrm>
        </p:spPr>
        <p:txBody>
          <a:bodyPr/>
          <a:lstStyle/>
          <a:p>
            <a:pPr marL="0" indent="0">
              <a:buClr>
                <a:srgbClr val="33CCFF"/>
              </a:buClr>
              <a:buNone/>
            </a:pPr>
            <a:r>
              <a:rPr lang="nl-NL" sz="3200" b="1" dirty="0">
                <a:solidFill>
                  <a:srgbClr val="F08AA9"/>
                </a:solidFill>
              </a:rPr>
              <a:t>Aanbeveling fysieke activiteit</a:t>
            </a:r>
            <a:br>
              <a:rPr lang="nl-NL" dirty="0">
                <a:solidFill>
                  <a:srgbClr val="F08AA9"/>
                </a:solidFill>
              </a:rPr>
            </a:br>
            <a:endParaRPr lang="nl-NL" dirty="0">
              <a:solidFill>
                <a:srgbClr val="F08AA9"/>
              </a:solidFill>
            </a:endParaRPr>
          </a:p>
          <a:p>
            <a:pPr marL="0" indent="0">
              <a:buNone/>
            </a:pPr>
            <a:endParaRPr lang="nl-NL" dirty="0"/>
          </a:p>
        </p:txBody>
      </p:sp>
      <p:pic>
        <p:nvPicPr>
          <p:cNvPr id="9" name="Afbeelding 8">
            <a:extLst>
              <a:ext uri="{FF2B5EF4-FFF2-40B4-BE49-F238E27FC236}">
                <a16:creationId xmlns:a16="http://schemas.microsoft.com/office/drawing/2014/main" id="{8857C0EB-A35B-4F93-BDCB-7A76ACA9EEB8}"/>
              </a:ext>
            </a:extLst>
          </p:cNvPr>
          <p:cNvPicPr>
            <a:picLocks noChangeAspect="1"/>
          </p:cNvPicPr>
          <p:nvPr/>
        </p:nvPicPr>
        <p:blipFill>
          <a:blip r:embed="rId3"/>
          <a:stretch>
            <a:fillRect/>
          </a:stretch>
        </p:blipFill>
        <p:spPr>
          <a:xfrm rot="360000">
            <a:off x="6573626" y="127484"/>
            <a:ext cx="2508317" cy="1318806"/>
          </a:xfrm>
          <a:prstGeom prst="rect">
            <a:avLst/>
          </a:prstGeom>
        </p:spPr>
      </p:pic>
      <p:sp>
        <p:nvSpPr>
          <p:cNvPr id="4" name="Tekstvak 3">
            <a:extLst>
              <a:ext uri="{FF2B5EF4-FFF2-40B4-BE49-F238E27FC236}">
                <a16:creationId xmlns:a16="http://schemas.microsoft.com/office/drawing/2014/main" id="{B84A6D83-2CC3-4AD4-944F-BC99B26BA825}"/>
              </a:ext>
            </a:extLst>
          </p:cNvPr>
          <p:cNvSpPr txBox="1"/>
          <p:nvPr/>
        </p:nvSpPr>
        <p:spPr>
          <a:xfrm>
            <a:off x="6888480" y="2438400"/>
            <a:ext cx="2011680" cy="1323439"/>
          </a:xfrm>
          <a:prstGeom prst="rect">
            <a:avLst/>
          </a:prstGeom>
          <a:noFill/>
        </p:spPr>
        <p:txBody>
          <a:bodyPr wrap="square" rtlCol="0">
            <a:spAutoFit/>
          </a:bodyPr>
          <a:lstStyle/>
          <a:p>
            <a:r>
              <a:rPr lang="nl-BE" sz="2000" b="1" dirty="0">
                <a:latin typeface="Lucida Grande"/>
              </a:rPr>
              <a:t>Volwassenen (18 t.e.m. 64 jaar) en ouderen (65+)</a:t>
            </a:r>
          </a:p>
        </p:txBody>
      </p:sp>
      <p:pic>
        <p:nvPicPr>
          <p:cNvPr id="6" name="Afbeelding 5">
            <a:extLst>
              <a:ext uri="{FF2B5EF4-FFF2-40B4-BE49-F238E27FC236}">
                <a16:creationId xmlns:a16="http://schemas.microsoft.com/office/drawing/2014/main" id="{59C51A82-0AB4-4CFA-BE6D-3814166A8DE6}"/>
              </a:ext>
            </a:extLst>
          </p:cNvPr>
          <p:cNvPicPr>
            <a:picLocks noChangeAspect="1"/>
          </p:cNvPicPr>
          <p:nvPr/>
        </p:nvPicPr>
        <p:blipFill>
          <a:blip r:embed="rId4"/>
          <a:stretch>
            <a:fillRect/>
          </a:stretch>
        </p:blipFill>
        <p:spPr>
          <a:xfrm>
            <a:off x="1743090" y="537282"/>
            <a:ext cx="4782793" cy="4510122"/>
          </a:xfrm>
          <a:prstGeom prst="rect">
            <a:avLst/>
          </a:prstGeom>
        </p:spPr>
      </p:pic>
    </p:spTree>
    <p:extLst>
      <p:ext uri="{BB962C8B-B14F-4D97-AF65-F5344CB8AC3E}">
        <p14:creationId xmlns:p14="http://schemas.microsoft.com/office/powerpoint/2010/main" val="7211584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1008422"/>
            <a:ext cx="8229600" cy="3394472"/>
          </a:xfrm>
        </p:spPr>
        <p:txBody>
          <a:bodyPr/>
          <a:lstStyle/>
          <a:p>
            <a:pPr marL="0" indent="0">
              <a:buClr>
                <a:srgbClr val="33CCFF"/>
              </a:buClr>
              <a:buNone/>
            </a:pPr>
            <a:r>
              <a:rPr lang="nl-NL" sz="3200" b="1" dirty="0">
                <a:solidFill>
                  <a:srgbClr val="F08AA9"/>
                </a:solidFill>
              </a:rPr>
              <a:t>Licht intensief</a:t>
            </a:r>
            <a:br>
              <a:rPr lang="nl-NL" dirty="0">
                <a:solidFill>
                  <a:srgbClr val="F08AA9"/>
                </a:solidFill>
              </a:rPr>
            </a:br>
            <a:endParaRPr lang="nl-NL" dirty="0">
              <a:solidFill>
                <a:srgbClr val="F08AA9"/>
              </a:solidFill>
            </a:endParaRPr>
          </a:p>
          <a:p>
            <a:pPr marL="0" indent="0">
              <a:buNone/>
            </a:pPr>
            <a:endParaRPr lang="nl-NL" dirty="0"/>
          </a:p>
        </p:txBody>
      </p:sp>
      <p:sp>
        <p:nvSpPr>
          <p:cNvPr id="8" name="Tekstvak 7"/>
          <p:cNvSpPr txBox="1"/>
          <p:nvPr/>
        </p:nvSpPr>
        <p:spPr>
          <a:xfrm>
            <a:off x="5400874" y="2451741"/>
            <a:ext cx="2210862" cy="507831"/>
          </a:xfrm>
          <a:prstGeom prst="rect">
            <a:avLst/>
          </a:prstGeom>
          <a:noFill/>
        </p:spPr>
        <p:txBody>
          <a:bodyPr wrap="none" rtlCol="0">
            <a:spAutoFit/>
          </a:bodyPr>
          <a:lstStyle/>
          <a:p>
            <a:pPr marL="428625" indent="-428625">
              <a:buFont typeface="Wingdings" panose="05000000000000000000" pitchFamily="2" charset="2"/>
              <a:buChar char="ü"/>
            </a:pPr>
            <a:r>
              <a:rPr lang="nl-NL" sz="2700" b="1" dirty="0">
                <a:solidFill>
                  <a:srgbClr val="92D050"/>
                </a:solidFill>
                <a:latin typeface="Lucida Grande"/>
              </a:rPr>
              <a:t> </a:t>
            </a:r>
            <a:r>
              <a:rPr lang="nl-NL" sz="2700" b="1" dirty="0">
                <a:solidFill>
                  <a:schemeClr val="tx1">
                    <a:lumMod val="65000"/>
                    <a:lumOff val="35000"/>
                  </a:schemeClr>
                </a:solidFill>
                <a:latin typeface="Lucida Grande"/>
              </a:rPr>
              <a:t>Hartslag</a:t>
            </a:r>
          </a:p>
        </p:txBody>
      </p:sp>
      <p:sp>
        <p:nvSpPr>
          <p:cNvPr id="11" name="Tekstvak 10"/>
          <p:cNvSpPr txBox="1"/>
          <p:nvPr/>
        </p:nvSpPr>
        <p:spPr>
          <a:xfrm>
            <a:off x="708302" y="3646095"/>
            <a:ext cx="2826415" cy="507831"/>
          </a:xfrm>
          <a:prstGeom prst="rect">
            <a:avLst/>
          </a:prstGeom>
          <a:noFill/>
        </p:spPr>
        <p:txBody>
          <a:bodyPr wrap="none" rtlCol="0">
            <a:spAutoFit/>
          </a:bodyPr>
          <a:lstStyle/>
          <a:p>
            <a:pPr marL="428625" indent="-428625">
              <a:buFont typeface="Wingdings" panose="05000000000000000000" pitchFamily="2" charset="2"/>
              <a:buChar char="ü"/>
            </a:pPr>
            <a:r>
              <a:rPr lang="nl-NL" sz="2700" dirty="0">
                <a:solidFill>
                  <a:srgbClr val="92D050"/>
                </a:solidFill>
                <a:latin typeface="Lucida Grande"/>
              </a:rPr>
              <a:t> </a:t>
            </a:r>
            <a:r>
              <a:rPr lang="nl-NL" sz="2700" b="1" dirty="0">
                <a:solidFill>
                  <a:schemeClr val="tx1">
                    <a:lumMod val="65000"/>
                    <a:lumOff val="35000"/>
                  </a:schemeClr>
                </a:solidFill>
                <a:latin typeface="Lucida Grande"/>
              </a:rPr>
              <a:t>Ademhaling</a:t>
            </a:r>
          </a:p>
        </p:txBody>
      </p:sp>
      <p:sp>
        <p:nvSpPr>
          <p:cNvPr id="13" name="Tekstvak 12"/>
          <p:cNvSpPr txBox="1"/>
          <p:nvPr/>
        </p:nvSpPr>
        <p:spPr>
          <a:xfrm>
            <a:off x="5281612" y="3646094"/>
            <a:ext cx="1838965" cy="507831"/>
          </a:xfrm>
          <a:prstGeom prst="rect">
            <a:avLst/>
          </a:prstGeom>
          <a:noFill/>
        </p:spPr>
        <p:txBody>
          <a:bodyPr wrap="none" rtlCol="0">
            <a:spAutoFit/>
          </a:bodyPr>
          <a:lstStyle/>
          <a:p>
            <a:pPr marL="428625" indent="-428625" algn="r">
              <a:buClr>
                <a:srgbClr val="92D050"/>
              </a:buClr>
              <a:buFont typeface="Wingdings" panose="05000000000000000000" pitchFamily="2" charset="2"/>
              <a:buChar char="ü"/>
            </a:pPr>
            <a:r>
              <a:rPr lang="nl-NL" sz="2700" b="1" dirty="0">
                <a:latin typeface="Lucida Grande"/>
              </a:rPr>
              <a:t> </a:t>
            </a:r>
            <a:r>
              <a:rPr lang="nl-NL" sz="2700" b="1" dirty="0">
                <a:solidFill>
                  <a:schemeClr val="tx1">
                    <a:lumMod val="65000"/>
                    <a:lumOff val="35000"/>
                  </a:schemeClr>
                </a:solidFill>
                <a:latin typeface="Lucida Grande"/>
              </a:rPr>
              <a:t>Praten </a:t>
            </a:r>
          </a:p>
        </p:txBody>
      </p:sp>
      <p:sp>
        <p:nvSpPr>
          <p:cNvPr id="9" name="Tekstvak 8"/>
          <p:cNvSpPr txBox="1"/>
          <p:nvPr/>
        </p:nvSpPr>
        <p:spPr>
          <a:xfrm>
            <a:off x="708302" y="2451742"/>
            <a:ext cx="4301177" cy="507831"/>
          </a:xfrm>
          <a:prstGeom prst="rect">
            <a:avLst/>
          </a:prstGeom>
          <a:noFill/>
        </p:spPr>
        <p:txBody>
          <a:bodyPr wrap="none" rtlCol="0">
            <a:spAutoFit/>
          </a:bodyPr>
          <a:lstStyle/>
          <a:p>
            <a:pPr marL="428625" indent="-428625">
              <a:buFont typeface="Wingdings" panose="05000000000000000000" pitchFamily="2" charset="2"/>
              <a:buChar char="ü"/>
            </a:pPr>
            <a:r>
              <a:rPr lang="nl-NL" sz="2700" dirty="0">
                <a:solidFill>
                  <a:srgbClr val="92D050"/>
                </a:solidFill>
                <a:latin typeface="Lucida Grande"/>
              </a:rPr>
              <a:t> </a:t>
            </a:r>
            <a:r>
              <a:rPr lang="nl-NL" sz="2700" b="1" dirty="0">
                <a:solidFill>
                  <a:schemeClr val="tx1">
                    <a:lumMod val="65000"/>
                    <a:lumOff val="35000"/>
                  </a:schemeClr>
                </a:solidFill>
                <a:latin typeface="Lucida Grande"/>
              </a:rPr>
              <a:t>Minstens rechtstaan</a:t>
            </a:r>
          </a:p>
        </p:txBody>
      </p:sp>
      <p:pic>
        <p:nvPicPr>
          <p:cNvPr id="12" name="Afbeelding 11">
            <a:extLst>
              <a:ext uri="{FF2B5EF4-FFF2-40B4-BE49-F238E27FC236}">
                <a16:creationId xmlns:a16="http://schemas.microsoft.com/office/drawing/2014/main" id="{553E4DCC-7855-49B1-8BCB-19984AC90653}"/>
              </a:ext>
            </a:extLst>
          </p:cNvPr>
          <p:cNvPicPr>
            <a:picLocks noChangeAspect="1"/>
          </p:cNvPicPr>
          <p:nvPr/>
        </p:nvPicPr>
        <p:blipFill>
          <a:blip r:embed="rId3"/>
          <a:stretch>
            <a:fillRect/>
          </a:stretch>
        </p:blipFill>
        <p:spPr>
          <a:xfrm rot="360000">
            <a:off x="6573626" y="127484"/>
            <a:ext cx="2508317" cy="1318806"/>
          </a:xfrm>
          <a:prstGeom prst="rect">
            <a:avLst/>
          </a:prstGeom>
        </p:spPr>
      </p:pic>
    </p:spTree>
    <p:extLst>
      <p:ext uri="{BB962C8B-B14F-4D97-AF65-F5344CB8AC3E}">
        <p14:creationId xmlns:p14="http://schemas.microsoft.com/office/powerpoint/2010/main" val="110182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marL="0" indent="0">
              <a:buClr>
                <a:srgbClr val="33CCFF"/>
              </a:buClr>
              <a:buNone/>
            </a:pPr>
            <a:r>
              <a:rPr lang="nl-NL" sz="3200" b="1" dirty="0">
                <a:solidFill>
                  <a:srgbClr val="F08AA9"/>
                </a:solidFill>
              </a:rPr>
              <a:t>Matig intensief</a:t>
            </a:r>
            <a:br>
              <a:rPr lang="nl-NL" dirty="0">
                <a:solidFill>
                  <a:srgbClr val="F08AA9"/>
                </a:solidFill>
              </a:rPr>
            </a:br>
            <a:endParaRPr lang="nl-NL" dirty="0">
              <a:solidFill>
                <a:srgbClr val="F08AA9"/>
              </a:solidFill>
            </a:endParaRPr>
          </a:p>
          <a:p>
            <a:pPr marL="0" indent="0">
              <a:buNone/>
            </a:pPr>
            <a:endParaRPr lang="nl-NL" dirty="0"/>
          </a:p>
        </p:txBody>
      </p:sp>
      <p:sp>
        <p:nvSpPr>
          <p:cNvPr id="8" name="Tekstvak 7"/>
          <p:cNvSpPr txBox="1"/>
          <p:nvPr/>
        </p:nvSpPr>
        <p:spPr>
          <a:xfrm>
            <a:off x="1241414" y="2534476"/>
            <a:ext cx="1696461" cy="507831"/>
          </a:xfrm>
          <a:prstGeom prst="rect">
            <a:avLst/>
          </a:prstGeom>
          <a:noFill/>
        </p:spPr>
        <p:txBody>
          <a:bodyPr wrap="none" rtlCol="0">
            <a:spAutoFit/>
          </a:bodyPr>
          <a:lstStyle/>
          <a:p>
            <a:r>
              <a:rPr lang="nl-NL" sz="2700" b="1" dirty="0">
                <a:solidFill>
                  <a:schemeClr val="tx1">
                    <a:lumMod val="65000"/>
                    <a:lumOff val="35000"/>
                  </a:schemeClr>
                </a:solidFill>
                <a:latin typeface="Lucida Grande"/>
              </a:rPr>
              <a:t>Hartslag</a:t>
            </a:r>
          </a:p>
        </p:txBody>
      </p:sp>
      <p:cxnSp>
        <p:nvCxnSpPr>
          <p:cNvPr id="10" name="Rechte verbindingslijn met pijl 9"/>
          <p:cNvCxnSpPr/>
          <p:nvPr/>
        </p:nvCxnSpPr>
        <p:spPr>
          <a:xfrm flipV="1">
            <a:off x="859410" y="2505638"/>
            <a:ext cx="10236" cy="484748"/>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kstvak 10"/>
          <p:cNvSpPr txBox="1"/>
          <p:nvPr/>
        </p:nvSpPr>
        <p:spPr>
          <a:xfrm>
            <a:off x="4981680" y="2534475"/>
            <a:ext cx="2319640" cy="507831"/>
          </a:xfrm>
          <a:prstGeom prst="rect">
            <a:avLst/>
          </a:prstGeom>
          <a:noFill/>
        </p:spPr>
        <p:txBody>
          <a:bodyPr wrap="none" rtlCol="0">
            <a:spAutoFit/>
          </a:bodyPr>
          <a:lstStyle/>
          <a:p>
            <a:r>
              <a:rPr lang="nl-NL" sz="2700" b="1" dirty="0">
                <a:solidFill>
                  <a:schemeClr val="tx1">
                    <a:lumMod val="65000"/>
                    <a:lumOff val="35000"/>
                  </a:schemeClr>
                </a:solidFill>
                <a:latin typeface="Lucida Grande"/>
              </a:rPr>
              <a:t>Ademhaling</a:t>
            </a:r>
          </a:p>
        </p:txBody>
      </p:sp>
      <p:cxnSp>
        <p:nvCxnSpPr>
          <p:cNvPr id="12" name="Rechte verbindingslijn met pijl 11"/>
          <p:cNvCxnSpPr/>
          <p:nvPr/>
        </p:nvCxnSpPr>
        <p:spPr>
          <a:xfrm flipV="1">
            <a:off x="4623773" y="2505638"/>
            <a:ext cx="10236" cy="484748"/>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kstvak 12"/>
          <p:cNvSpPr txBox="1"/>
          <p:nvPr/>
        </p:nvSpPr>
        <p:spPr>
          <a:xfrm>
            <a:off x="552900" y="3682706"/>
            <a:ext cx="1838965" cy="507831"/>
          </a:xfrm>
          <a:prstGeom prst="rect">
            <a:avLst/>
          </a:prstGeom>
          <a:noFill/>
        </p:spPr>
        <p:txBody>
          <a:bodyPr wrap="none" rtlCol="0">
            <a:spAutoFit/>
          </a:bodyPr>
          <a:lstStyle/>
          <a:p>
            <a:pPr marL="428625" indent="-428625" algn="r">
              <a:buClr>
                <a:srgbClr val="92D050"/>
              </a:buClr>
              <a:buFont typeface="Wingdings" panose="05000000000000000000" pitchFamily="2" charset="2"/>
              <a:buChar char="ü"/>
            </a:pPr>
            <a:r>
              <a:rPr lang="nl-NL" sz="2700" dirty="0">
                <a:latin typeface="Lucida Grande"/>
              </a:rPr>
              <a:t> </a:t>
            </a:r>
            <a:r>
              <a:rPr lang="nl-NL" sz="2700" b="1" dirty="0">
                <a:solidFill>
                  <a:schemeClr val="tx1">
                    <a:lumMod val="65000"/>
                    <a:lumOff val="35000"/>
                  </a:schemeClr>
                </a:solidFill>
                <a:latin typeface="Lucida Grande"/>
              </a:rPr>
              <a:t>Praten</a:t>
            </a:r>
            <a:r>
              <a:rPr lang="nl-NL" sz="2700" dirty="0">
                <a:solidFill>
                  <a:schemeClr val="tx1">
                    <a:lumMod val="65000"/>
                    <a:lumOff val="35000"/>
                  </a:schemeClr>
                </a:solidFill>
                <a:latin typeface="Lucida Grande"/>
              </a:rPr>
              <a:t> </a:t>
            </a:r>
          </a:p>
        </p:txBody>
      </p:sp>
      <p:sp>
        <p:nvSpPr>
          <p:cNvPr id="9" name="Tekstvak 8"/>
          <p:cNvSpPr txBox="1"/>
          <p:nvPr/>
        </p:nvSpPr>
        <p:spPr>
          <a:xfrm>
            <a:off x="4210557" y="3669416"/>
            <a:ext cx="1480055" cy="507831"/>
          </a:xfrm>
          <a:prstGeom prst="rect">
            <a:avLst/>
          </a:prstGeom>
          <a:noFill/>
        </p:spPr>
        <p:txBody>
          <a:bodyPr wrap="none" rtlCol="0">
            <a:spAutoFit/>
          </a:bodyPr>
          <a:lstStyle/>
          <a:p>
            <a:pPr algn="r">
              <a:buClr>
                <a:srgbClr val="92D050"/>
              </a:buClr>
            </a:pPr>
            <a:r>
              <a:rPr lang="nl-NL" sz="2700" b="1" dirty="0">
                <a:solidFill>
                  <a:schemeClr val="tx1">
                    <a:lumMod val="65000"/>
                    <a:lumOff val="35000"/>
                  </a:schemeClr>
                </a:solidFill>
                <a:latin typeface="Lucida Grande"/>
              </a:rPr>
              <a:t>Zweten</a:t>
            </a:r>
          </a:p>
        </p:txBody>
      </p:sp>
      <p:cxnSp>
        <p:nvCxnSpPr>
          <p:cNvPr id="15" name="Rechte verbindingslijn 14"/>
          <p:cNvCxnSpPr/>
          <p:nvPr/>
        </p:nvCxnSpPr>
        <p:spPr>
          <a:xfrm flipH="1">
            <a:off x="4462223" y="3619419"/>
            <a:ext cx="1209192" cy="593130"/>
          </a:xfrm>
          <a:prstGeom prst="line">
            <a:avLst/>
          </a:prstGeom>
          <a:ln w="57150">
            <a:solidFill>
              <a:srgbClr val="E21D38"/>
            </a:solidFill>
          </a:ln>
        </p:spPr>
        <p:style>
          <a:lnRef idx="2">
            <a:schemeClr val="accent1"/>
          </a:lnRef>
          <a:fillRef idx="0">
            <a:schemeClr val="accent1"/>
          </a:fillRef>
          <a:effectRef idx="1">
            <a:schemeClr val="accent1"/>
          </a:effectRef>
          <a:fontRef idx="minor">
            <a:schemeClr val="tx1"/>
          </a:fontRef>
        </p:style>
      </p:cxnSp>
      <p:pic>
        <p:nvPicPr>
          <p:cNvPr id="16" name="Afbeelding 15">
            <a:extLst>
              <a:ext uri="{FF2B5EF4-FFF2-40B4-BE49-F238E27FC236}">
                <a16:creationId xmlns:a16="http://schemas.microsoft.com/office/drawing/2014/main" id="{5A108162-4C03-48B2-8661-35BB56A17A04}"/>
              </a:ext>
            </a:extLst>
          </p:cNvPr>
          <p:cNvPicPr>
            <a:picLocks noChangeAspect="1"/>
          </p:cNvPicPr>
          <p:nvPr/>
        </p:nvPicPr>
        <p:blipFill>
          <a:blip r:embed="rId3"/>
          <a:stretch>
            <a:fillRect/>
          </a:stretch>
        </p:blipFill>
        <p:spPr>
          <a:xfrm rot="360000">
            <a:off x="6573626" y="127484"/>
            <a:ext cx="2508317" cy="1318806"/>
          </a:xfrm>
          <a:prstGeom prst="rect">
            <a:avLst/>
          </a:prstGeom>
        </p:spPr>
      </p:pic>
    </p:spTree>
    <p:extLst>
      <p:ext uri="{BB962C8B-B14F-4D97-AF65-F5344CB8AC3E}">
        <p14:creationId xmlns:p14="http://schemas.microsoft.com/office/powerpoint/2010/main" val="12482613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marL="0" indent="0">
              <a:buClr>
                <a:srgbClr val="33CCFF"/>
              </a:buClr>
              <a:buNone/>
            </a:pPr>
            <a:r>
              <a:rPr lang="nl-NL" sz="3200" b="1" dirty="0">
                <a:solidFill>
                  <a:srgbClr val="F08AA9"/>
                </a:solidFill>
              </a:rPr>
              <a:t>Hoog intensief</a:t>
            </a:r>
            <a:br>
              <a:rPr lang="nl-NL" dirty="0">
                <a:solidFill>
                  <a:srgbClr val="F08AA9"/>
                </a:solidFill>
              </a:rPr>
            </a:br>
            <a:endParaRPr lang="nl-NL" dirty="0">
              <a:solidFill>
                <a:srgbClr val="F08AA9"/>
              </a:solidFill>
            </a:endParaRPr>
          </a:p>
          <a:p>
            <a:pPr marL="0" indent="0">
              <a:buNone/>
            </a:pPr>
            <a:endParaRPr lang="nl-NL" dirty="0"/>
          </a:p>
        </p:txBody>
      </p:sp>
      <p:sp>
        <p:nvSpPr>
          <p:cNvPr id="8" name="Tekstvak 7"/>
          <p:cNvSpPr txBox="1"/>
          <p:nvPr/>
        </p:nvSpPr>
        <p:spPr>
          <a:xfrm>
            <a:off x="1214893" y="2570329"/>
            <a:ext cx="1696461" cy="507831"/>
          </a:xfrm>
          <a:prstGeom prst="rect">
            <a:avLst/>
          </a:prstGeom>
          <a:noFill/>
        </p:spPr>
        <p:txBody>
          <a:bodyPr wrap="none" rtlCol="0">
            <a:spAutoFit/>
          </a:bodyPr>
          <a:lstStyle/>
          <a:p>
            <a:r>
              <a:rPr lang="nl-NL" sz="2700" b="1" dirty="0">
                <a:solidFill>
                  <a:schemeClr val="tx1">
                    <a:lumMod val="65000"/>
                    <a:lumOff val="35000"/>
                  </a:schemeClr>
                </a:solidFill>
                <a:latin typeface="Lucida Grande"/>
              </a:rPr>
              <a:t>Hartslag</a:t>
            </a:r>
          </a:p>
        </p:txBody>
      </p:sp>
      <p:cxnSp>
        <p:nvCxnSpPr>
          <p:cNvPr id="10" name="Rechte verbindingslijn met pijl 9"/>
          <p:cNvCxnSpPr/>
          <p:nvPr/>
        </p:nvCxnSpPr>
        <p:spPr>
          <a:xfrm flipV="1">
            <a:off x="832889" y="2541491"/>
            <a:ext cx="10236" cy="484748"/>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kstvak 10"/>
          <p:cNvSpPr txBox="1"/>
          <p:nvPr/>
        </p:nvSpPr>
        <p:spPr>
          <a:xfrm>
            <a:off x="5134078" y="2570328"/>
            <a:ext cx="2319640" cy="507831"/>
          </a:xfrm>
          <a:prstGeom prst="rect">
            <a:avLst/>
          </a:prstGeom>
          <a:noFill/>
        </p:spPr>
        <p:txBody>
          <a:bodyPr wrap="none" rtlCol="0">
            <a:spAutoFit/>
          </a:bodyPr>
          <a:lstStyle/>
          <a:p>
            <a:r>
              <a:rPr lang="nl-NL" sz="2700" b="1" dirty="0">
                <a:solidFill>
                  <a:schemeClr val="tx1">
                    <a:lumMod val="65000"/>
                    <a:lumOff val="35000"/>
                  </a:schemeClr>
                </a:solidFill>
                <a:latin typeface="Lucida Grande"/>
              </a:rPr>
              <a:t>Ademhaling</a:t>
            </a:r>
          </a:p>
        </p:txBody>
      </p:sp>
      <p:cxnSp>
        <p:nvCxnSpPr>
          <p:cNvPr id="12" name="Rechte verbindingslijn met pijl 11"/>
          <p:cNvCxnSpPr/>
          <p:nvPr/>
        </p:nvCxnSpPr>
        <p:spPr>
          <a:xfrm flipV="1">
            <a:off x="4749650" y="2541491"/>
            <a:ext cx="10236" cy="484748"/>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kstvak 12"/>
          <p:cNvSpPr txBox="1"/>
          <p:nvPr/>
        </p:nvSpPr>
        <p:spPr>
          <a:xfrm>
            <a:off x="4374959" y="3771604"/>
            <a:ext cx="1877437" cy="507831"/>
          </a:xfrm>
          <a:prstGeom prst="rect">
            <a:avLst/>
          </a:prstGeom>
          <a:noFill/>
        </p:spPr>
        <p:txBody>
          <a:bodyPr wrap="none" rtlCol="0">
            <a:spAutoFit/>
          </a:bodyPr>
          <a:lstStyle/>
          <a:p>
            <a:pPr marL="428625" indent="-428625" algn="r">
              <a:buClr>
                <a:srgbClr val="92D050"/>
              </a:buClr>
              <a:buFont typeface="Wingdings" panose="05000000000000000000" pitchFamily="2" charset="2"/>
              <a:buChar char="ü"/>
            </a:pPr>
            <a:r>
              <a:rPr lang="nl-NL" sz="2700" b="1" dirty="0">
                <a:solidFill>
                  <a:schemeClr val="tx1">
                    <a:lumMod val="65000"/>
                    <a:lumOff val="35000"/>
                  </a:schemeClr>
                </a:solidFill>
                <a:latin typeface="Lucida Grande"/>
              </a:rPr>
              <a:t>Zweten</a:t>
            </a:r>
          </a:p>
        </p:txBody>
      </p:sp>
      <p:cxnSp>
        <p:nvCxnSpPr>
          <p:cNvPr id="9" name="Rechte verbindingslijn met pijl 8"/>
          <p:cNvCxnSpPr/>
          <p:nvPr/>
        </p:nvCxnSpPr>
        <p:spPr>
          <a:xfrm flipV="1">
            <a:off x="1120325" y="2541491"/>
            <a:ext cx="10236" cy="484748"/>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Rechte verbindingslijn met pijl 14"/>
          <p:cNvCxnSpPr/>
          <p:nvPr/>
        </p:nvCxnSpPr>
        <p:spPr>
          <a:xfrm flipV="1">
            <a:off x="5031968" y="2541491"/>
            <a:ext cx="10236" cy="484748"/>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kstvak 15"/>
          <p:cNvSpPr txBox="1"/>
          <p:nvPr/>
        </p:nvSpPr>
        <p:spPr>
          <a:xfrm>
            <a:off x="579193" y="3683035"/>
            <a:ext cx="1328571" cy="507831"/>
          </a:xfrm>
          <a:prstGeom prst="rect">
            <a:avLst/>
          </a:prstGeom>
          <a:noFill/>
        </p:spPr>
        <p:txBody>
          <a:bodyPr wrap="none" rtlCol="0">
            <a:spAutoFit/>
          </a:bodyPr>
          <a:lstStyle/>
          <a:p>
            <a:pPr algn="r">
              <a:buClr>
                <a:srgbClr val="92D050"/>
              </a:buClr>
            </a:pPr>
            <a:r>
              <a:rPr lang="nl-NL" sz="2700" b="1" dirty="0">
                <a:solidFill>
                  <a:schemeClr val="tx1">
                    <a:lumMod val="65000"/>
                    <a:lumOff val="35000"/>
                  </a:schemeClr>
                </a:solidFill>
                <a:latin typeface="Lucida Grande"/>
              </a:rPr>
              <a:t>Praten</a:t>
            </a:r>
            <a:r>
              <a:rPr lang="nl-NL" sz="2700" dirty="0">
                <a:solidFill>
                  <a:schemeClr val="tx1">
                    <a:lumMod val="65000"/>
                    <a:lumOff val="35000"/>
                  </a:schemeClr>
                </a:solidFill>
                <a:latin typeface="Lucida Grande"/>
              </a:rPr>
              <a:t> </a:t>
            </a:r>
          </a:p>
        </p:txBody>
      </p:sp>
      <p:cxnSp>
        <p:nvCxnSpPr>
          <p:cNvPr id="4" name="Rechte verbindingslijn 3"/>
          <p:cNvCxnSpPr/>
          <p:nvPr/>
        </p:nvCxnSpPr>
        <p:spPr>
          <a:xfrm flipH="1">
            <a:off x="618365" y="3683035"/>
            <a:ext cx="1209192" cy="593130"/>
          </a:xfrm>
          <a:prstGeom prst="line">
            <a:avLst/>
          </a:prstGeom>
          <a:ln w="57150">
            <a:solidFill>
              <a:srgbClr val="E21D38"/>
            </a:solidFill>
          </a:ln>
        </p:spPr>
        <p:style>
          <a:lnRef idx="2">
            <a:schemeClr val="accent1"/>
          </a:lnRef>
          <a:fillRef idx="0">
            <a:schemeClr val="accent1"/>
          </a:fillRef>
          <a:effectRef idx="1">
            <a:schemeClr val="accent1"/>
          </a:effectRef>
          <a:fontRef idx="minor">
            <a:schemeClr val="tx1"/>
          </a:fontRef>
        </p:style>
      </p:cxnSp>
      <p:pic>
        <p:nvPicPr>
          <p:cNvPr id="17" name="Afbeelding 16">
            <a:extLst>
              <a:ext uri="{FF2B5EF4-FFF2-40B4-BE49-F238E27FC236}">
                <a16:creationId xmlns:a16="http://schemas.microsoft.com/office/drawing/2014/main" id="{9FFB693D-2066-4075-B588-0F9AFD16ABEF}"/>
              </a:ext>
            </a:extLst>
          </p:cNvPr>
          <p:cNvPicPr>
            <a:picLocks noChangeAspect="1"/>
          </p:cNvPicPr>
          <p:nvPr/>
        </p:nvPicPr>
        <p:blipFill>
          <a:blip r:embed="rId3"/>
          <a:stretch>
            <a:fillRect/>
          </a:stretch>
        </p:blipFill>
        <p:spPr>
          <a:xfrm rot="360000">
            <a:off x="6573626" y="127484"/>
            <a:ext cx="2508317" cy="1318806"/>
          </a:xfrm>
          <a:prstGeom prst="rect">
            <a:avLst/>
          </a:prstGeom>
        </p:spPr>
      </p:pic>
    </p:spTree>
    <p:extLst>
      <p:ext uri="{BB962C8B-B14F-4D97-AF65-F5344CB8AC3E}">
        <p14:creationId xmlns:p14="http://schemas.microsoft.com/office/powerpoint/2010/main" val="30677158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447040"/>
            <a:ext cx="8229600" cy="4039069"/>
          </a:xfrm>
        </p:spPr>
        <p:txBody>
          <a:bodyPr/>
          <a:lstStyle/>
          <a:p>
            <a:pPr marL="0" indent="0">
              <a:buClr>
                <a:srgbClr val="33CCFF"/>
              </a:buClr>
              <a:buNone/>
            </a:pPr>
            <a:r>
              <a:rPr lang="nl-NL" sz="3200" b="1" dirty="0">
                <a:solidFill>
                  <a:srgbClr val="F08AA9"/>
                </a:solidFill>
              </a:rPr>
              <a:t>Bewegen</a:t>
            </a:r>
            <a:br>
              <a:rPr lang="nl-NL" dirty="0">
                <a:solidFill>
                  <a:srgbClr val="F08AA9"/>
                </a:solidFill>
              </a:rPr>
            </a:br>
            <a:endParaRPr lang="nl-NL" dirty="0">
              <a:solidFill>
                <a:srgbClr val="F08AA9"/>
              </a:solidFill>
            </a:endParaRPr>
          </a:p>
          <a:p>
            <a:pPr marL="0" indent="0">
              <a:buNone/>
            </a:pPr>
            <a:endParaRPr lang="nl-NL" dirty="0"/>
          </a:p>
        </p:txBody>
      </p:sp>
      <p:sp>
        <p:nvSpPr>
          <p:cNvPr id="6" name="Ovaal 5"/>
          <p:cNvSpPr/>
          <p:nvPr/>
        </p:nvSpPr>
        <p:spPr>
          <a:xfrm>
            <a:off x="1941394" y="1729855"/>
            <a:ext cx="5261212" cy="2902868"/>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dirty="0">
              <a:latin typeface="Lucida Grande"/>
            </a:endParaRPr>
          </a:p>
        </p:txBody>
      </p:sp>
      <p:sp>
        <p:nvSpPr>
          <p:cNvPr id="14" name="Ovaal 13"/>
          <p:cNvSpPr/>
          <p:nvPr/>
        </p:nvSpPr>
        <p:spPr>
          <a:xfrm>
            <a:off x="2721023" y="2858401"/>
            <a:ext cx="2161465" cy="1192586"/>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50" dirty="0">
              <a:solidFill>
                <a:schemeClr val="tx1">
                  <a:lumMod val="65000"/>
                  <a:lumOff val="35000"/>
                </a:schemeClr>
              </a:solidFill>
              <a:latin typeface="Lucida Grande"/>
            </a:endParaRPr>
          </a:p>
        </p:txBody>
      </p:sp>
      <p:sp>
        <p:nvSpPr>
          <p:cNvPr id="7" name="Tekstvak 6"/>
          <p:cNvSpPr txBox="1"/>
          <p:nvPr/>
        </p:nvSpPr>
        <p:spPr>
          <a:xfrm>
            <a:off x="6560457" y="1729854"/>
            <a:ext cx="1780903" cy="523220"/>
          </a:xfrm>
          <a:prstGeom prst="rect">
            <a:avLst/>
          </a:prstGeom>
          <a:noFill/>
        </p:spPr>
        <p:txBody>
          <a:bodyPr wrap="square" rtlCol="0">
            <a:spAutoFit/>
          </a:bodyPr>
          <a:lstStyle/>
          <a:p>
            <a:r>
              <a:rPr lang="nl-NL" sz="2800" b="1" dirty="0">
                <a:solidFill>
                  <a:schemeClr val="tx1">
                    <a:lumMod val="50000"/>
                    <a:lumOff val="50000"/>
                  </a:schemeClr>
                </a:solidFill>
                <a:latin typeface="Lucida Grande"/>
              </a:rPr>
              <a:t>Bewegen</a:t>
            </a:r>
          </a:p>
        </p:txBody>
      </p:sp>
      <p:sp>
        <p:nvSpPr>
          <p:cNvPr id="15" name="Tekstvak 14"/>
          <p:cNvSpPr txBox="1"/>
          <p:nvPr/>
        </p:nvSpPr>
        <p:spPr>
          <a:xfrm>
            <a:off x="4710184" y="2788873"/>
            <a:ext cx="1532086" cy="523220"/>
          </a:xfrm>
          <a:prstGeom prst="rect">
            <a:avLst/>
          </a:prstGeom>
          <a:noFill/>
        </p:spPr>
        <p:txBody>
          <a:bodyPr wrap="none" rtlCol="0">
            <a:spAutoFit/>
          </a:bodyPr>
          <a:lstStyle/>
          <a:p>
            <a:r>
              <a:rPr lang="nl-NL" sz="2800" b="1" dirty="0">
                <a:solidFill>
                  <a:schemeClr val="bg1">
                    <a:lumMod val="85000"/>
                  </a:schemeClr>
                </a:solidFill>
                <a:latin typeface="Lucida Grande"/>
              </a:rPr>
              <a:t>Sporten</a:t>
            </a:r>
          </a:p>
        </p:txBody>
      </p:sp>
      <p:pic>
        <p:nvPicPr>
          <p:cNvPr id="8" name="Afbeelding 7">
            <a:extLst>
              <a:ext uri="{FF2B5EF4-FFF2-40B4-BE49-F238E27FC236}">
                <a16:creationId xmlns:a16="http://schemas.microsoft.com/office/drawing/2014/main" id="{E40D68A6-DFA4-411C-92EB-6A159962831F}"/>
              </a:ext>
            </a:extLst>
          </p:cNvPr>
          <p:cNvPicPr>
            <a:picLocks noChangeAspect="1"/>
          </p:cNvPicPr>
          <p:nvPr/>
        </p:nvPicPr>
        <p:blipFill>
          <a:blip r:embed="rId3"/>
          <a:stretch>
            <a:fillRect/>
          </a:stretch>
        </p:blipFill>
        <p:spPr>
          <a:xfrm rot="360000">
            <a:off x="6573626" y="127484"/>
            <a:ext cx="2508317" cy="1318806"/>
          </a:xfrm>
          <a:prstGeom prst="rect">
            <a:avLst/>
          </a:prstGeom>
        </p:spPr>
      </p:pic>
    </p:spTree>
    <p:extLst>
      <p:ext uri="{BB962C8B-B14F-4D97-AF65-F5344CB8AC3E}">
        <p14:creationId xmlns:p14="http://schemas.microsoft.com/office/powerpoint/2010/main" val="951965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281354" y="233488"/>
            <a:ext cx="8229600" cy="3394472"/>
          </a:xfrm>
        </p:spPr>
        <p:txBody>
          <a:bodyPr/>
          <a:lstStyle/>
          <a:p>
            <a:pPr marL="0" indent="0">
              <a:buClr>
                <a:srgbClr val="33CCFF"/>
              </a:buClr>
              <a:buNone/>
            </a:pPr>
            <a:r>
              <a:rPr lang="nl-NL" sz="3200" b="1" dirty="0">
                <a:solidFill>
                  <a:srgbClr val="F08AA9"/>
                </a:solidFill>
              </a:rPr>
              <a:t>Huidige cijfers</a:t>
            </a:r>
            <a:br>
              <a:rPr lang="nl-NL" dirty="0">
                <a:solidFill>
                  <a:srgbClr val="F08AA9"/>
                </a:solidFill>
              </a:rPr>
            </a:br>
            <a:endParaRPr lang="nl-NL" dirty="0">
              <a:solidFill>
                <a:srgbClr val="F08AA9"/>
              </a:solidFill>
            </a:endParaRPr>
          </a:p>
          <a:p>
            <a:pPr marL="0" indent="0">
              <a:buNone/>
            </a:pPr>
            <a:endParaRPr lang="nl-NL" dirty="0"/>
          </a:p>
        </p:txBody>
      </p:sp>
      <p:sp>
        <p:nvSpPr>
          <p:cNvPr id="8" name="Tijdelijke aanduiding voor inhoud 1"/>
          <p:cNvSpPr txBox="1">
            <a:spLocks/>
          </p:cNvSpPr>
          <p:nvPr/>
        </p:nvSpPr>
        <p:spPr>
          <a:xfrm>
            <a:off x="875050" y="785446"/>
            <a:ext cx="5725622" cy="4021015"/>
          </a:xfrm>
          <a:prstGeom prst="rect">
            <a:avLst/>
          </a:prstGeom>
          <a:ln>
            <a:noFill/>
          </a:ln>
        </p:spPr>
        <p:txBody>
          <a:bodyPr/>
          <a:lstStyle>
            <a:lvl1pPr marL="342900" indent="-342900" algn="l" rtl="0" eaLnBrk="1" fontAlgn="base" hangingPunct="1">
              <a:spcBef>
                <a:spcPct val="20000"/>
              </a:spcBef>
              <a:spcAft>
                <a:spcPct val="0"/>
              </a:spcAft>
              <a:buClr>
                <a:srgbClr val="E31916"/>
              </a:buClr>
              <a:buSzPct val="80000"/>
              <a:buFont typeface="Wingdings" panose="05000000000000000000" pitchFamily="2" charset="2"/>
              <a:buChar char="q"/>
              <a:defRPr sz="2800">
                <a:solidFill>
                  <a:srgbClr val="666366"/>
                </a:solidFill>
                <a:latin typeface="+mn-lt"/>
                <a:ea typeface="+mn-ea"/>
                <a:cs typeface="+mn-cs"/>
              </a:defRPr>
            </a:lvl1pPr>
            <a:lvl2pPr marL="742950" indent="-285750" algn="l" rtl="0" eaLnBrk="1" fontAlgn="base" hangingPunct="1">
              <a:spcBef>
                <a:spcPct val="20000"/>
              </a:spcBef>
              <a:spcAft>
                <a:spcPct val="0"/>
              </a:spcAft>
              <a:buClr>
                <a:srgbClr val="E31916"/>
              </a:buClr>
              <a:buSzPct val="80000"/>
              <a:buFont typeface="Wingdings" panose="05000000000000000000" pitchFamily="2" charset="2"/>
              <a:buChar char="§"/>
              <a:defRPr sz="2400">
                <a:solidFill>
                  <a:srgbClr val="666366"/>
                </a:solidFill>
                <a:latin typeface="+mn-lt"/>
                <a:ea typeface="+mn-ea"/>
              </a:defRPr>
            </a:lvl2pPr>
            <a:lvl3pPr marL="1143000" indent="-228600" algn="l" rtl="0" eaLnBrk="1" fontAlgn="base" hangingPunct="1">
              <a:spcBef>
                <a:spcPct val="20000"/>
              </a:spcBef>
              <a:spcAft>
                <a:spcPct val="0"/>
              </a:spcAft>
              <a:buClr>
                <a:srgbClr val="E31916"/>
              </a:buClr>
              <a:buSzPct val="80000"/>
              <a:buFont typeface="Wingdings" panose="05000000000000000000" pitchFamily="2" charset="2"/>
              <a:buChar char="Ø"/>
              <a:defRPr sz="2000">
                <a:solidFill>
                  <a:srgbClr val="666366"/>
                </a:solidFill>
                <a:latin typeface="+mn-lt"/>
                <a:ea typeface="+mn-ea"/>
              </a:defRPr>
            </a:lvl3pPr>
            <a:lvl4pPr marL="1600200" indent="-228600" algn="l" rtl="0" eaLnBrk="1" fontAlgn="base" hangingPunct="1">
              <a:spcBef>
                <a:spcPct val="20000"/>
              </a:spcBef>
              <a:spcAft>
                <a:spcPct val="0"/>
              </a:spcAft>
              <a:buClr>
                <a:srgbClr val="E31916"/>
              </a:buClr>
              <a:buSzPct val="80000"/>
              <a:buFont typeface="Wingdings" panose="05000000000000000000" pitchFamily="2" charset="2"/>
              <a:buChar char="ü"/>
              <a:defRPr>
                <a:solidFill>
                  <a:srgbClr val="666366"/>
                </a:solidFill>
                <a:latin typeface="+mn-lt"/>
                <a:ea typeface="+mn-ea"/>
              </a:defRPr>
            </a:lvl4pPr>
            <a:lvl5pPr marL="2057400" indent="-228600" algn="l" rtl="0" eaLnBrk="1" fontAlgn="base" hangingPunct="1">
              <a:spcBef>
                <a:spcPct val="20000"/>
              </a:spcBef>
              <a:spcAft>
                <a:spcPct val="0"/>
              </a:spcAft>
              <a:buClr>
                <a:srgbClr val="E31916"/>
              </a:buClr>
              <a:buSzPct val="80000"/>
              <a:buFont typeface="Times" panose="02020603050405020304" pitchFamily="18" charset="0"/>
              <a:buChar char="•"/>
              <a:defRPr sz="1600">
                <a:solidFill>
                  <a:srgbClr val="666366"/>
                </a:solidFill>
                <a:latin typeface="+mn-lt"/>
                <a:ea typeface="+mn-ea"/>
              </a:defRPr>
            </a:lvl5pPr>
            <a:lvl6pPr marL="2514600" indent="-228600" algn="l" rtl="0" eaLnBrk="1" fontAlgn="base" hangingPunct="1">
              <a:spcBef>
                <a:spcPct val="20000"/>
              </a:spcBef>
              <a:spcAft>
                <a:spcPct val="0"/>
              </a:spcAft>
              <a:buClr>
                <a:srgbClr val="E31916"/>
              </a:buClr>
              <a:buSzPct val="80000"/>
              <a:buFont typeface="Times" pitchFamily="16" charset="0"/>
              <a:buChar char="•"/>
              <a:defRPr sz="1600">
                <a:solidFill>
                  <a:srgbClr val="666366"/>
                </a:solidFill>
                <a:latin typeface="+mn-lt"/>
                <a:ea typeface="+mn-ea"/>
              </a:defRPr>
            </a:lvl6pPr>
            <a:lvl7pPr marL="2971800" indent="-228600" algn="l" rtl="0" eaLnBrk="1" fontAlgn="base" hangingPunct="1">
              <a:spcBef>
                <a:spcPct val="20000"/>
              </a:spcBef>
              <a:spcAft>
                <a:spcPct val="0"/>
              </a:spcAft>
              <a:buClr>
                <a:srgbClr val="E31916"/>
              </a:buClr>
              <a:buSzPct val="80000"/>
              <a:buFont typeface="Times" pitchFamily="16" charset="0"/>
              <a:buChar char="•"/>
              <a:defRPr sz="1600">
                <a:solidFill>
                  <a:srgbClr val="666366"/>
                </a:solidFill>
                <a:latin typeface="+mn-lt"/>
                <a:ea typeface="+mn-ea"/>
              </a:defRPr>
            </a:lvl7pPr>
            <a:lvl8pPr marL="3429000" indent="-228600" algn="l" rtl="0" eaLnBrk="1" fontAlgn="base" hangingPunct="1">
              <a:spcBef>
                <a:spcPct val="20000"/>
              </a:spcBef>
              <a:spcAft>
                <a:spcPct val="0"/>
              </a:spcAft>
              <a:buClr>
                <a:srgbClr val="E31916"/>
              </a:buClr>
              <a:buSzPct val="80000"/>
              <a:buFont typeface="Times" pitchFamily="16" charset="0"/>
              <a:buChar char="•"/>
              <a:defRPr sz="1600">
                <a:solidFill>
                  <a:srgbClr val="666366"/>
                </a:solidFill>
                <a:latin typeface="+mn-lt"/>
                <a:ea typeface="+mn-ea"/>
              </a:defRPr>
            </a:lvl8pPr>
            <a:lvl9pPr marL="3886200" indent="-228600" algn="l" rtl="0" eaLnBrk="1" fontAlgn="base" hangingPunct="1">
              <a:spcBef>
                <a:spcPct val="20000"/>
              </a:spcBef>
              <a:spcAft>
                <a:spcPct val="0"/>
              </a:spcAft>
              <a:buClr>
                <a:srgbClr val="E31916"/>
              </a:buClr>
              <a:buSzPct val="80000"/>
              <a:buFont typeface="Times" pitchFamily="16" charset="0"/>
              <a:buChar char="•"/>
              <a:defRPr sz="1600">
                <a:solidFill>
                  <a:srgbClr val="666366"/>
                </a:solidFill>
                <a:latin typeface="+mn-lt"/>
                <a:ea typeface="+mn-ea"/>
              </a:defRPr>
            </a:lvl9pPr>
          </a:lstStyle>
          <a:p>
            <a:pPr marL="342900" lvl="1" indent="0">
              <a:spcBef>
                <a:spcPts val="450"/>
              </a:spcBef>
              <a:buNone/>
            </a:pPr>
            <a:endParaRPr lang="nl-BE" sz="1500" kern="0" dirty="0">
              <a:latin typeface="Lucida Grande"/>
            </a:endParaRPr>
          </a:p>
          <a:p>
            <a:pPr marL="342900" lvl="1" indent="0">
              <a:spcBef>
                <a:spcPts val="450"/>
              </a:spcBef>
              <a:buNone/>
            </a:pPr>
            <a:r>
              <a:rPr lang="nl-BE" kern="0" dirty="0">
                <a:latin typeface="Lucida Grande"/>
              </a:rPr>
              <a:t>Dagelijks 60 minuten bewegen aan minstens matige intensiteit:</a:t>
            </a:r>
          </a:p>
          <a:p>
            <a:pPr lvl="1">
              <a:spcBef>
                <a:spcPts val="450"/>
              </a:spcBef>
              <a:buClrTx/>
              <a:buFont typeface="Wingdings" panose="05000000000000000000" pitchFamily="2" charset="2"/>
              <a:buChar char="q"/>
            </a:pPr>
            <a:r>
              <a:rPr lang="nl-BE" kern="0" dirty="0">
                <a:latin typeface="Lucida Grande"/>
              </a:rPr>
              <a:t>Lagere school: 36% </a:t>
            </a:r>
          </a:p>
          <a:p>
            <a:pPr lvl="1">
              <a:spcBef>
                <a:spcPts val="450"/>
              </a:spcBef>
              <a:buClrTx/>
              <a:buFont typeface="Wingdings" panose="05000000000000000000" pitchFamily="2" charset="2"/>
              <a:buChar char="q"/>
            </a:pPr>
            <a:r>
              <a:rPr lang="nl-BE" kern="0" dirty="0">
                <a:latin typeface="Lucida Grande"/>
              </a:rPr>
              <a:t>12-18 jaar: 13,1% </a:t>
            </a:r>
          </a:p>
          <a:p>
            <a:pPr lvl="2">
              <a:spcBef>
                <a:spcPts val="450"/>
              </a:spcBef>
              <a:buClrTx/>
              <a:buFont typeface="Wingdings" panose="05000000000000000000" pitchFamily="2" charset="2"/>
              <a:buChar char="q"/>
            </a:pPr>
            <a:r>
              <a:rPr lang="nl-BE" sz="1800" kern="0" dirty="0">
                <a:latin typeface="Lucida Grande"/>
              </a:rPr>
              <a:t>16,6% jongens</a:t>
            </a:r>
          </a:p>
          <a:p>
            <a:pPr lvl="2">
              <a:spcBef>
                <a:spcPts val="450"/>
              </a:spcBef>
              <a:buClrTx/>
              <a:buFont typeface="Wingdings" panose="05000000000000000000" pitchFamily="2" charset="2"/>
              <a:buChar char="q"/>
            </a:pPr>
            <a:r>
              <a:rPr lang="nl-BE" sz="1800" kern="0" dirty="0">
                <a:latin typeface="Lucida Grande"/>
              </a:rPr>
              <a:t>9,4% meisjes</a:t>
            </a:r>
            <a:endParaRPr lang="nl-BE" sz="1800" u="sng" kern="0" dirty="0">
              <a:latin typeface="Lucida Grande"/>
            </a:endParaRPr>
          </a:p>
          <a:p>
            <a:pPr lvl="1">
              <a:buClrTx/>
              <a:buFont typeface="Wingdings" panose="05000000000000000000" pitchFamily="2" charset="2"/>
              <a:buChar char="q"/>
            </a:pPr>
            <a:r>
              <a:rPr lang="nl-BE" kern="0" dirty="0">
                <a:latin typeface="Lucida Grande"/>
              </a:rPr>
              <a:t>15-18 jaar:</a:t>
            </a:r>
          </a:p>
          <a:p>
            <a:pPr lvl="2">
              <a:buClrTx/>
              <a:buFont typeface="Wingdings" panose="05000000000000000000" pitchFamily="2" charset="2"/>
              <a:buChar char="q"/>
            </a:pPr>
            <a:r>
              <a:rPr lang="nl-BE" sz="1800" kern="0" dirty="0">
                <a:latin typeface="Lucida Grande"/>
              </a:rPr>
              <a:t>ASO: 16,1% jongens en 11,5% meisjes</a:t>
            </a:r>
          </a:p>
          <a:p>
            <a:pPr lvl="2">
              <a:buClrTx/>
              <a:buFont typeface="Wingdings" panose="05000000000000000000" pitchFamily="2" charset="2"/>
              <a:buChar char="q"/>
            </a:pPr>
            <a:r>
              <a:rPr lang="nl-BE" sz="1800" kern="0" dirty="0">
                <a:latin typeface="Lucida Grande"/>
              </a:rPr>
              <a:t>TSO: 15,8% jongens en 8,7% meisjes</a:t>
            </a:r>
          </a:p>
          <a:p>
            <a:pPr lvl="2">
              <a:buClrTx/>
              <a:buFont typeface="Wingdings" panose="05000000000000000000" pitchFamily="2" charset="2"/>
              <a:buChar char="q"/>
            </a:pPr>
            <a:r>
              <a:rPr lang="nl-BE" sz="1800" kern="0" dirty="0">
                <a:latin typeface="Lucida Grande"/>
              </a:rPr>
              <a:t>BSO: 16,9% jongens en 5,9% meisjes</a:t>
            </a:r>
            <a:endParaRPr lang="nl-BE" sz="1500" kern="0" dirty="0">
              <a:latin typeface="Lucida Grande"/>
            </a:endParaRPr>
          </a:p>
        </p:txBody>
      </p:sp>
      <p:sp>
        <p:nvSpPr>
          <p:cNvPr id="2" name="Tekstvak 1"/>
          <p:cNvSpPr txBox="1"/>
          <p:nvPr/>
        </p:nvSpPr>
        <p:spPr>
          <a:xfrm>
            <a:off x="4027142" y="2858519"/>
            <a:ext cx="369012" cy="769441"/>
          </a:xfrm>
          <a:prstGeom prst="rect">
            <a:avLst/>
          </a:prstGeom>
          <a:noFill/>
        </p:spPr>
        <p:txBody>
          <a:bodyPr wrap="none" rtlCol="0">
            <a:spAutoFit/>
          </a:bodyPr>
          <a:lstStyle/>
          <a:p>
            <a:r>
              <a:rPr lang="nl-NL" sz="4400" b="1" dirty="0">
                <a:latin typeface="Lucida Grande"/>
              </a:rPr>
              <a:t>!</a:t>
            </a:r>
          </a:p>
        </p:txBody>
      </p:sp>
      <p:pic>
        <p:nvPicPr>
          <p:cNvPr id="6" name="Afbeelding 5">
            <a:extLst>
              <a:ext uri="{FF2B5EF4-FFF2-40B4-BE49-F238E27FC236}">
                <a16:creationId xmlns:a16="http://schemas.microsoft.com/office/drawing/2014/main" id="{A18AA684-395C-447E-A067-C2E0F1D66A45}"/>
              </a:ext>
            </a:extLst>
          </p:cNvPr>
          <p:cNvPicPr>
            <a:picLocks noChangeAspect="1"/>
          </p:cNvPicPr>
          <p:nvPr/>
        </p:nvPicPr>
        <p:blipFill>
          <a:blip r:embed="rId3"/>
          <a:stretch>
            <a:fillRect/>
          </a:stretch>
        </p:blipFill>
        <p:spPr>
          <a:xfrm rot="360000">
            <a:off x="6573626" y="127484"/>
            <a:ext cx="2508317" cy="1318806"/>
          </a:xfrm>
          <a:prstGeom prst="rect">
            <a:avLst/>
          </a:prstGeom>
        </p:spPr>
      </p:pic>
    </p:spTree>
    <p:extLst>
      <p:ext uri="{BB962C8B-B14F-4D97-AF65-F5344CB8AC3E}">
        <p14:creationId xmlns:p14="http://schemas.microsoft.com/office/powerpoint/2010/main" val="3074168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00749" y="0"/>
            <a:ext cx="4443251" cy="2500580"/>
          </a:xfrm>
          <a:prstGeom prst="rect">
            <a:avLst/>
          </a:prstGeom>
        </p:spPr>
      </p:pic>
      <p:pic>
        <p:nvPicPr>
          <p:cNvPr id="6" name="Afbeelding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1"/>
            <a:ext cx="4445187" cy="2501668"/>
          </a:xfrm>
          <a:prstGeom prst="rect">
            <a:avLst/>
          </a:prstGeom>
        </p:spPr>
      </p:pic>
      <p:pic>
        <p:nvPicPr>
          <p:cNvPr id="7" name="Afbeelding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07" y="2501669"/>
            <a:ext cx="4694241" cy="2641832"/>
          </a:xfrm>
          <a:prstGeom prst="rect">
            <a:avLst/>
          </a:prstGeom>
        </p:spPr>
      </p:pic>
    </p:spTree>
    <p:extLst>
      <p:ext uri="{BB962C8B-B14F-4D97-AF65-F5344CB8AC3E}">
        <p14:creationId xmlns:p14="http://schemas.microsoft.com/office/powerpoint/2010/main" val="24299204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5"/>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763397" y="1137138"/>
            <a:ext cx="7088831" cy="40149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ijdelijke aanduiding voor inhoud 2"/>
          <p:cNvSpPr>
            <a:spLocks noGrp="1"/>
          </p:cNvSpPr>
          <p:nvPr>
            <p:ph idx="1"/>
          </p:nvPr>
        </p:nvSpPr>
        <p:spPr>
          <a:xfrm>
            <a:off x="161574" y="425535"/>
            <a:ext cx="8229600" cy="3394472"/>
          </a:xfrm>
        </p:spPr>
        <p:txBody>
          <a:bodyPr/>
          <a:lstStyle/>
          <a:p>
            <a:pPr marL="0" indent="0">
              <a:buClr>
                <a:srgbClr val="33CCFF"/>
              </a:buClr>
              <a:buNone/>
            </a:pPr>
            <a:r>
              <a:rPr lang="nl-NL" sz="3200" b="1" dirty="0">
                <a:solidFill>
                  <a:srgbClr val="F08AA9"/>
                </a:solidFill>
              </a:rPr>
              <a:t>Gezondheidswinst</a:t>
            </a:r>
            <a:br>
              <a:rPr lang="nl-NL" b="1" dirty="0"/>
            </a:br>
            <a:endParaRPr lang="nl-NL" b="1" dirty="0"/>
          </a:p>
          <a:p>
            <a:pPr marL="0" indent="0">
              <a:buNone/>
            </a:pPr>
            <a:endParaRPr lang="nl-NL" dirty="0"/>
          </a:p>
        </p:txBody>
      </p:sp>
      <p:sp>
        <p:nvSpPr>
          <p:cNvPr id="2" name="Tekstvak 1"/>
          <p:cNvSpPr txBox="1"/>
          <p:nvPr/>
        </p:nvSpPr>
        <p:spPr>
          <a:xfrm>
            <a:off x="161574" y="1458477"/>
            <a:ext cx="1082348" cy="738664"/>
          </a:xfrm>
          <a:prstGeom prst="rect">
            <a:avLst/>
          </a:prstGeom>
          <a:noFill/>
        </p:spPr>
        <p:txBody>
          <a:bodyPr wrap="none" rtlCol="0">
            <a:spAutoFit/>
          </a:bodyPr>
          <a:lstStyle/>
          <a:p>
            <a:r>
              <a:rPr lang="nl-NL" sz="2100" dirty="0">
                <a:latin typeface="Lucida Grande"/>
              </a:rPr>
              <a:t>Langer </a:t>
            </a:r>
          </a:p>
          <a:p>
            <a:r>
              <a:rPr lang="nl-NL" sz="2100" dirty="0">
                <a:latin typeface="Lucida Grande"/>
              </a:rPr>
              <a:t>leven</a:t>
            </a:r>
          </a:p>
        </p:txBody>
      </p:sp>
      <p:sp>
        <p:nvSpPr>
          <p:cNvPr id="7" name="Tekstvak 6"/>
          <p:cNvSpPr txBox="1"/>
          <p:nvPr/>
        </p:nvSpPr>
        <p:spPr>
          <a:xfrm>
            <a:off x="7799281" y="4274932"/>
            <a:ext cx="1270156" cy="738664"/>
          </a:xfrm>
          <a:prstGeom prst="rect">
            <a:avLst/>
          </a:prstGeom>
          <a:noFill/>
        </p:spPr>
        <p:txBody>
          <a:bodyPr wrap="none" rtlCol="0">
            <a:spAutoFit/>
          </a:bodyPr>
          <a:lstStyle/>
          <a:p>
            <a:r>
              <a:rPr lang="nl-NL" sz="2100" dirty="0">
                <a:latin typeface="Lucida Grande"/>
              </a:rPr>
              <a:t>Meer</a:t>
            </a:r>
          </a:p>
          <a:p>
            <a:r>
              <a:rPr lang="nl-NL" sz="2100" dirty="0">
                <a:latin typeface="Lucida Grande"/>
              </a:rPr>
              <a:t>bewegen</a:t>
            </a:r>
          </a:p>
        </p:txBody>
      </p:sp>
      <p:cxnSp>
        <p:nvCxnSpPr>
          <p:cNvPr id="9" name="Rechte verbindingslijn met pijl 8"/>
          <p:cNvCxnSpPr/>
          <p:nvPr/>
        </p:nvCxnSpPr>
        <p:spPr>
          <a:xfrm>
            <a:off x="1247329" y="2087589"/>
            <a:ext cx="461984" cy="15400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Rechte verbindingslijn met pijl 10"/>
          <p:cNvCxnSpPr/>
          <p:nvPr/>
        </p:nvCxnSpPr>
        <p:spPr>
          <a:xfrm flipH="1" flipV="1">
            <a:off x="7103661" y="4568242"/>
            <a:ext cx="573206" cy="12896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kstvak 12"/>
          <p:cNvSpPr txBox="1"/>
          <p:nvPr/>
        </p:nvSpPr>
        <p:spPr>
          <a:xfrm>
            <a:off x="2600931" y="4388933"/>
            <a:ext cx="4502730" cy="646331"/>
          </a:xfrm>
          <a:prstGeom prst="rect">
            <a:avLst/>
          </a:prstGeom>
          <a:solidFill>
            <a:schemeClr val="bg1"/>
          </a:solidFill>
        </p:spPr>
        <p:txBody>
          <a:bodyPr wrap="square" rtlCol="0">
            <a:spAutoFit/>
          </a:bodyPr>
          <a:lstStyle/>
          <a:p>
            <a:pPr algn="ctr"/>
            <a:r>
              <a:rPr lang="nl-BE" sz="1200" b="1" dirty="0">
                <a:solidFill>
                  <a:schemeClr val="tx1">
                    <a:lumMod val="50000"/>
                    <a:lumOff val="50000"/>
                  </a:schemeClr>
                </a:solidFill>
                <a:latin typeface="Lucida Grande"/>
                <a:ea typeface="Tahoma" panose="020B0604030504040204" pitchFamily="34" charset="0"/>
                <a:cs typeface="Tahoma" panose="020B0604030504040204" pitchFamily="34" charset="0"/>
              </a:rPr>
              <a:t>Minuten per dag matige of intensieve beweging</a:t>
            </a:r>
          </a:p>
          <a:p>
            <a:pPr algn="ctr"/>
            <a:endParaRPr lang="nl-BE" sz="1200" b="1" dirty="0">
              <a:solidFill>
                <a:schemeClr val="tx1">
                  <a:lumMod val="50000"/>
                  <a:lumOff val="50000"/>
                </a:schemeClr>
              </a:solidFill>
              <a:latin typeface="Lucida Grande"/>
              <a:ea typeface="Tahoma" panose="020B0604030504040204" pitchFamily="34" charset="0"/>
              <a:cs typeface="Tahoma" panose="020B0604030504040204" pitchFamily="34" charset="0"/>
            </a:endParaRPr>
          </a:p>
          <a:p>
            <a:pPr algn="ctr"/>
            <a:r>
              <a:rPr lang="nl-BE" sz="1200" dirty="0">
                <a:solidFill>
                  <a:schemeClr val="tx1">
                    <a:lumMod val="50000"/>
                    <a:lumOff val="50000"/>
                  </a:schemeClr>
                </a:solidFill>
                <a:latin typeface="Lucida Grande"/>
                <a:ea typeface="Tahoma" panose="020B0604030504040204" pitchFamily="34" charset="0"/>
                <a:cs typeface="Tahoma" panose="020B0604030504040204" pitchFamily="34" charset="0"/>
              </a:rPr>
              <a:t>Pang Wen et al 2011 (The Lancet)</a:t>
            </a:r>
          </a:p>
        </p:txBody>
      </p:sp>
      <p:pic>
        <p:nvPicPr>
          <p:cNvPr id="10" name="Afbeelding 9">
            <a:extLst>
              <a:ext uri="{FF2B5EF4-FFF2-40B4-BE49-F238E27FC236}">
                <a16:creationId xmlns:a16="http://schemas.microsoft.com/office/drawing/2014/main" id="{4E7EE14B-E048-4732-8CAF-11D6B631934B}"/>
              </a:ext>
            </a:extLst>
          </p:cNvPr>
          <p:cNvPicPr>
            <a:picLocks noChangeAspect="1"/>
          </p:cNvPicPr>
          <p:nvPr/>
        </p:nvPicPr>
        <p:blipFill>
          <a:blip r:embed="rId4"/>
          <a:stretch>
            <a:fillRect/>
          </a:stretch>
        </p:blipFill>
        <p:spPr>
          <a:xfrm rot="360000">
            <a:off x="6573626" y="127484"/>
            <a:ext cx="2508317" cy="1318806"/>
          </a:xfrm>
          <a:prstGeom prst="rect">
            <a:avLst/>
          </a:prstGeom>
        </p:spPr>
      </p:pic>
    </p:spTree>
    <p:extLst>
      <p:ext uri="{BB962C8B-B14F-4D97-AF65-F5344CB8AC3E}">
        <p14:creationId xmlns:p14="http://schemas.microsoft.com/office/powerpoint/2010/main" val="3392500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1+#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35723" y="827471"/>
            <a:ext cx="8229600" cy="3394472"/>
          </a:xfrm>
        </p:spPr>
        <p:txBody>
          <a:bodyPr>
            <a:normAutofit lnSpcReduction="10000"/>
          </a:bodyPr>
          <a:lstStyle/>
          <a:p>
            <a:pPr marL="0" indent="0">
              <a:buClr>
                <a:srgbClr val="33CCFF"/>
              </a:buClr>
              <a:buNone/>
            </a:pPr>
            <a:r>
              <a:rPr lang="nl-NL" sz="3200" b="1" dirty="0">
                <a:solidFill>
                  <a:srgbClr val="F08AA9"/>
                </a:solidFill>
              </a:rPr>
              <a:t>Drie richtlijnen</a:t>
            </a:r>
          </a:p>
          <a:p>
            <a:endParaRPr lang="nl-NL" dirty="0"/>
          </a:p>
          <a:p>
            <a:pPr marL="0" indent="0">
              <a:buNone/>
            </a:pPr>
            <a:r>
              <a:rPr lang="nl-NL" dirty="0"/>
              <a:t>	Motivatie =/= forceren</a:t>
            </a:r>
          </a:p>
          <a:p>
            <a:pPr marL="0" indent="0">
              <a:buNone/>
            </a:pPr>
            <a:endParaRPr lang="nl-NL" dirty="0"/>
          </a:p>
          <a:p>
            <a:pPr marL="0" indent="0">
              <a:buNone/>
            </a:pPr>
            <a:r>
              <a:rPr lang="nl-NL" dirty="0"/>
              <a:t>	Sporten =/= gezond zijn</a:t>
            </a:r>
          </a:p>
          <a:p>
            <a:pPr marL="0" indent="0">
              <a:buNone/>
            </a:pPr>
            <a:endParaRPr lang="nl-NL" dirty="0"/>
          </a:p>
          <a:p>
            <a:pPr marL="0" indent="0">
              <a:buNone/>
            </a:pPr>
            <a:r>
              <a:rPr lang="nl-NL" dirty="0"/>
              <a:t>	Bewegen =/= sporten</a:t>
            </a:r>
            <a:br>
              <a:rPr lang="nl-NL" dirty="0"/>
            </a:br>
            <a:endParaRPr lang="nl-NL" dirty="0"/>
          </a:p>
          <a:p>
            <a:pPr marL="0" indent="0">
              <a:buNone/>
            </a:pPr>
            <a:endParaRPr lang="nl-NL" dirty="0"/>
          </a:p>
        </p:txBody>
      </p:sp>
      <p:cxnSp>
        <p:nvCxnSpPr>
          <p:cNvPr id="6" name="Rechte verbindingslijn met pijl 5"/>
          <p:cNvCxnSpPr/>
          <p:nvPr/>
        </p:nvCxnSpPr>
        <p:spPr>
          <a:xfrm>
            <a:off x="424305" y="1930596"/>
            <a:ext cx="399197" cy="10236"/>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Rechte verbindingslijn met pijl 7"/>
          <p:cNvCxnSpPr/>
          <p:nvPr/>
        </p:nvCxnSpPr>
        <p:spPr>
          <a:xfrm>
            <a:off x="435723" y="2768303"/>
            <a:ext cx="399197" cy="10236"/>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Rechte verbindingslijn met pijl 8"/>
          <p:cNvCxnSpPr/>
          <p:nvPr/>
        </p:nvCxnSpPr>
        <p:spPr>
          <a:xfrm>
            <a:off x="435723" y="3600892"/>
            <a:ext cx="399197" cy="10236"/>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7" name="Afbeelding 6">
            <a:extLst>
              <a:ext uri="{FF2B5EF4-FFF2-40B4-BE49-F238E27FC236}">
                <a16:creationId xmlns:a16="http://schemas.microsoft.com/office/drawing/2014/main" id="{FF163303-BB6D-41E0-8401-EA1DD5B86708}"/>
              </a:ext>
            </a:extLst>
          </p:cNvPr>
          <p:cNvPicPr>
            <a:picLocks noChangeAspect="1"/>
          </p:cNvPicPr>
          <p:nvPr/>
        </p:nvPicPr>
        <p:blipFill>
          <a:blip r:embed="rId3"/>
          <a:stretch>
            <a:fillRect/>
          </a:stretch>
        </p:blipFill>
        <p:spPr>
          <a:xfrm rot="360000">
            <a:off x="6573626" y="127484"/>
            <a:ext cx="2508317" cy="1318806"/>
          </a:xfrm>
          <a:prstGeom prst="rect">
            <a:avLst/>
          </a:prstGeom>
        </p:spPr>
      </p:pic>
    </p:spTree>
    <p:extLst>
      <p:ext uri="{BB962C8B-B14F-4D97-AF65-F5344CB8AC3E}">
        <p14:creationId xmlns:p14="http://schemas.microsoft.com/office/powerpoint/2010/main" val="21560198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93964" y="126428"/>
            <a:ext cx="7886700" cy="3263504"/>
          </a:xfrm>
        </p:spPr>
        <p:txBody>
          <a:bodyPr>
            <a:normAutofit/>
          </a:bodyPr>
          <a:lstStyle/>
          <a:p>
            <a:pPr marL="0" indent="0" algn="ctr">
              <a:buNone/>
            </a:pPr>
            <a:r>
              <a:rPr lang="nl-NL" sz="5400" b="1" dirty="0">
                <a:solidFill>
                  <a:srgbClr val="F08AA9"/>
                </a:solidFill>
              </a:rPr>
              <a:t>Even rechtstaan? </a:t>
            </a:r>
          </a:p>
        </p:txBody>
      </p:sp>
      <p:pic>
        <p:nvPicPr>
          <p:cNvPr id="4" name="Picture 2" descr="http://funnypicturesgallery.net/wp-content/uploads/2012/10/funny-moving-pictures.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rot="2488814">
            <a:off x="2770955" y="1604754"/>
            <a:ext cx="3268520" cy="38363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88949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39428" cy="5143500"/>
          </a:xfrm>
          <a:prstGeom prst="rect">
            <a:avLst/>
          </a:prstGeom>
        </p:spPr>
      </p:pic>
    </p:spTree>
    <p:extLst>
      <p:ext uri="{BB962C8B-B14F-4D97-AF65-F5344CB8AC3E}">
        <p14:creationId xmlns:p14="http://schemas.microsoft.com/office/powerpoint/2010/main" val="40197284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2166658" y="2184888"/>
            <a:ext cx="7886700" cy="1148793"/>
          </a:xfrm>
        </p:spPr>
        <p:txBody>
          <a:bodyPr>
            <a:normAutofit/>
          </a:bodyPr>
          <a:lstStyle/>
          <a:p>
            <a:pPr marL="0" indent="0" algn="ctr">
              <a:buNone/>
            </a:pPr>
            <a:r>
              <a:rPr lang="nl-NL" sz="3600" dirty="0"/>
              <a:t>Tel geen kilometers, tel je MET*</a:t>
            </a:r>
          </a:p>
          <a:p>
            <a:pPr marL="0" indent="0" algn="ctr">
              <a:buNone/>
            </a:pPr>
            <a:r>
              <a:rPr lang="nl-NL" sz="2800" dirty="0"/>
              <a:t>*</a:t>
            </a:r>
            <a:r>
              <a:rPr lang="nl-NL" sz="2800" dirty="0">
                <a:hlinkClick r:id="rId3"/>
              </a:rPr>
              <a:t>metabolisch equivalent</a:t>
            </a:r>
            <a:endParaRPr lang="nl-NL" sz="2800" dirty="0"/>
          </a:p>
        </p:txBody>
      </p:sp>
      <p:pic>
        <p:nvPicPr>
          <p:cNvPr id="4" name="Afbeelding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4428" y="507890"/>
            <a:ext cx="3115340" cy="4221125"/>
          </a:xfrm>
          <a:prstGeom prst="rect">
            <a:avLst/>
          </a:prstGeom>
          <a:ln>
            <a:noFill/>
          </a:ln>
          <a:effectLst>
            <a:softEdge rad="112500"/>
          </a:effectLst>
        </p:spPr>
      </p:pic>
      <p:pic>
        <p:nvPicPr>
          <p:cNvPr id="2" name="Afbeelding 1">
            <a:extLst>
              <a:ext uri="{FF2B5EF4-FFF2-40B4-BE49-F238E27FC236}">
                <a16:creationId xmlns:a16="http://schemas.microsoft.com/office/drawing/2014/main" id="{3B3C3ADB-29D9-497B-A48D-CF918AD701C9}"/>
              </a:ext>
            </a:extLst>
          </p:cNvPr>
          <p:cNvPicPr>
            <a:picLocks noChangeAspect="1"/>
          </p:cNvPicPr>
          <p:nvPr/>
        </p:nvPicPr>
        <p:blipFill>
          <a:blip r:embed="rId5"/>
          <a:stretch>
            <a:fillRect/>
          </a:stretch>
        </p:blipFill>
        <p:spPr>
          <a:xfrm rot="360000">
            <a:off x="6199881" y="243730"/>
            <a:ext cx="2884228" cy="1297097"/>
          </a:xfrm>
          <a:prstGeom prst="rect">
            <a:avLst/>
          </a:prstGeom>
        </p:spPr>
      </p:pic>
    </p:spTree>
    <p:extLst>
      <p:ext uri="{BB962C8B-B14F-4D97-AF65-F5344CB8AC3E}">
        <p14:creationId xmlns:p14="http://schemas.microsoft.com/office/powerpoint/2010/main" val="112064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42298" y="1689683"/>
            <a:ext cx="7886700" cy="1148793"/>
          </a:xfrm>
        </p:spPr>
        <p:txBody>
          <a:bodyPr>
            <a:normAutofit/>
          </a:bodyPr>
          <a:lstStyle/>
          <a:p>
            <a:pPr marL="0" indent="0" algn="ctr">
              <a:buNone/>
            </a:pPr>
            <a:r>
              <a:rPr lang="nl-NL" sz="4000" dirty="0"/>
              <a:t>Tel geen push-ups, tel minuten</a:t>
            </a:r>
            <a:endParaRPr lang="nl-NL" sz="3200" dirty="0"/>
          </a:p>
        </p:txBody>
      </p:sp>
      <p:pic>
        <p:nvPicPr>
          <p:cNvPr id="1026" name="Picture 2" descr="Afbeeldingsresultaat voor push u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20242" y="2530072"/>
            <a:ext cx="4623758" cy="2613428"/>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6" name="Afbeelding 5">
            <a:extLst>
              <a:ext uri="{FF2B5EF4-FFF2-40B4-BE49-F238E27FC236}">
                <a16:creationId xmlns:a16="http://schemas.microsoft.com/office/drawing/2014/main" id="{97C65826-9218-456B-B46B-B30A1F8A5E0B}"/>
              </a:ext>
            </a:extLst>
          </p:cNvPr>
          <p:cNvPicPr>
            <a:picLocks noChangeAspect="1"/>
          </p:cNvPicPr>
          <p:nvPr/>
        </p:nvPicPr>
        <p:blipFill>
          <a:blip r:embed="rId4"/>
          <a:stretch>
            <a:fillRect/>
          </a:stretch>
        </p:blipFill>
        <p:spPr>
          <a:xfrm rot="360000">
            <a:off x="6199881" y="243730"/>
            <a:ext cx="2884228" cy="1297097"/>
          </a:xfrm>
          <a:prstGeom prst="rect">
            <a:avLst/>
          </a:prstGeom>
        </p:spPr>
      </p:pic>
    </p:spTree>
    <p:extLst>
      <p:ext uri="{BB962C8B-B14F-4D97-AF65-F5344CB8AC3E}">
        <p14:creationId xmlns:p14="http://schemas.microsoft.com/office/powerpoint/2010/main" val="15251529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56034" y="1876086"/>
            <a:ext cx="7886700" cy="1148793"/>
          </a:xfrm>
        </p:spPr>
        <p:txBody>
          <a:bodyPr>
            <a:normAutofit/>
          </a:bodyPr>
          <a:lstStyle/>
          <a:p>
            <a:pPr marL="0" indent="0" algn="ctr">
              <a:buNone/>
            </a:pPr>
            <a:r>
              <a:rPr lang="nl-NL" sz="4000" dirty="0"/>
              <a:t>Tel geen spiermassa, tel voordelen</a:t>
            </a:r>
            <a:endParaRPr lang="nl-NL" sz="3200" dirty="0"/>
          </a:p>
        </p:txBody>
      </p:sp>
      <p:pic>
        <p:nvPicPr>
          <p:cNvPr id="2050" name="Picture 2" descr="Afbeeldingsresultaat voor telle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25991" y="3563871"/>
            <a:ext cx="5546785" cy="1579628"/>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Afbeelding 5">
            <a:extLst>
              <a:ext uri="{FF2B5EF4-FFF2-40B4-BE49-F238E27FC236}">
                <a16:creationId xmlns:a16="http://schemas.microsoft.com/office/drawing/2014/main" id="{9D927041-06E0-4EAB-9C7A-E0F5C366DB1B}"/>
              </a:ext>
            </a:extLst>
          </p:cNvPr>
          <p:cNvPicPr>
            <a:picLocks noChangeAspect="1"/>
          </p:cNvPicPr>
          <p:nvPr/>
        </p:nvPicPr>
        <p:blipFill>
          <a:blip r:embed="rId4"/>
          <a:stretch>
            <a:fillRect/>
          </a:stretch>
        </p:blipFill>
        <p:spPr>
          <a:xfrm rot="360000">
            <a:off x="6199881" y="243730"/>
            <a:ext cx="2884228" cy="1297097"/>
          </a:xfrm>
          <a:prstGeom prst="rect">
            <a:avLst/>
          </a:prstGeom>
        </p:spPr>
      </p:pic>
    </p:spTree>
    <p:extLst>
      <p:ext uri="{BB962C8B-B14F-4D97-AF65-F5344CB8AC3E}">
        <p14:creationId xmlns:p14="http://schemas.microsoft.com/office/powerpoint/2010/main" val="6817937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28650" y="1673123"/>
            <a:ext cx="7886700" cy="1148793"/>
          </a:xfrm>
        </p:spPr>
        <p:txBody>
          <a:bodyPr>
            <a:normAutofit fontScale="92500"/>
          </a:bodyPr>
          <a:lstStyle/>
          <a:p>
            <a:pPr marL="0" indent="0" algn="ctr">
              <a:buNone/>
            </a:pPr>
            <a:r>
              <a:rPr lang="nl-NL" sz="4000" dirty="0"/>
              <a:t>Tel geen verliezen, tel overwinningen</a:t>
            </a:r>
            <a:endParaRPr lang="nl-NL" sz="3200" dirty="0"/>
          </a:p>
        </p:txBody>
      </p:sp>
      <p:sp>
        <p:nvSpPr>
          <p:cNvPr id="2" name="AutoShape 2" descr="Afbeeldingsresultaat voor overwinning"/>
          <p:cNvSpPr>
            <a:spLocks noChangeAspect="1" noChangeArrowheads="1"/>
          </p:cNvSpPr>
          <p:nvPr/>
        </p:nvSpPr>
        <p:spPr bwMode="auto">
          <a:xfrm>
            <a:off x="4419600" y="2419350"/>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dirty="0">
              <a:latin typeface="Lucida Grande"/>
            </a:endParaRPr>
          </a:p>
        </p:txBody>
      </p:sp>
      <p:pic>
        <p:nvPicPr>
          <p:cNvPr id="3076" name="Picture 4" descr="Afbeeldingsresultaat voor overwinni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97722" y="2571750"/>
            <a:ext cx="3560014" cy="2554466"/>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6" name="Afbeelding 5">
            <a:extLst>
              <a:ext uri="{FF2B5EF4-FFF2-40B4-BE49-F238E27FC236}">
                <a16:creationId xmlns:a16="http://schemas.microsoft.com/office/drawing/2014/main" id="{92ACB6B2-F7D4-4CB5-A141-8E89C7645D5D}"/>
              </a:ext>
            </a:extLst>
          </p:cNvPr>
          <p:cNvPicPr>
            <a:picLocks noChangeAspect="1"/>
          </p:cNvPicPr>
          <p:nvPr/>
        </p:nvPicPr>
        <p:blipFill>
          <a:blip r:embed="rId4"/>
          <a:stretch>
            <a:fillRect/>
          </a:stretch>
        </p:blipFill>
        <p:spPr>
          <a:xfrm rot="360000">
            <a:off x="6199881" y="243730"/>
            <a:ext cx="2884228" cy="1297097"/>
          </a:xfrm>
          <a:prstGeom prst="rect">
            <a:avLst/>
          </a:prstGeom>
        </p:spPr>
      </p:pic>
    </p:spTree>
    <p:extLst>
      <p:ext uri="{BB962C8B-B14F-4D97-AF65-F5344CB8AC3E}">
        <p14:creationId xmlns:p14="http://schemas.microsoft.com/office/powerpoint/2010/main" val="348353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42298" y="1758309"/>
            <a:ext cx="7886700" cy="1148793"/>
          </a:xfrm>
        </p:spPr>
        <p:txBody>
          <a:bodyPr>
            <a:normAutofit/>
          </a:bodyPr>
          <a:lstStyle/>
          <a:p>
            <a:pPr marL="0" indent="0" algn="ctr">
              <a:buNone/>
            </a:pPr>
            <a:r>
              <a:rPr lang="nl-NL" sz="4000" dirty="0"/>
              <a:t>Tel niet te veel, tel wat minder</a:t>
            </a:r>
            <a:endParaRPr lang="nl-NL" sz="3200" dirty="0"/>
          </a:p>
        </p:txBody>
      </p:sp>
      <p:pic>
        <p:nvPicPr>
          <p:cNvPr id="4098" name="Picture 2" descr="Afbeeldingsresultaat voor telle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30058" y="2818612"/>
            <a:ext cx="3111179" cy="2236398"/>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Afbeelding 5">
            <a:extLst>
              <a:ext uri="{FF2B5EF4-FFF2-40B4-BE49-F238E27FC236}">
                <a16:creationId xmlns:a16="http://schemas.microsoft.com/office/drawing/2014/main" id="{1C3F8FCE-2D28-4573-BDFF-27F0EEB42210}"/>
              </a:ext>
            </a:extLst>
          </p:cNvPr>
          <p:cNvPicPr>
            <a:picLocks noChangeAspect="1"/>
          </p:cNvPicPr>
          <p:nvPr/>
        </p:nvPicPr>
        <p:blipFill>
          <a:blip r:embed="rId4"/>
          <a:stretch>
            <a:fillRect/>
          </a:stretch>
        </p:blipFill>
        <p:spPr>
          <a:xfrm rot="360000">
            <a:off x="6199881" y="243730"/>
            <a:ext cx="2884228" cy="1297097"/>
          </a:xfrm>
          <a:prstGeom prst="rect">
            <a:avLst/>
          </a:prstGeom>
        </p:spPr>
      </p:pic>
    </p:spTree>
    <p:extLst>
      <p:ext uri="{BB962C8B-B14F-4D97-AF65-F5344CB8AC3E}">
        <p14:creationId xmlns:p14="http://schemas.microsoft.com/office/powerpoint/2010/main" val="36227213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0" y="807629"/>
            <a:ext cx="9144000" cy="1803886"/>
          </a:xfrm>
        </p:spPr>
        <p:txBody>
          <a:bodyPr>
            <a:noAutofit/>
          </a:bodyPr>
          <a:lstStyle/>
          <a:p>
            <a:pPr marL="0" indent="0" algn="ctr">
              <a:spcBef>
                <a:spcPts val="0"/>
              </a:spcBef>
              <a:buNone/>
            </a:pPr>
            <a:r>
              <a:rPr lang="nl-NL" sz="3600" dirty="0"/>
              <a:t>Niet te lang en niet te veel stilzitten</a:t>
            </a:r>
          </a:p>
          <a:p>
            <a:pPr marL="0" indent="0" algn="ctr">
              <a:spcBef>
                <a:spcPts val="0"/>
              </a:spcBef>
              <a:buNone/>
            </a:pPr>
            <a:r>
              <a:rPr lang="nl-NL" sz="3600" dirty="0"/>
              <a:t>&amp;</a:t>
            </a:r>
          </a:p>
          <a:p>
            <a:pPr marL="0" indent="0" algn="ctr">
              <a:spcBef>
                <a:spcPts val="0"/>
              </a:spcBef>
              <a:buNone/>
            </a:pPr>
            <a:r>
              <a:rPr lang="nl-NL" sz="3600" dirty="0"/>
              <a:t>genoeg bewegen!</a:t>
            </a:r>
          </a:p>
        </p:txBody>
      </p:sp>
      <p:sp>
        <p:nvSpPr>
          <p:cNvPr id="4" name="Tekstvak 3"/>
          <p:cNvSpPr txBox="1"/>
          <p:nvPr/>
        </p:nvSpPr>
        <p:spPr>
          <a:xfrm>
            <a:off x="483077" y="22799"/>
            <a:ext cx="8239259" cy="784830"/>
          </a:xfrm>
          <a:prstGeom prst="rect">
            <a:avLst/>
          </a:prstGeom>
          <a:noFill/>
        </p:spPr>
        <p:txBody>
          <a:bodyPr wrap="square" rtlCol="0">
            <a:spAutoFit/>
          </a:bodyPr>
          <a:lstStyle/>
          <a:p>
            <a:pPr algn="ctr"/>
            <a:r>
              <a:rPr lang="nl-NL" sz="4500" b="1" dirty="0">
                <a:solidFill>
                  <a:srgbClr val="F08AA9"/>
                </a:solidFill>
                <a:latin typeface="Lucida Grande"/>
                <a:ea typeface="Tahoma" panose="020B0604030504040204" pitchFamily="34" charset="0"/>
                <a:cs typeface="Tahoma" panose="020B0604030504040204" pitchFamily="34" charset="0"/>
              </a:rPr>
              <a:t>Conclusie</a:t>
            </a:r>
          </a:p>
        </p:txBody>
      </p:sp>
      <p:pic>
        <p:nvPicPr>
          <p:cNvPr id="5" name="Afbeelding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60430" y="2615975"/>
            <a:ext cx="3786554" cy="2527525"/>
          </a:xfrm>
          <a:prstGeom prst="rect">
            <a:avLst/>
          </a:prstGeom>
          <a:ln>
            <a:noFill/>
          </a:ln>
          <a:effectLst>
            <a:softEdge rad="112500"/>
          </a:effectLst>
        </p:spPr>
      </p:pic>
    </p:spTree>
    <p:extLst>
      <p:ext uri="{BB962C8B-B14F-4D97-AF65-F5344CB8AC3E}">
        <p14:creationId xmlns:p14="http://schemas.microsoft.com/office/powerpoint/2010/main" val="2969369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925528" y="1474127"/>
            <a:ext cx="7886700" cy="2588856"/>
          </a:xfrm>
        </p:spPr>
        <p:txBody>
          <a:bodyPr>
            <a:normAutofit fontScale="92500" lnSpcReduction="20000"/>
          </a:bodyPr>
          <a:lstStyle/>
          <a:p>
            <a:r>
              <a:rPr lang="nl-NL" sz="3000" dirty="0"/>
              <a:t>Vul je werkblaadje (voor- en achterkant) individueel en in stilte in</a:t>
            </a:r>
          </a:p>
          <a:p>
            <a:endParaRPr lang="nl-NL" sz="3000" dirty="0"/>
          </a:p>
          <a:p>
            <a:r>
              <a:rPr lang="nl-NL" sz="3000" dirty="0"/>
              <a:t>Geen namen, enkel voor jezelf</a:t>
            </a:r>
          </a:p>
          <a:p>
            <a:endParaRPr lang="nl-NL" sz="3000" dirty="0"/>
          </a:p>
          <a:p>
            <a:r>
              <a:rPr lang="nl-NL" sz="3000" dirty="0"/>
              <a:t>Geen juist of fout en niets is verplicht</a:t>
            </a:r>
          </a:p>
          <a:p>
            <a:endParaRPr lang="nl-NL" dirty="0"/>
          </a:p>
        </p:txBody>
      </p:sp>
      <p:sp>
        <p:nvSpPr>
          <p:cNvPr id="4" name="Tekstvak 3"/>
          <p:cNvSpPr txBox="1"/>
          <p:nvPr/>
        </p:nvSpPr>
        <p:spPr>
          <a:xfrm>
            <a:off x="343808" y="260344"/>
            <a:ext cx="8239259" cy="515985"/>
          </a:xfrm>
          <a:prstGeom prst="rect">
            <a:avLst/>
          </a:prstGeom>
          <a:noFill/>
        </p:spPr>
        <p:txBody>
          <a:bodyPr wrap="square" rtlCol="0">
            <a:spAutoFit/>
          </a:bodyPr>
          <a:lstStyle/>
          <a:p>
            <a:pPr algn="ctr"/>
            <a:r>
              <a:rPr lang="nl-NL" sz="4800" b="1" dirty="0">
                <a:solidFill>
                  <a:srgbClr val="F08AA9"/>
                </a:solidFill>
                <a:latin typeface="Lucida Grande"/>
                <a:cs typeface="Lucida Grande"/>
              </a:rPr>
              <a:t>Hoe zit het bij jou?</a:t>
            </a:r>
          </a:p>
        </p:txBody>
      </p:sp>
      <p:pic>
        <p:nvPicPr>
          <p:cNvPr id="5" name="Picture 2" descr="Afbeeldingsresultaat voor vraagteken"/>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069795" y="3628656"/>
            <a:ext cx="1026543" cy="151484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2525195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10794" y="827640"/>
            <a:ext cx="9091998" cy="4072660"/>
          </a:xfrm>
        </p:spPr>
        <p:txBody>
          <a:bodyPr>
            <a:normAutofit fontScale="92500" lnSpcReduction="20000"/>
          </a:bodyPr>
          <a:lstStyle/>
          <a:p>
            <a:pPr>
              <a:lnSpc>
                <a:spcPct val="150000"/>
              </a:lnSpc>
            </a:pPr>
            <a:r>
              <a:rPr lang="nl-NL" sz="2800" dirty="0"/>
              <a:t>Nog vragen?</a:t>
            </a:r>
          </a:p>
          <a:p>
            <a:pPr>
              <a:lnSpc>
                <a:spcPct val="150000"/>
              </a:lnSpc>
            </a:pPr>
            <a:r>
              <a:rPr lang="nl-NL" sz="2800" dirty="0"/>
              <a:t>Ga in een cirkel staan (niet leunen)</a:t>
            </a:r>
          </a:p>
          <a:p>
            <a:pPr>
              <a:lnSpc>
                <a:spcPct val="150000"/>
              </a:lnSpc>
            </a:pPr>
            <a:r>
              <a:rPr lang="nl-NL" sz="2800" dirty="0"/>
              <a:t>Brainstorm: Waarom zou iemand niet kunnen/willen bewegen?</a:t>
            </a:r>
          </a:p>
          <a:p>
            <a:pPr>
              <a:lnSpc>
                <a:spcPct val="150000"/>
              </a:lnSpc>
            </a:pPr>
            <a:r>
              <a:rPr lang="nl-NL" sz="2800" dirty="0"/>
              <a:t>Zoek voor elk probleem minstens één oplossing</a:t>
            </a:r>
          </a:p>
          <a:p>
            <a:pPr>
              <a:lnSpc>
                <a:spcPct val="150000"/>
              </a:lnSpc>
            </a:pPr>
            <a:r>
              <a:rPr lang="nl-NL" sz="2800" dirty="0"/>
              <a:t>Geen juist of fout, respecteer elkaars ideeën</a:t>
            </a:r>
          </a:p>
          <a:p>
            <a:pPr>
              <a:lnSpc>
                <a:spcPct val="150000"/>
              </a:lnSpc>
            </a:pPr>
            <a:r>
              <a:rPr lang="nl-NL" sz="2800" dirty="0"/>
              <a:t>Beweeg, loop rond, doe actief mee</a:t>
            </a:r>
          </a:p>
          <a:p>
            <a:endParaRPr lang="nl-NL" dirty="0"/>
          </a:p>
        </p:txBody>
      </p:sp>
      <p:sp>
        <p:nvSpPr>
          <p:cNvPr id="4" name="Tekstvak 3"/>
          <p:cNvSpPr txBox="1"/>
          <p:nvPr/>
        </p:nvSpPr>
        <p:spPr>
          <a:xfrm>
            <a:off x="310794" y="136565"/>
            <a:ext cx="8239259" cy="784830"/>
          </a:xfrm>
          <a:prstGeom prst="rect">
            <a:avLst/>
          </a:prstGeom>
          <a:noFill/>
        </p:spPr>
        <p:txBody>
          <a:bodyPr wrap="square" rtlCol="0">
            <a:spAutoFit/>
          </a:bodyPr>
          <a:lstStyle/>
          <a:p>
            <a:pPr algn="ctr"/>
            <a:r>
              <a:rPr lang="nl-NL" sz="4500" b="1" dirty="0" err="1">
                <a:solidFill>
                  <a:srgbClr val="F08AA9"/>
                </a:solidFill>
                <a:latin typeface="Lucida Grande"/>
              </a:rPr>
              <a:t>Problem</a:t>
            </a:r>
            <a:r>
              <a:rPr lang="nl-NL" sz="4500" b="1" dirty="0">
                <a:solidFill>
                  <a:srgbClr val="F08AA9"/>
                </a:solidFill>
                <a:latin typeface="Lucida Grande"/>
              </a:rPr>
              <a:t> </a:t>
            </a:r>
            <a:r>
              <a:rPr lang="nl-NL" sz="4500" b="1" dirty="0" err="1">
                <a:solidFill>
                  <a:srgbClr val="F08AA9"/>
                </a:solidFill>
                <a:latin typeface="Lucida Grande"/>
              </a:rPr>
              <a:t>solved</a:t>
            </a:r>
            <a:r>
              <a:rPr lang="nl-NL" sz="4500" b="1" dirty="0">
                <a:solidFill>
                  <a:srgbClr val="F08AA9"/>
                </a:solidFill>
                <a:latin typeface="Lucida Grande"/>
              </a:rPr>
              <a:t>?</a:t>
            </a:r>
          </a:p>
        </p:txBody>
      </p:sp>
      <p:pic>
        <p:nvPicPr>
          <p:cNvPr id="5" name="Picture 2" descr="Afbeeldingsresultaat voor vraagteken"/>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948302" y="136565"/>
            <a:ext cx="1010812" cy="149163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07310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3862" y="0"/>
            <a:ext cx="9257862" cy="5152077"/>
          </a:xfrm>
          <a:prstGeom prst="rect">
            <a:avLst/>
          </a:prstGeom>
        </p:spPr>
      </p:pic>
      <p:sp>
        <p:nvSpPr>
          <p:cNvPr id="3" name="Tijdelijke aanduiding voor inhoud 2"/>
          <p:cNvSpPr>
            <a:spLocks noGrp="1"/>
          </p:cNvSpPr>
          <p:nvPr>
            <p:ph idx="1"/>
          </p:nvPr>
        </p:nvSpPr>
        <p:spPr>
          <a:xfrm>
            <a:off x="-2652661" y="3880069"/>
            <a:ext cx="7886700" cy="3263504"/>
          </a:xfrm>
        </p:spPr>
        <p:txBody>
          <a:bodyPr>
            <a:normAutofit/>
          </a:bodyPr>
          <a:lstStyle/>
          <a:p>
            <a:pPr marL="0" indent="0" algn="ctr">
              <a:buNone/>
            </a:pPr>
            <a:r>
              <a:rPr lang="nl-NL" sz="6000" b="1" dirty="0">
                <a:solidFill>
                  <a:schemeClr val="bg1">
                    <a:lumMod val="95000"/>
                  </a:schemeClr>
                </a:solidFill>
              </a:rPr>
              <a:t>Nu jij!</a:t>
            </a:r>
          </a:p>
        </p:txBody>
      </p:sp>
    </p:spTree>
    <p:extLst>
      <p:ext uri="{BB962C8B-B14F-4D97-AF65-F5344CB8AC3E}">
        <p14:creationId xmlns:p14="http://schemas.microsoft.com/office/powerpoint/2010/main" val="32788977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517572" y="437574"/>
            <a:ext cx="5437909" cy="499595"/>
          </a:xfrm>
          <a:prstGeom prst="rect">
            <a:avLst/>
          </a:prstGeom>
        </p:spPr>
      </p:pic>
      <p:sp>
        <p:nvSpPr>
          <p:cNvPr id="5" name="Rechthoek 4"/>
          <p:cNvSpPr/>
          <p:nvPr/>
        </p:nvSpPr>
        <p:spPr>
          <a:xfrm>
            <a:off x="5052891" y="394983"/>
            <a:ext cx="4821661" cy="584775"/>
          </a:xfrm>
          <a:prstGeom prst="rect">
            <a:avLst/>
          </a:prstGeom>
          <a:noFill/>
        </p:spPr>
        <p:txBody>
          <a:bodyPr wrap="square" lIns="91440" tIns="45720" rIns="91440" bIns="45720">
            <a:spAutoFit/>
          </a:bodyPr>
          <a:lstStyle/>
          <a:p>
            <a:pPr algn="ctr"/>
            <a:r>
              <a:rPr lang="nl-NL" sz="32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Lucida Grande"/>
              </a:rPr>
              <a:t>Bedankt!</a:t>
            </a:r>
          </a:p>
        </p:txBody>
      </p:sp>
      <p:pic>
        <p:nvPicPr>
          <p:cNvPr id="2" name="Afbeelding 1">
            <a:extLst>
              <a:ext uri="{FF2B5EF4-FFF2-40B4-BE49-F238E27FC236}">
                <a16:creationId xmlns:a16="http://schemas.microsoft.com/office/drawing/2014/main" id="{55D71F33-42ED-4C7C-B4F7-5BD562F0833B}"/>
              </a:ext>
            </a:extLst>
          </p:cNvPr>
          <p:cNvPicPr>
            <a:picLocks noChangeAspect="1"/>
          </p:cNvPicPr>
          <p:nvPr/>
        </p:nvPicPr>
        <p:blipFill>
          <a:blip r:embed="rId3"/>
          <a:stretch>
            <a:fillRect/>
          </a:stretch>
        </p:blipFill>
        <p:spPr>
          <a:xfrm>
            <a:off x="3344545" y="3874452"/>
            <a:ext cx="1581150" cy="828675"/>
          </a:xfrm>
          <a:prstGeom prst="rect">
            <a:avLst/>
          </a:prstGeom>
        </p:spPr>
      </p:pic>
    </p:spTree>
    <p:extLst>
      <p:ext uri="{BB962C8B-B14F-4D97-AF65-F5344CB8AC3E}">
        <p14:creationId xmlns:p14="http://schemas.microsoft.com/office/powerpoint/2010/main" val="2903101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67286" y="1585167"/>
            <a:ext cx="7886700" cy="627846"/>
          </a:xfrm>
        </p:spPr>
        <p:txBody>
          <a:bodyPr>
            <a:noAutofit/>
          </a:bodyPr>
          <a:lstStyle/>
          <a:p>
            <a:pPr marL="0" indent="0" algn="ctr">
              <a:buNone/>
            </a:pPr>
            <a:r>
              <a:rPr lang="nl-NL" sz="4400" dirty="0"/>
              <a:t>Vandaag zijn mensen actiever dan vroeger.</a:t>
            </a:r>
          </a:p>
        </p:txBody>
      </p:sp>
      <p:sp>
        <p:nvSpPr>
          <p:cNvPr id="5" name="Tekstvak 4"/>
          <p:cNvSpPr txBox="1"/>
          <p:nvPr/>
        </p:nvSpPr>
        <p:spPr>
          <a:xfrm>
            <a:off x="405685" y="309093"/>
            <a:ext cx="8239259" cy="830997"/>
          </a:xfrm>
          <a:prstGeom prst="rect">
            <a:avLst/>
          </a:prstGeom>
          <a:noFill/>
        </p:spPr>
        <p:txBody>
          <a:bodyPr wrap="square" rtlCol="0">
            <a:spAutoFit/>
          </a:bodyPr>
          <a:lstStyle/>
          <a:p>
            <a:pPr algn="ctr"/>
            <a:r>
              <a:rPr lang="nl-NL" sz="4800" b="1" dirty="0">
                <a:solidFill>
                  <a:srgbClr val="F08AA9"/>
                </a:solidFill>
                <a:latin typeface="Lucida Grande"/>
                <a:cs typeface="Lucida Grande"/>
              </a:rPr>
              <a:t>Wat denk jij?</a:t>
            </a:r>
          </a:p>
        </p:txBody>
      </p:sp>
      <p:pic>
        <p:nvPicPr>
          <p:cNvPr id="4" name="Picture 2" descr="Afbeeldingsresultaat voor vraagteke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268023" y="2423067"/>
            <a:ext cx="1775302" cy="261976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247005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ur active past, Our passive present">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335741" y="144556"/>
            <a:ext cx="6248400" cy="4686300"/>
          </a:xfrm>
          <a:prstGeom prst="rect">
            <a:avLst/>
          </a:prstGeom>
        </p:spPr>
      </p:pic>
    </p:spTree>
    <p:extLst>
      <p:ext uri="{BB962C8B-B14F-4D97-AF65-F5344CB8AC3E}">
        <p14:creationId xmlns:p14="http://schemas.microsoft.com/office/powerpoint/2010/main" val="31003141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34148" y="1626417"/>
            <a:ext cx="8458908" cy="1188076"/>
          </a:xfrm>
        </p:spPr>
        <p:txBody>
          <a:bodyPr>
            <a:noAutofit/>
          </a:bodyPr>
          <a:lstStyle/>
          <a:p>
            <a:pPr marL="0" indent="0" algn="ctr">
              <a:buNone/>
            </a:pPr>
            <a:r>
              <a:rPr lang="nl-NL" sz="4400" dirty="0"/>
              <a:t>De meeste mensen in Vlaanderen </a:t>
            </a:r>
            <a:br>
              <a:rPr lang="nl-NL" sz="4400" dirty="0"/>
            </a:br>
            <a:r>
              <a:rPr lang="nl-NL" sz="4400" dirty="0"/>
              <a:t>bewegen genoeg.</a:t>
            </a:r>
          </a:p>
        </p:txBody>
      </p:sp>
      <p:sp>
        <p:nvSpPr>
          <p:cNvPr id="5" name="Tekstvak 4"/>
          <p:cNvSpPr txBox="1"/>
          <p:nvPr/>
        </p:nvSpPr>
        <p:spPr>
          <a:xfrm>
            <a:off x="443973" y="309093"/>
            <a:ext cx="8239259" cy="830997"/>
          </a:xfrm>
          <a:prstGeom prst="rect">
            <a:avLst/>
          </a:prstGeom>
          <a:noFill/>
        </p:spPr>
        <p:txBody>
          <a:bodyPr wrap="square" rtlCol="0">
            <a:spAutoFit/>
          </a:bodyPr>
          <a:lstStyle/>
          <a:p>
            <a:pPr algn="ctr"/>
            <a:r>
              <a:rPr lang="nl-NL" sz="4800" b="1" dirty="0">
                <a:solidFill>
                  <a:srgbClr val="F08AA9"/>
                </a:solidFill>
                <a:latin typeface="Lucida Grande"/>
                <a:cs typeface="Lucida Grande"/>
              </a:rPr>
              <a:t>Wat denk jij?</a:t>
            </a:r>
          </a:p>
        </p:txBody>
      </p:sp>
      <p:pic>
        <p:nvPicPr>
          <p:cNvPr id="4" name="Picture 2" descr="Afbeeldingsresultaat voor vraagteke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140180" y="2399118"/>
            <a:ext cx="1775302" cy="261976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734675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fiek 3"/>
          <p:cNvGraphicFramePr/>
          <p:nvPr>
            <p:extLst>
              <p:ext uri="{D42A27DB-BD31-4B8C-83A1-F6EECF244321}">
                <p14:modId xmlns:p14="http://schemas.microsoft.com/office/powerpoint/2010/main" val="1065117505"/>
              </p:ext>
            </p:extLst>
          </p:nvPr>
        </p:nvGraphicFramePr>
        <p:xfrm>
          <a:off x="647701" y="152400"/>
          <a:ext cx="8235042" cy="50658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71373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67286" y="1703018"/>
            <a:ext cx="7886700" cy="1188076"/>
          </a:xfrm>
        </p:spPr>
        <p:txBody>
          <a:bodyPr>
            <a:noAutofit/>
          </a:bodyPr>
          <a:lstStyle/>
          <a:p>
            <a:pPr marL="0" indent="0" algn="ctr">
              <a:buNone/>
            </a:pPr>
            <a:r>
              <a:rPr lang="nl-NL" sz="4400" dirty="0"/>
              <a:t>Lang zitten is slechter </a:t>
            </a:r>
          </a:p>
          <a:p>
            <a:pPr marL="0" indent="0" algn="ctr">
              <a:buNone/>
            </a:pPr>
            <a:r>
              <a:rPr lang="nl-NL" sz="4400" dirty="0"/>
              <a:t>dan niet sporten.</a:t>
            </a:r>
          </a:p>
        </p:txBody>
      </p:sp>
      <p:sp>
        <p:nvSpPr>
          <p:cNvPr id="5" name="Tekstvak 4"/>
          <p:cNvSpPr txBox="1"/>
          <p:nvPr/>
        </p:nvSpPr>
        <p:spPr>
          <a:xfrm>
            <a:off x="405685" y="309093"/>
            <a:ext cx="8239259" cy="830997"/>
          </a:xfrm>
          <a:prstGeom prst="rect">
            <a:avLst/>
          </a:prstGeom>
          <a:noFill/>
        </p:spPr>
        <p:txBody>
          <a:bodyPr wrap="square" rtlCol="0">
            <a:spAutoFit/>
          </a:bodyPr>
          <a:lstStyle/>
          <a:p>
            <a:pPr algn="ctr"/>
            <a:r>
              <a:rPr lang="nl-NL" sz="4800" b="1" dirty="0">
                <a:solidFill>
                  <a:srgbClr val="F08AA9"/>
                </a:solidFill>
                <a:latin typeface="Lucida Grande"/>
              </a:rPr>
              <a:t>Wat denk jij?</a:t>
            </a:r>
          </a:p>
        </p:txBody>
      </p:sp>
      <p:pic>
        <p:nvPicPr>
          <p:cNvPr id="6" name="Picture 2" descr="Afbeeldingsresultaat voor vraagteke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140180" y="2399118"/>
            <a:ext cx="1775302" cy="261976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58517501"/>
      </p:ext>
    </p:extLst>
  </p:cSld>
  <p:clrMapOvr>
    <a:masterClrMapping/>
  </p:clrMapOvr>
</p:sld>
</file>

<file path=ppt/theme/theme1.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ce27a080116a47a88d1f33d902668e0b xmlns="f955de09-bcfa-41b3-a146-8566b54742ff">
      <Terms xmlns="http://schemas.microsoft.com/office/infopath/2007/PartnerControls"/>
    </ce27a080116a47a88d1f33d902668e0b>
    <d49b04b4f8d043a6b5f849e8e71f2b4a xmlns="f955de09-bcfa-41b3-a146-8566b54742ff">
      <Terms xmlns="http://schemas.microsoft.com/office/infopath/2007/PartnerControls">
        <TermInfo xmlns="http://schemas.microsoft.com/office/infopath/2007/PartnerControls">
          <TermName xmlns="http://schemas.microsoft.com/office/infopath/2007/PartnerControls">Onderwijs</TermName>
          <TermId xmlns="http://schemas.microsoft.com/office/infopath/2007/PartnerControls">a72e7825-dc44-4ecd-af97-4ee66e502655</TermId>
        </TermInfo>
      </Terms>
    </d49b04b4f8d043a6b5f849e8e71f2b4a>
    <c49d25edc792450cbeaf35968c27dfd9 xmlns="f955de09-bcfa-41b3-a146-8566b54742ff">
      <Terms xmlns="http://schemas.microsoft.com/office/infopath/2007/PartnerControls">
        <TermInfo xmlns="http://schemas.microsoft.com/office/infopath/2007/PartnerControls">
          <TermName xmlns="http://schemas.microsoft.com/office/infopath/2007/PartnerControls">Voeding en Ondervoeding</TermName>
          <TermId xmlns="http://schemas.microsoft.com/office/infopath/2007/PartnerControls">5ed2ef68-c1db-4c2d-ba2f-a633629f2a4c</TermId>
        </TermInfo>
        <TermInfo xmlns="http://schemas.microsoft.com/office/infopath/2007/PartnerControls">
          <TermName xmlns="http://schemas.microsoft.com/office/infopath/2007/PartnerControls">Beweging en Lang stilzitten</TermName>
          <TermId xmlns="http://schemas.microsoft.com/office/infopath/2007/PartnerControls">e64006c1-4ced-4065-9811-1aa9562e6843</TermId>
        </TermInfo>
        <TermInfo xmlns="http://schemas.microsoft.com/office/infopath/2007/PartnerControls">
          <TermName xmlns="http://schemas.microsoft.com/office/infopath/2007/PartnerControls">Tabak</TermName>
          <TermId xmlns="http://schemas.microsoft.com/office/infopath/2007/PartnerControls">33ede3f5-8df0-481b-bc9e-089bfc11dac9</TermId>
        </TermInfo>
      </Terms>
    </c49d25edc792450cbeaf35968c27dfd9>
    <TaxCatchAll xmlns="f955de09-bcfa-41b3-a146-8566b54742ff">
      <Value>13</Value>
      <Value>3</Value>
      <Value>2</Value>
      <Value>1</Value>
    </TaxCatchAll>
    <TaxKeywordTaxHTField xmlns="f955de09-bcfa-41b3-a146-8566b54742ff">
      <Terms xmlns="http://schemas.microsoft.com/office/infopath/2007/PartnerControls"/>
    </TaxKeywordTaxHTField>
    <Thumbnail1 xmlns="f955de09-bcfa-41b3-a146-8566b54742ff">
      <Url xsi:nil="true"/>
      <Description xsi:nil="true"/>
    </Thumbnail1>
    <j0acc330132a47e5a8a7bc8aef57bef7 xmlns="f955de09-bcfa-41b3-a146-8566b54742ff">
      <Terms xmlns="http://schemas.microsoft.com/office/infopath/2007/PartnerControls"/>
    </j0acc330132a47e5a8a7bc8aef57bef7>
    <SharedWithUsers xmlns="f955de09-bcfa-41b3-a146-8566b54742ff">
      <UserInfo>
        <DisplayName/>
        <AccountId xsi:nil="true"/>
        <AccountType/>
      </UserInfo>
    </SharedWithUsers>
    <h7bcc94e9d794a44b6245d1a1415cddf xmlns="f955de09-bcfa-41b3-a146-8566b54742ff">
      <Terms xmlns="http://schemas.microsoft.com/office/infopath/2007/PartnerControls"/>
    </h7bcc94e9d794a44b6245d1a1415cddf>
    <datum xmlns="85fde827-19b6-410c-b4a0-77531caef66e" xsi:nil="true"/>
    <lcf76f155ced4ddcb4097134ff3c332f xmlns="85fde827-19b6-410c-b4a0-77531caef66e">
      <Terms xmlns="http://schemas.microsoft.com/office/infopath/2007/PartnerControls"/>
    </lcf76f155ced4ddcb4097134ff3c332f>
    <oe5c711042974318931eef603135df5c xmlns="f955de09-bcfa-41b3-a146-8566b54742ff">
      <Terms xmlns="http://schemas.microsoft.com/office/infopath/2007/PartnerControls"/>
    </oe5c711042974318931eef603135df5c>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4458C8FB3B47C4891C92FD77DB72D3E" ma:contentTypeVersion="34" ma:contentTypeDescription="Een nieuw document maken." ma:contentTypeScope="" ma:versionID="6cdadb33d4a453128d7d2f1ae2a1b86d">
  <xsd:schema xmlns:xsd="http://www.w3.org/2001/XMLSchema" xmlns:xs="http://www.w3.org/2001/XMLSchema" xmlns:p="http://schemas.microsoft.com/office/2006/metadata/properties" xmlns:ns2="f955de09-bcfa-41b3-a146-8566b54742ff" xmlns:ns3="85fde827-19b6-410c-b4a0-77531caef66e" targetNamespace="http://schemas.microsoft.com/office/2006/metadata/properties" ma:root="true" ma:fieldsID="9f17a0c1d1a838a44fd49d326f8c268a" ns2:_="" ns3:_="">
    <xsd:import namespace="f955de09-bcfa-41b3-a146-8566b54742ff"/>
    <xsd:import namespace="85fde827-19b6-410c-b4a0-77531caef66e"/>
    <xsd:element name="properties">
      <xsd:complexType>
        <xsd:sequence>
          <xsd:element name="documentManagement">
            <xsd:complexType>
              <xsd:all>
                <xsd:element ref="ns2:d49b04b4f8d043a6b5f849e8e71f2b4a" minOccurs="0"/>
                <xsd:element ref="ns2:TaxCatchAll" minOccurs="0"/>
                <xsd:element ref="ns2:c49d25edc792450cbeaf35968c27dfd9" minOccurs="0"/>
                <xsd:element ref="ns2:ce27a080116a47a88d1f33d902668e0b" minOccurs="0"/>
                <xsd:element ref="ns2:j0acc330132a47e5a8a7bc8aef57bef7" minOccurs="0"/>
                <xsd:element ref="ns2:TaxKeywordTaxHTField" minOccurs="0"/>
                <xsd:element ref="ns2:Thumbnail1"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2:SharedWithUsers" minOccurs="0"/>
                <xsd:element ref="ns2:SharedWithDetails" minOccurs="0"/>
                <xsd:element ref="ns3:MediaServiceAutoKeyPoints" minOccurs="0"/>
                <xsd:element ref="ns3:MediaServiceKeyPoints" minOccurs="0"/>
                <xsd:element ref="ns2:oe5c711042974318931eef603135df5c" minOccurs="0"/>
                <xsd:element ref="ns2:h7bcc94e9d794a44b6245d1a1415cddf" minOccurs="0"/>
                <xsd:element ref="ns3:datum" minOccurs="0"/>
                <xsd:element ref="ns3:MediaServiceLocation" minOccurs="0"/>
                <xsd:element ref="ns3:MediaLengthInSeconds" minOccurs="0"/>
                <xsd:element ref="ns3: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55de09-bcfa-41b3-a146-8566b54742ff" elementFormDefault="qualified">
    <xsd:import namespace="http://schemas.microsoft.com/office/2006/documentManagement/types"/>
    <xsd:import namespace="http://schemas.microsoft.com/office/infopath/2007/PartnerControls"/>
    <xsd:element name="d49b04b4f8d043a6b5f849e8e71f2b4a" ma:index="9" nillable="true" ma:taxonomy="true" ma:internalName="d49b04b4f8d043a6b5f849e8e71f2b4a" ma:taxonomyFieldName="Settings" ma:displayName="Settings" ma:readOnly="false" ma:default="" ma:fieldId="{d49b04b4-f8d0-43a6-b5f8-49e8e71f2b4a}" ma:taxonomyMulti="true" ma:sspId="e89c4268-854a-4b50-bbef-814b08314aa2" ma:termSetId="07cc5827-c23b-416c-a28c-dc5b7cb4b521"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64a3ebca-7b14-4a33-a83d-bd69baba8043}" ma:internalName="TaxCatchAll" ma:showField="CatchAllData" ma:web="f955de09-bcfa-41b3-a146-8566b54742ff">
      <xsd:complexType>
        <xsd:complexContent>
          <xsd:extension base="dms:MultiChoiceLookup">
            <xsd:sequence>
              <xsd:element name="Value" type="dms:Lookup" maxOccurs="unbounded" minOccurs="0" nillable="true"/>
            </xsd:sequence>
          </xsd:extension>
        </xsd:complexContent>
      </xsd:complexType>
    </xsd:element>
    <xsd:element name="c49d25edc792450cbeaf35968c27dfd9" ma:index="12" nillable="true" ma:taxonomy="true" ma:internalName="c49d25edc792450cbeaf35968c27dfd9" ma:taxonomyFieldName="Themas" ma:displayName="Themas" ma:readOnly="false" ma:default="" ma:fieldId="{c49d25ed-c792-450c-beaf-35968c27dfd9}" ma:taxonomyMulti="true" ma:sspId="e89c4268-854a-4b50-bbef-814b08314aa2" ma:termSetId="d4e8c6a2-54fb-4c9a-a296-bd75304e1c7d" ma:anchorId="00000000-0000-0000-0000-000000000000" ma:open="false" ma:isKeyword="false">
      <xsd:complexType>
        <xsd:sequence>
          <xsd:element ref="pc:Terms" minOccurs="0" maxOccurs="1"/>
        </xsd:sequence>
      </xsd:complexType>
    </xsd:element>
    <xsd:element name="ce27a080116a47a88d1f33d902668e0b" ma:index="14" nillable="true" ma:taxonomy="true" ma:internalName="ce27a080116a47a88d1f33d902668e0b" ma:taxonomyFieldName="DynaTags" ma:displayName="DynaTags" ma:default="" ma:fieldId="{ce27a080-116a-47a8-8d1f-33d902668e0b}" ma:taxonomyMulti="true" ma:sspId="e89c4268-854a-4b50-bbef-814b08314aa2" ma:termSetId="0931d949-5b17-494d-bcd2-c5d528671e93" ma:anchorId="00000000-0000-0000-0000-000000000000" ma:open="false" ma:isKeyword="false">
      <xsd:complexType>
        <xsd:sequence>
          <xsd:element ref="pc:Terms" minOccurs="0" maxOccurs="1"/>
        </xsd:sequence>
      </xsd:complexType>
    </xsd:element>
    <xsd:element name="j0acc330132a47e5a8a7bc8aef57bef7" ma:index="16" nillable="true" ma:taxonomy="true" ma:internalName="j0acc330132a47e5a8a7bc8aef57bef7" ma:taxonomyFieldName="Jaar" ma:displayName="Jaar" ma:default="" ma:fieldId="{30acc330-132a-47e5-a8a7-bc8aef57bef7}" ma:sspId="e89c4268-854a-4b50-bbef-814b08314aa2" ma:termSetId="a43b4d34-b59e-4117-826d-4331f1253e3f" ma:anchorId="00000000-0000-0000-0000-000000000000" ma:open="true" ma:isKeyword="false">
      <xsd:complexType>
        <xsd:sequence>
          <xsd:element ref="pc:Terms" minOccurs="0" maxOccurs="1"/>
        </xsd:sequence>
      </xsd:complexType>
    </xsd:element>
    <xsd:element name="TaxKeywordTaxHTField" ma:index="18" nillable="true" ma:taxonomy="true" ma:internalName="TaxKeywordTaxHTField" ma:taxonomyFieldName="TaxKeyword" ma:displayName="Ondernemingstrefwoorden" ma:fieldId="{23f27201-bee3-471e-b2e7-b64fd8b7ca38}" ma:taxonomyMulti="true" ma:sspId="e89c4268-854a-4b50-bbef-814b08314aa2" ma:termSetId="00000000-0000-0000-0000-000000000000" ma:anchorId="00000000-0000-0000-0000-000000000000" ma:open="true" ma:isKeyword="true">
      <xsd:complexType>
        <xsd:sequence>
          <xsd:element ref="pc:Terms" minOccurs="0" maxOccurs="1"/>
        </xsd:sequence>
      </xsd:complexType>
    </xsd:element>
    <xsd:element name="Thumbnail1" ma:index="19" nillable="true" ma:displayName="Thumbnail" ma:format="Image" ma:internalName="Thumbnail1">
      <xsd:complexType>
        <xsd:complexContent>
          <xsd:extension base="dms:URL">
            <xsd:sequence>
              <xsd:element name="Url" type="dms:ValidUrl" minOccurs="0" nillable="true"/>
              <xsd:element name="Description" type="xsd:string" nillable="true"/>
            </xsd:sequence>
          </xsd:extension>
        </xsd:complexContent>
      </xsd:complexType>
    </xsd:element>
    <xsd:element name="SharedWithUsers" ma:index="27"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8" nillable="true" ma:displayName="Gedeeld met details" ma:internalName="SharedWithDetails" ma:readOnly="true">
      <xsd:simpleType>
        <xsd:restriction base="dms:Note">
          <xsd:maxLength value="255"/>
        </xsd:restriction>
      </xsd:simpleType>
    </xsd:element>
    <xsd:element name="oe5c711042974318931eef603135df5c" ma:index="32" nillable="true" ma:taxonomy="true" ma:internalName="oe5c711042974318931eef603135df5c" ma:taxonomyFieldName="Doelgroepen" ma:displayName="Doelgroepen" ma:default="" ma:fieldId="{8e5c7110-4297-4318-931e-ef603135df5c}" ma:taxonomyMulti="true" ma:sspId="e89c4268-854a-4b50-bbef-814b08314aa2" ma:termSetId="513dc76a-8106-44fc-8245-3e17e20c6d59" ma:anchorId="00000000-0000-0000-0000-000000000000" ma:open="false" ma:isKeyword="false">
      <xsd:complexType>
        <xsd:sequence>
          <xsd:element ref="pc:Terms" minOccurs="0" maxOccurs="1"/>
        </xsd:sequence>
      </xsd:complexType>
    </xsd:element>
    <xsd:element name="h7bcc94e9d794a44b6245d1a1415cddf" ma:index="34" nillable="true" ma:taxonomy="true" ma:internalName="h7bcc94e9d794a44b6245d1a1415cddf" ma:taxonomyFieldName="Teams" ma:displayName="Teams" ma:default="" ma:fieldId="{17bcc94e-9d79-4a44-b624-5d1a1415cddf}" ma:taxonomyMulti="true" ma:sspId="e89c4268-854a-4b50-bbef-814b08314aa2" ma:termSetId="0c7148fb-9898-44a6-8b76-aa98663c163f"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5fde827-19b6-410c-b4a0-77531caef66e" elementFormDefault="qualified">
    <xsd:import namespace="http://schemas.microsoft.com/office/2006/documentManagement/types"/>
    <xsd:import namespace="http://schemas.microsoft.com/office/infopath/2007/PartnerControls"/>
    <xsd:element name="MediaServiceMetadata" ma:index="20" nillable="true" ma:displayName="MediaServiceMetadata" ma:hidden="true" ma:internalName="MediaServiceMetadata" ma:readOnly="true">
      <xsd:simpleType>
        <xsd:restriction base="dms:Note"/>
      </xsd:simpleType>
    </xsd:element>
    <xsd:element name="MediaServiceFastMetadata" ma:index="21" nillable="true" ma:displayName="MediaServiceFastMetadata" ma:hidden="true" ma:internalName="MediaServiceFastMetadata" ma:readOnly="true">
      <xsd:simpleType>
        <xsd:restriction base="dms:Note"/>
      </xsd:simpleType>
    </xsd:element>
    <xsd:element name="MediaServiceAutoTags" ma:index="22" nillable="true" ma:displayName="Tags" ma:internalName="MediaServiceAutoTags" ma:readOnly="true">
      <xsd:simpleType>
        <xsd:restriction base="dms:Text"/>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ServiceDateTaken" ma:index="25" nillable="true" ma:displayName="MediaServiceDateTaken" ma:hidden="true" ma:internalName="MediaServiceDateTaken" ma:readOnly="true">
      <xsd:simpleType>
        <xsd:restriction base="dms:Text"/>
      </xsd:simpleType>
    </xsd:element>
    <xsd:element name="MediaServiceOCR" ma:index="26" nillable="true" ma:displayName="Extracted Text" ma:internalName="MediaServiceOCR" ma:readOnly="true">
      <xsd:simpleType>
        <xsd:restriction base="dms:Note">
          <xsd:maxLength value="255"/>
        </xsd:restriction>
      </xsd:simpleType>
    </xsd:element>
    <xsd:element name="MediaServiceAutoKeyPoints" ma:index="29" nillable="true" ma:displayName="MediaServiceAutoKeyPoints" ma:hidden="true" ma:internalName="MediaServiceAutoKeyPoints" ma:readOnly="true">
      <xsd:simpleType>
        <xsd:restriction base="dms:Note"/>
      </xsd:simpleType>
    </xsd:element>
    <xsd:element name="MediaServiceKeyPoints" ma:index="30" nillable="true" ma:displayName="KeyPoints" ma:internalName="MediaServiceKeyPoints" ma:readOnly="true">
      <xsd:simpleType>
        <xsd:restriction base="dms:Note">
          <xsd:maxLength value="255"/>
        </xsd:restriction>
      </xsd:simpleType>
    </xsd:element>
    <xsd:element name="datum" ma:index="35" nillable="true" ma:displayName="datum" ma:internalName="datum">
      <xsd:simpleType>
        <xsd:restriction base="dms:Text">
          <xsd:maxLength value="255"/>
        </xsd:restriction>
      </xsd:simpleType>
    </xsd:element>
    <xsd:element name="MediaServiceLocation" ma:index="36" nillable="true" ma:displayName="Location" ma:internalName="MediaServiceLocation" ma:readOnly="true">
      <xsd:simpleType>
        <xsd:restriction base="dms:Text"/>
      </xsd:simpleType>
    </xsd:element>
    <xsd:element name="MediaLengthInSeconds" ma:index="37" nillable="true" ma:displayName="Length (seconds)" ma:internalName="MediaLengthInSeconds" ma:readOnly="true">
      <xsd:simpleType>
        <xsd:restriction base="dms:Unknown"/>
      </xsd:simpleType>
    </xsd:element>
    <xsd:element name="lcf76f155ced4ddcb4097134ff3c332f" ma:index="39" nillable="true" ma:taxonomy="true" ma:internalName="lcf76f155ced4ddcb4097134ff3c332f" ma:taxonomyFieldName="MediaServiceImageTags" ma:displayName="Afbeeldingtags" ma:readOnly="false" ma:fieldId="{5cf76f15-5ced-4ddc-b409-7134ff3c332f}" ma:taxonomyMulti="true" ma:sspId="e89c4268-854a-4b50-bbef-814b08314aa2"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3D4857-2A26-43F7-AEF4-80273ADFF632}">
  <ds:schemaRefs>
    <ds:schemaRef ds:uri="http://schemas.microsoft.com/sharepoint/v3/contenttype/forms"/>
  </ds:schemaRefs>
</ds:datastoreItem>
</file>

<file path=customXml/itemProps2.xml><?xml version="1.0" encoding="utf-8"?>
<ds:datastoreItem xmlns:ds="http://schemas.openxmlformats.org/officeDocument/2006/customXml" ds:itemID="{F38045B9-84FD-465A-AC5B-06BD666177D5}">
  <ds:schemaRefs>
    <ds:schemaRef ds:uri="http://schemas.microsoft.com/office/2006/metadata/properties"/>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f955de09-bcfa-41b3-a146-8566b54742ff"/>
    <ds:schemaRef ds:uri="http://schemas.openxmlformats.org/package/2006/metadata/core-properties"/>
    <ds:schemaRef ds:uri="85fde827-19b6-410c-b4a0-77531caef66e"/>
    <ds:schemaRef ds:uri="http://www.w3.org/XML/1998/namespace"/>
  </ds:schemaRefs>
</ds:datastoreItem>
</file>

<file path=customXml/itemProps3.xml><?xml version="1.0" encoding="utf-8"?>
<ds:datastoreItem xmlns:ds="http://schemas.openxmlformats.org/officeDocument/2006/customXml" ds:itemID="{0BE6F742-1403-4AEA-8D63-5417761AE7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55de09-bcfa-41b3-a146-8566b54742ff"/>
    <ds:schemaRef ds:uri="85fde827-19b6-410c-b4a0-77531caef6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GS_DOSSIER_BEWEGEN_TEMPLATE</Template>
  <TotalTime>1</TotalTime>
  <Words>3628</Words>
  <Application>Microsoft Office PowerPoint</Application>
  <PresentationFormat>Diavoorstelling (16:9)</PresentationFormat>
  <Paragraphs>214</Paragraphs>
  <Slides>42</Slides>
  <Notes>32</Notes>
  <HiddenSlides>0</HiddenSlides>
  <MMClips>1</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42</vt:i4>
      </vt:variant>
    </vt:vector>
  </HeadingPairs>
  <TitlesOfParts>
    <vt:vector size="46" baseType="lpstr">
      <vt:lpstr>Arial</vt:lpstr>
      <vt:lpstr>Lucida Grande</vt:lpstr>
      <vt:lpstr>Wingdings</vt:lpstr>
      <vt:lpstr>Office-thema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Circuze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Anne Scholiers</dc:creator>
  <cp:lastModifiedBy>Laura Vandeweghe</cp:lastModifiedBy>
  <cp:revision>45</cp:revision>
  <dcterms:created xsi:type="dcterms:W3CDTF">2017-04-05T07:40:19Z</dcterms:created>
  <dcterms:modified xsi:type="dcterms:W3CDTF">2022-12-23T10:35:57Z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0x01010074458C8FB3B47C4891C92FD77DB72D3E</vt:lpwstr>
  </property>
  <property fmtid="{D5CDD505-2E9C-101B-9397-08002B2CF9AE}" pid="3" name="Order">
    <vt:r8>1022100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Jaar">
    <vt:lpwstr/>
  </property>
  <property fmtid="{D5CDD505-2E9C-101B-9397-08002B2CF9AE}" pid="9" name="TaxKeyword">
    <vt:lpwstr/>
  </property>
  <property fmtid="{D5CDD505-2E9C-101B-9397-08002B2CF9AE}" pid="10" name="Themas">
    <vt:lpwstr>1;#Voeding en Ondervoeding|5ed2ef68-c1db-4c2d-ba2f-a633629f2a4c;#3;#Beweging en Lang stilzitten|e64006c1-4ced-4065-9811-1aa9562e6843;#13;#Tabak|33ede3f5-8df0-481b-bc9e-089bfc11dac9</vt:lpwstr>
  </property>
  <property fmtid="{D5CDD505-2E9C-101B-9397-08002B2CF9AE}" pid="11" name="DynaTags">
    <vt:lpwstr/>
  </property>
  <property fmtid="{D5CDD505-2E9C-101B-9397-08002B2CF9AE}" pid="12" name="Settings">
    <vt:lpwstr>2;#Onderwijs|a72e7825-dc44-4ecd-af97-4ee66e502655</vt:lpwstr>
  </property>
  <property fmtid="{D5CDD505-2E9C-101B-9397-08002B2CF9AE}" pid="13" name="Doelgroepen">
    <vt:lpwstr/>
  </property>
  <property fmtid="{D5CDD505-2E9C-101B-9397-08002B2CF9AE}" pid="14" name="MediaServiceImageTags">
    <vt:lpwstr/>
  </property>
  <property fmtid="{D5CDD505-2E9C-101B-9397-08002B2CF9AE}" pid="15" name="Teams">
    <vt:lpwstr/>
  </property>
</Properties>
</file>