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sldIdLst>
    <p:sldId id="256" r:id="rId6"/>
    <p:sldId id="257" r:id="rId7"/>
    <p:sldId id="266" r:id="rId8"/>
    <p:sldId id="258" r:id="rId9"/>
    <p:sldId id="267" r:id="rId10"/>
    <p:sldId id="271" r:id="rId11"/>
    <p:sldId id="272" r:id="rId12"/>
    <p:sldId id="273" r:id="rId13"/>
    <p:sldId id="268" r:id="rId14"/>
    <p:sldId id="275" r:id="rId15"/>
    <p:sldId id="259" r:id="rId16"/>
    <p:sldId id="270" r:id="rId1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eunbrouck" initials="CR" lastIdx="6" clrIdx="0">
    <p:extLst>
      <p:ext uri="{19B8F6BF-5375-455C-9EA6-DF929625EA0E}">
        <p15:presenceInfo xmlns:p15="http://schemas.microsoft.com/office/powerpoint/2012/main" userId="S::charlotte.reunbrouck@gezondleven.be::150ec083-948f-4d74-9656-aae551c878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EE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F5281-FF21-7132-27B4-48A2891F658E}" v="7" dt="2020-05-08T11:28:06.751"/>
    <p1510:client id="{5DB0393E-0C44-4B41-9D70-2FB89835FF42}" v="2" dt="2020-05-08T11:30:00.18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130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68B5C1E7-61E2-4B1D-B8C8-771D7B7CE420}"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11348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8B5C1E7-61E2-4B1D-B8C8-771D7B7CE420}"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110902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8B5C1E7-61E2-4B1D-B8C8-771D7B7CE420}"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2307607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B1B8BC2A-1988-4E47-9571-F9F7B4F7931D}"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134993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1B8BC2A-1988-4E47-9571-F9F7B4F7931D}"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4146580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1B8BC2A-1988-4E47-9571-F9F7B4F7931D}"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2926212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1B8BC2A-1988-4E47-9571-F9F7B4F7931D}"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416781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B1B8BC2A-1988-4E47-9571-F9F7B4F7931D}" type="datetimeFigureOut">
              <a:rPr lang="nl-BE" smtClean="0"/>
              <a:t>14/05/2020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35855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B1B8BC2A-1988-4E47-9571-F9F7B4F7931D}" type="datetimeFigureOut">
              <a:rPr lang="nl-BE" smtClean="0"/>
              <a:t>14/05/2020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2041253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8BC2A-1988-4E47-9571-F9F7B4F7931D}" type="datetimeFigureOut">
              <a:rPr lang="nl-BE" smtClean="0"/>
              <a:t>14/05/2020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41909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B1B8BC2A-1988-4E47-9571-F9F7B4F7931D}"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8630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8B5C1E7-61E2-4B1D-B8C8-771D7B7CE420}"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352712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B1B8BC2A-1988-4E47-9571-F9F7B4F7931D}"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4007434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1B8BC2A-1988-4E47-9571-F9F7B4F7931D}"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4231661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1B8BC2A-1988-4E47-9571-F9F7B4F7931D}"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7AA591D-305B-4A4B-884E-0C1E65541029}" type="slidenum">
              <a:rPr lang="nl-BE" smtClean="0"/>
              <a:t>‹nr.›</a:t>
            </a:fld>
            <a:endParaRPr lang="nl-BE"/>
          </a:p>
        </p:txBody>
      </p:sp>
    </p:spTree>
    <p:extLst>
      <p:ext uri="{BB962C8B-B14F-4D97-AF65-F5344CB8AC3E}">
        <p14:creationId xmlns:p14="http://schemas.microsoft.com/office/powerpoint/2010/main" val="271970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68B5C1E7-61E2-4B1D-B8C8-771D7B7CE420}" type="datetimeFigureOut">
              <a:rPr lang="nl-BE" smtClean="0"/>
              <a:t>14/05/2020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311328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8B5C1E7-61E2-4B1D-B8C8-771D7B7CE420}"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323667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8B5C1E7-61E2-4B1D-B8C8-771D7B7CE420}" type="datetimeFigureOut">
              <a:rPr lang="nl-BE" smtClean="0"/>
              <a:t>14/05/2020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42544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68B5C1E7-61E2-4B1D-B8C8-771D7B7CE420}" type="datetimeFigureOut">
              <a:rPr lang="nl-BE" smtClean="0"/>
              <a:t>14/05/2020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1355490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5C1E7-61E2-4B1D-B8C8-771D7B7CE420}" type="datetimeFigureOut">
              <a:rPr lang="nl-BE" smtClean="0"/>
              <a:t>14/05/2020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183234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68B5C1E7-61E2-4B1D-B8C8-771D7B7CE420}"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20722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68B5C1E7-61E2-4B1D-B8C8-771D7B7CE420}" type="datetimeFigureOut">
              <a:rPr lang="nl-BE" smtClean="0"/>
              <a:t>14/05/2020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0134A71-CA50-493D-B3DF-BDA4D6E6A484}" type="slidenum">
              <a:rPr lang="nl-BE" smtClean="0"/>
              <a:t>‹nr.›</a:t>
            </a:fld>
            <a:endParaRPr lang="nl-BE"/>
          </a:p>
        </p:txBody>
      </p:sp>
    </p:spTree>
    <p:extLst>
      <p:ext uri="{BB962C8B-B14F-4D97-AF65-F5344CB8AC3E}">
        <p14:creationId xmlns:p14="http://schemas.microsoft.com/office/powerpoint/2010/main" val="302785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5C1E7-61E2-4B1D-B8C8-771D7B7CE420}" type="datetimeFigureOut">
              <a:rPr lang="nl-BE" smtClean="0"/>
              <a:t>14/05/2020</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34A71-CA50-493D-B3DF-BDA4D6E6A484}" type="slidenum">
              <a:rPr lang="nl-BE" smtClean="0"/>
              <a:t>‹nr.›</a:t>
            </a:fld>
            <a:endParaRPr lang="nl-BE"/>
          </a:p>
        </p:txBody>
      </p:sp>
    </p:spTree>
    <p:extLst>
      <p:ext uri="{BB962C8B-B14F-4D97-AF65-F5344CB8AC3E}">
        <p14:creationId xmlns:p14="http://schemas.microsoft.com/office/powerpoint/2010/main" val="3337500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8BC2A-1988-4E47-9571-F9F7B4F7931D}" type="datetimeFigureOut">
              <a:rPr lang="nl-BE" smtClean="0"/>
              <a:t>14/05/2020</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A591D-305B-4A4B-884E-0C1E65541029}" type="slidenum">
              <a:rPr lang="nl-BE" smtClean="0"/>
              <a:t>‹nr.›</a:t>
            </a:fld>
            <a:endParaRPr lang="nl-BE"/>
          </a:p>
        </p:txBody>
      </p:sp>
    </p:spTree>
    <p:extLst>
      <p:ext uri="{BB962C8B-B14F-4D97-AF65-F5344CB8AC3E}">
        <p14:creationId xmlns:p14="http://schemas.microsoft.com/office/powerpoint/2010/main" val="6290771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3294" t="361" r="26125" b="1"/>
          <a:stretch/>
        </p:blipFill>
        <p:spPr>
          <a:xfrm>
            <a:off x="0" y="1122363"/>
            <a:ext cx="2593732" cy="2387733"/>
          </a:xfrm>
          <a:prstGeom prst="rect">
            <a:avLst/>
          </a:prstGeom>
        </p:spPr>
      </p:pic>
      <p:sp>
        <p:nvSpPr>
          <p:cNvPr id="3" name="Ondertitel 2"/>
          <p:cNvSpPr>
            <a:spLocks noGrp="1"/>
          </p:cNvSpPr>
          <p:nvPr>
            <p:ph type="subTitle" idx="1"/>
          </p:nvPr>
        </p:nvSpPr>
        <p:spPr>
          <a:xfrm>
            <a:off x="949569" y="3786675"/>
            <a:ext cx="7306407" cy="2095378"/>
          </a:xfrm>
        </p:spPr>
        <p:txBody>
          <a:bodyPr>
            <a:normAutofit/>
          </a:bodyPr>
          <a:lstStyle/>
          <a:p>
            <a:r>
              <a:rPr lang="nl-BE" sz="3600" b="1" kern="0" dirty="0">
                <a:solidFill>
                  <a:sysClr val="windowText" lastClr="000000"/>
                </a:solidFill>
              </a:rPr>
              <a:t>Geestelijke gezondheidsbevordering </a:t>
            </a:r>
            <a:br>
              <a:rPr lang="nl-BE" sz="3600" b="1" kern="0" dirty="0">
                <a:solidFill>
                  <a:sysClr val="windowText" lastClr="000000"/>
                </a:solidFill>
              </a:rPr>
            </a:br>
            <a:r>
              <a:rPr lang="nl-BE" sz="3600" b="1" kern="0" dirty="0">
                <a:solidFill>
                  <a:sysClr val="windowText" lastClr="000000"/>
                </a:solidFill>
              </a:rPr>
              <a:t>op de werkvloer</a:t>
            </a:r>
            <a:endParaRPr lang="nl-BE" sz="3600" dirty="0"/>
          </a:p>
        </p:txBody>
      </p:sp>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2039" t="-1630" r="2925"/>
          <a:stretch/>
        </p:blipFill>
        <p:spPr>
          <a:xfrm>
            <a:off x="5140316" y="1093699"/>
            <a:ext cx="4003684" cy="2416264"/>
          </a:xfrm>
          <a:prstGeom prst="rect">
            <a:avLst/>
          </a:prstGeom>
        </p:spPr>
      </p:pic>
      <p:pic>
        <p:nvPicPr>
          <p:cNvPr id="5" name="Afbeelding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0867" t="-3144"/>
          <a:stretch/>
        </p:blipFill>
        <p:spPr>
          <a:xfrm>
            <a:off x="2593732" y="1046285"/>
            <a:ext cx="3269012" cy="2463678"/>
          </a:xfrm>
          <a:prstGeom prst="rect">
            <a:avLst/>
          </a:prstGeom>
        </p:spPr>
      </p:pic>
    </p:spTree>
    <p:extLst>
      <p:ext uri="{BB962C8B-B14F-4D97-AF65-F5344CB8AC3E}">
        <p14:creationId xmlns:p14="http://schemas.microsoft.com/office/powerpoint/2010/main" val="1053024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3600" b="1" dirty="0"/>
              <a:t>Hoe?</a:t>
            </a:r>
          </a:p>
        </p:txBody>
      </p:sp>
      <p:sp>
        <p:nvSpPr>
          <p:cNvPr id="5" name="Tekstvak 4"/>
          <p:cNvSpPr txBox="1"/>
          <p:nvPr/>
        </p:nvSpPr>
        <p:spPr>
          <a:xfrm>
            <a:off x="827650" y="1621009"/>
            <a:ext cx="7687700" cy="300082"/>
          </a:xfrm>
          <a:prstGeom prst="rect">
            <a:avLst/>
          </a:prstGeom>
          <a:noFill/>
        </p:spPr>
        <p:txBody>
          <a:bodyPr wrap="square" rtlCol="0">
            <a:spAutoFit/>
          </a:bodyPr>
          <a:lstStyle/>
          <a:p>
            <a:pPr lvl="0">
              <a:defRPr/>
            </a:pPr>
            <a:r>
              <a:rPr lang="nl-BE" sz="1350" dirty="0">
                <a:solidFill>
                  <a:prstClr val="black"/>
                </a:solidFill>
              </a:rPr>
              <a:t> </a:t>
            </a:r>
            <a:endParaRPr lang="nl-BE" sz="1350" dirty="0"/>
          </a:p>
        </p:txBody>
      </p:sp>
      <p:pic>
        <p:nvPicPr>
          <p:cNvPr id="3" name="Afbeelding 2">
            <a:extLst>
              <a:ext uri="{FF2B5EF4-FFF2-40B4-BE49-F238E27FC236}">
                <a16:creationId xmlns:a16="http://schemas.microsoft.com/office/drawing/2014/main" id="{A3595A9F-F91F-425B-911C-C4F9154F2BDE}"/>
              </a:ext>
            </a:extLst>
          </p:cNvPr>
          <p:cNvPicPr>
            <a:picLocks noChangeAspect="1"/>
          </p:cNvPicPr>
          <p:nvPr/>
        </p:nvPicPr>
        <p:blipFill>
          <a:blip r:embed="rId2"/>
          <a:stretch>
            <a:fillRect/>
          </a:stretch>
        </p:blipFill>
        <p:spPr>
          <a:xfrm>
            <a:off x="7783138" y="276164"/>
            <a:ext cx="871804" cy="877900"/>
          </a:xfrm>
          <a:prstGeom prst="rect">
            <a:avLst/>
          </a:prstGeom>
        </p:spPr>
      </p:pic>
      <p:sp>
        <p:nvSpPr>
          <p:cNvPr id="7" name="Tekstvak 6">
            <a:extLst>
              <a:ext uri="{FF2B5EF4-FFF2-40B4-BE49-F238E27FC236}">
                <a16:creationId xmlns:a16="http://schemas.microsoft.com/office/drawing/2014/main" id="{9421BC6C-CE0E-4630-A052-B1EDD394F5B9}"/>
              </a:ext>
            </a:extLst>
          </p:cNvPr>
          <p:cNvSpPr txBox="1"/>
          <p:nvPr/>
        </p:nvSpPr>
        <p:spPr>
          <a:xfrm>
            <a:off x="2842053" y="1690690"/>
            <a:ext cx="6058665" cy="4891146"/>
          </a:xfrm>
          <a:prstGeom prst="rect">
            <a:avLst/>
          </a:prstGeom>
        </p:spPr>
        <p:txBody>
          <a:bodyPr vert="horz" lIns="91440" tIns="45720" rIns="91440" bIns="45720" rtlCol="0">
            <a:noAutofit/>
          </a:bodyPr>
          <a:lstStyle/>
          <a:p>
            <a:pPr>
              <a:lnSpc>
                <a:spcPct val="90000"/>
              </a:lnSpc>
              <a:spcAft>
                <a:spcPts val="600"/>
              </a:spcAft>
            </a:pPr>
            <a:r>
              <a:rPr lang="en-US" sz="1600" b="1" dirty="0" err="1"/>
              <a:t>Uitwerken</a:t>
            </a:r>
            <a:r>
              <a:rPr lang="en-US" sz="1600" b="1" dirty="0"/>
              <a:t> van </a:t>
            </a:r>
            <a:r>
              <a:rPr lang="en-US" sz="1600" b="1" dirty="0" err="1"/>
              <a:t>een</a:t>
            </a:r>
            <a:r>
              <a:rPr lang="en-US" sz="1600" b="1" dirty="0"/>
              <a:t> </a:t>
            </a:r>
            <a:r>
              <a:rPr lang="en-US" sz="1600" b="1" dirty="0" err="1"/>
              <a:t>actieplan</a:t>
            </a:r>
            <a:r>
              <a:rPr lang="en-US" sz="1600" b="1" dirty="0"/>
              <a:t> </a:t>
            </a:r>
            <a:r>
              <a:rPr lang="en-US" sz="1600" b="1" dirty="0" err="1"/>
              <a:t>voor</a:t>
            </a:r>
            <a:r>
              <a:rPr lang="en-US" sz="1600" b="1" dirty="0"/>
              <a:t> GGB </a:t>
            </a:r>
            <a:r>
              <a:rPr lang="en-US" sz="1600" b="1" dirty="0" err="1"/>
              <a:t>volgens</a:t>
            </a:r>
            <a:r>
              <a:rPr lang="en-US" sz="1600" b="1" dirty="0"/>
              <a:t> 7 </a:t>
            </a:r>
            <a:r>
              <a:rPr lang="en-US" sz="1600" b="1" dirty="0" err="1"/>
              <a:t>stappen</a:t>
            </a:r>
            <a:r>
              <a:rPr lang="en-US" sz="1600" b="1" dirty="0"/>
              <a:t>:</a:t>
            </a:r>
          </a:p>
          <a:p>
            <a:pPr marL="342900" indent="-228600">
              <a:lnSpc>
                <a:spcPct val="90000"/>
              </a:lnSpc>
              <a:spcAft>
                <a:spcPts val="600"/>
              </a:spcAft>
              <a:buFont typeface="Arial" panose="020B0604020202020204" pitchFamily="34" charset="0"/>
              <a:buChar char="•"/>
            </a:pPr>
            <a:r>
              <a:rPr lang="en-US" sz="1200" dirty="0" err="1"/>
              <a:t>Creëer</a:t>
            </a:r>
            <a:r>
              <a:rPr lang="en-US" sz="1200" dirty="0"/>
              <a:t> </a:t>
            </a:r>
            <a:r>
              <a:rPr lang="en-US" sz="1200" dirty="0" err="1"/>
              <a:t>draagvlak</a:t>
            </a:r>
            <a:r>
              <a:rPr lang="en-US" sz="1200" dirty="0"/>
              <a:t>.</a:t>
            </a:r>
          </a:p>
          <a:p>
            <a:pPr marL="742950" lvl="1" indent="-228600">
              <a:lnSpc>
                <a:spcPct val="90000"/>
              </a:lnSpc>
              <a:spcAft>
                <a:spcPts val="600"/>
              </a:spcAft>
              <a:buFont typeface="Arial" panose="020B0604020202020204" pitchFamily="34" charset="0"/>
              <a:buChar char="•"/>
            </a:pPr>
            <a:r>
              <a:rPr lang="en-US" sz="1200" dirty="0" err="1"/>
              <a:t>Overtuig</a:t>
            </a:r>
            <a:r>
              <a:rPr lang="en-US" sz="1200" dirty="0"/>
              <a:t> </a:t>
            </a:r>
            <a:r>
              <a:rPr lang="en-US" sz="1200" dirty="0" err="1"/>
              <a:t>directie</a:t>
            </a:r>
            <a:r>
              <a:rPr lang="en-US" sz="1200" dirty="0"/>
              <a:t> </a:t>
            </a:r>
            <a:r>
              <a:rPr lang="en-US" sz="1200" dirty="0" err="1"/>
              <a:t>en</a:t>
            </a:r>
            <a:r>
              <a:rPr lang="en-US" sz="1200" dirty="0"/>
              <a:t> </a:t>
            </a:r>
            <a:r>
              <a:rPr lang="en-US" sz="1200" dirty="0" err="1"/>
              <a:t>sleutelfiguren</a:t>
            </a:r>
            <a:r>
              <a:rPr lang="en-US" sz="1200" dirty="0"/>
              <a:t> van het </a:t>
            </a:r>
            <a:r>
              <a:rPr lang="en-US" sz="1200" dirty="0" err="1"/>
              <a:t>belang</a:t>
            </a:r>
            <a:r>
              <a:rPr lang="en-US" sz="1200" dirty="0"/>
              <a:t> van GGB </a:t>
            </a:r>
            <a:r>
              <a:rPr lang="en-US" sz="1200" dirty="0" err="1"/>
              <a:t>voor</a:t>
            </a:r>
            <a:r>
              <a:rPr lang="en-US" sz="1200" dirty="0"/>
              <a:t> de </a:t>
            </a:r>
            <a:r>
              <a:rPr lang="en-US" sz="1200" dirty="0" err="1"/>
              <a:t>organisatie</a:t>
            </a:r>
            <a:r>
              <a:rPr lang="en-US" sz="1200" dirty="0"/>
              <a:t>.</a:t>
            </a:r>
          </a:p>
          <a:p>
            <a:pPr marL="742950" lvl="1" indent="-228600">
              <a:lnSpc>
                <a:spcPct val="90000"/>
              </a:lnSpc>
              <a:spcAft>
                <a:spcPts val="600"/>
              </a:spcAft>
              <a:buFont typeface="Arial" panose="020B0604020202020204" pitchFamily="34" charset="0"/>
              <a:buChar char="•"/>
            </a:pPr>
            <a:r>
              <a:rPr lang="en-US" sz="1200" dirty="0" err="1"/>
              <a:t>Richt</a:t>
            </a:r>
            <a:r>
              <a:rPr lang="en-US" sz="1200" dirty="0"/>
              <a:t> </a:t>
            </a:r>
            <a:r>
              <a:rPr lang="en-US" sz="1200" dirty="0" err="1"/>
              <a:t>een</a:t>
            </a:r>
            <a:r>
              <a:rPr lang="en-US" sz="1200" dirty="0"/>
              <a:t> </a:t>
            </a:r>
            <a:r>
              <a:rPr lang="en-US" sz="1200" dirty="0" err="1"/>
              <a:t>werkgroep</a:t>
            </a:r>
            <a:r>
              <a:rPr lang="en-US" sz="1200" dirty="0"/>
              <a:t> op.</a:t>
            </a:r>
          </a:p>
          <a:p>
            <a:pPr marL="342900" indent="-228600">
              <a:lnSpc>
                <a:spcPct val="90000"/>
              </a:lnSpc>
              <a:spcAft>
                <a:spcPts val="600"/>
              </a:spcAft>
              <a:buFont typeface="Arial" panose="020B0604020202020204" pitchFamily="34" charset="0"/>
              <a:buChar char="•"/>
            </a:pPr>
            <a:r>
              <a:rPr lang="en-US" sz="1200" dirty="0" err="1"/>
              <a:t>Breng</a:t>
            </a:r>
            <a:r>
              <a:rPr lang="en-US" sz="1200" dirty="0"/>
              <a:t> de </a:t>
            </a:r>
            <a:r>
              <a:rPr lang="en-US" sz="1200" dirty="0" err="1"/>
              <a:t>beginsituatie</a:t>
            </a:r>
            <a:r>
              <a:rPr lang="en-US" sz="1200" dirty="0"/>
              <a:t> in </a:t>
            </a:r>
            <a:r>
              <a:rPr lang="en-US" sz="1200" dirty="0" err="1"/>
              <a:t>kaart</a:t>
            </a:r>
            <a:r>
              <a:rPr lang="en-US" sz="1200" dirty="0"/>
              <a:t>.</a:t>
            </a:r>
          </a:p>
          <a:p>
            <a:pPr marL="742950" lvl="1" indent="-228600">
              <a:lnSpc>
                <a:spcPct val="90000"/>
              </a:lnSpc>
              <a:spcAft>
                <a:spcPts val="600"/>
              </a:spcAft>
              <a:buFont typeface="Arial" panose="020B0604020202020204" pitchFamily="34" charset="0"/>
              <a:buChar char="•"/>
            </a:pPr>
            <a:r>
              <a:rPr lang="en-US" sz="1200" dirty="0" err="1"/>
              <a:t>Gebruik</a:t>
            </a:r>
            <a:r>
              <a:rPr lang="en-US" sz="1200" dirty="0"/>
              <a:t> </a:t>
            </a:r>
            <a:r>
              <a:rPr lang="en-US" sz="1200" dirty="0" err="1"/>
              <a:t>beschikbare</a:t>
            </a:r>
            <a:r>
              <a:rPr lang="en-US" sz="1200" dirty="0"/>
              <a:t> </a:t>
            </a:r>
            <a:r>
              <a:rPr lang="en-US" sz="1200" dirty="0" err="1"/>
              <a:t>gegevens</a:t>
            </a:r>
            <a:r>
              <a:rPr lang="en-US" sz="1200" dirty="0"/>
              <a:t>.</a:t>
            </a:r>
          </a:p>
          <a:p>
            <a:pPr marL="742950" lvl="1" indent="-228600">
              <a:lnSpc>
                <a:spcPct val="90000"/>
              </a:lnSpc>
              <a:spcAft>
                <a:spcPts val="600"/>
              </a:spcAft>
              <a:buFont typeface="Arial" panose="020B0604020202020204" pitchFamily="34" charset="0"/>
              <a:buChar char="•"/>
            </a:pPr>
            <a:r>
              <a:rPr lang="en-US" sz="1200" dirty="0" err="1"/>
              <a:t>Inventariseer</a:t>
            </a:r>
            <a:r>
              <a:rPr lang="en-US" sz="1200" dirty="0"/>
              <a:t> wat de </a:t>
            </a:r>
            <a:r>
              <a:rPr lang="en-US" sz="1200" dirty="0" err="1"/>
              <a:t>onderneming</a:t>
            </a:r>
            <a:r>
              <a:rPr lang="en-US" sz="1200" dirty="0"/>
              <a:t> al </a:t>
            </a:r>
            <a:r>
              <a:rPr lang="en-US" sz="1200" dirty="0" err="1"/>
              <a:t>doet</a:t>
            </a:r>
            <a:r>
              <a:rPr lang="en-US" sz="1200" dirty="0"/>
              <a:t> m.b.t. </a:t>
            </a:r>
            <a:r>
              <a:rPr lang="en-US" sz="1200" dirty="0" err="1"/>
              <a:t>veerkracht</a:t>
            </a:r>
            <a:r>
              <a:rPr lang="en-US" sz="1200" dirty="0"/>
              <a:t> </a:t>
            </a:r>
            <a:r>
              <a:rPr lang="en-US" sz="1200" dirty="0" err="1"/>
              <a:t>en</a:t>
            </a:r>
            <a:r>
              <a:rPr lang="en-US" sz="1200" dirty="0"/>
              <a:t> </a:t>
            </a:r>
            <a:r>
              <a:rPr lang="en-US" sz="1200" dirty="0" err="1"/>
              <a:t>welbevinden</a:t>
            </a:r>
            <a:r>
              <a:rPr lang="en-US" sz="1200" dirty="0"/>
              <a:t>.</a:t>
            </a:r>
          </a:p>
          <a:p>
            <a:pPr marL="742950" lvl="1" indent="-228600">
              <a:lnSpc>
                <a:spcPct val="90000"/>
              </a:lnSpc>
              <a:spcAft>
                <a:spcPts val="600"/>
              </a:spcAft>
              <a:buFont typeface="Arial" panose="020B0604020202020204" pitchFamily="34" charset="0"/>
              <a:buChar char="•"/>
            </a:pPr>
            <a:r>
              <a:rPr lang="en-US" sz="1200" dirty="0" err="1"/>
              <a:t>Breng</a:t>
            </a:r>
            <a:r>
              <a:rPr lang="en-US" sz="1200" dirty="0"/>
              <a:t> </a:t>
            </a:r>
            <a:r>
              <a:rPr lang="en-US" sz="1200" dirty="0" err="1"/>
              <a:t>noden</a:t>
            </a:r>
            <a:r>
              <a:rPr lang="en-US" sz="1200" dirty="0"/>
              <a:t> </a:t>
            </a:r>
            <a:r>
              <a:rPr lang="en-US" sz="1200" dirty="0" err="1"/>
              <a:t>en</a:t>
            </a:r>
            <a:r>
              <a:rPr lang="en-US" sz="1200" dirty="0"/>
              <a:t> </a:t>
            </a:r>
            <a:r>
              <a:rPr lang="en-US" sz="1200" dirty="0" err="1"/>
              <a:t>behoeften</a:t>
            </a:r>
            <a:r>
              <a:rPr lang="en-US" sz="1200" dirty="0"/>
              <a:t> van </a:t>
            </a:r>
            <a:r>
              <a:rPr lang="en-US" sz="1200" dirty="0" err="1"/>
              <a:t>medewerkers</a:t>
            </a:r>
            <a:r>
              <a:rPr lang="en-US" sz="1200" dirty="0"/>
              <a:t> in </a:t>
            </a:r>
            <a:r>
              <a:rPr lang="en-US" sz="1200" dirty="0" err="1"/>
              <a:t>kaart</a:t>
            </a:r>
            <a:r>
              <a:rPr lang="en-US" sz="1200" dirty="0"/>
              <a:t>. </a:t>
            </a:r>
          </a:p>
          <a:p>
            <a:pPr marL="285750" indent="-228600">
              <a:lnSpc>
                <a:spcPct val="90000"/>
              </a:lnSpc>
              <a:spcAft>
                <a:spcPts val="600"/>
              </a:spcAft>
              <a:buFont typeface="Arial" panose="020B0604020202020204" pitchFamily="34" charset="0"/>
              <a:buChar char="•"/>
            </a:pPr>
            <a:r>
              <a:rPr lang="en-US" sz="1200" dirty="0"/>
              <a:t> </a:t>
            </a:r>
            <a:r>
              <a:rPr lang="en-US" sz="1200" dirty="0" err="1"/>
              <a:t>Bepaal</a:t>
            </a:r>
            <a:r>
              <a:rPr lang="en-US" sz="1200" dirty="0"/>
              <a:t> </a:t>
            </a:r>
            <a:r>
              <a:rPr lang="en-US" sz="1200" dirty="0" err="1"/>
              <a:t>prioriteiten</a:t>
            </a:r>
            <a:r>
              <a:rPr lang="en-US" sz="1200" dirty="0"/>
              <a:t> </a:t>
            </a:r>
            <a:r>
              <a:rPr lang="en-US" sz="1200" dirty="0" err="1"/>
              <a:t>en</a:t>
            </a:r>
            <a:r>
              <a:rPr lang="en-US" sz="1200" dirty="0"/>
              <a:t> </a:t>
            </a:r>
            <a:r>
              <a:rPr lang="en-US" sz="1200" dirty="0" err="1"/>
              <a:t>doelstellingen</a:t>
            </a:r>
            <a:r>
              <a:rPr lang="en-US" sz="1200" dirty="0"/>
              <a:t> </a:t>
            </a:r>
          </a:p>
          <a:p>
            <a:pPr marL="742950" lvl="1" indent="-228600">
              <a:lnSpc>
                <a:spcPct val="90000"/>
              </a:lnSpc>
              <a:spcAft>
                <a:spcPts val="600"/>
              </a:spcAft>
              <a:buFont typeface="Arial" panose="020B0604020202020204" pitchFamily="34" charset="0"/>
              <a:buChar char="•"/>
            </a:pPr>
            <a:r>
              <a:rPr lang="en-US" sz="1200" dirty="0" err="1"/>
              <a:t>Stel</a:t>
            </a:r>
            <a:r>
              <a:rPr lang="en-US" sz="1200" dirty="0"/>
              <a:t> concrete </a:t>
            </a:r>
            <a:r>
              <a:rPr lang="en-US" sz="1200" dirty="0" err="1"/>
              <a:t>en</a:t>
            </a:r>
            <a:r>
              <a:rPr lang="en-US" sz="1200" dirty="0"/>
              <a:t> </a:t>
            </a:r>
            <a:r>
              <a:rPr lang="en-US" sz="1200" dirty="0" err="1"/>
              <a:t>haalbare</a:t>
            </a:r>
            <a:r>
              <a:rPr lang="en-US" sz="1200" dirty="0"/>
              <a:t> </a:t>
            </a:r>
            <a:r>
              <a:rPr lang="en-US" sz="1200" dirty="0" err="1"/>
              <a:t>doelen</a:t>
            </a:r>
            <a:r>
              <a:rPr lang="en-US" sz="1200" dirty="0"/>
              <a:t>. </a:t>
            </a:r>
          </a:p>
          <a:p>
            <a:pPr marL="742950" lvl="1" indent="-228600">
              <a:lnSpc>
                <a:spcPct val="90000"/>
              </a:lnSpc>
              <a:spcAft>
                <a:spcPts val="600"/>
              </a:spcAft>
              <a:buFont typeface="Arial" panose="020B0604020202020204" pitchFamily="34" charset="0"/>
              <a:buChar char="•"/>
            </a:pPr>
            <a:r>
              <a:rPr lang="en-US" sz="1200" dirty="0"/>
              <a:t>Ga </a:t>
            </a:r>
            <a:r>
              <a:rPr lang="en-US" sz="1200" dirty="0" err="1"/>
              <a:t>voor</a:t>
            </a:r>
            <a:r>
              <a:rPr lang="en-US" sz="1200" dirty="0"/>
              <a:t> </a:t>
            </a:r>
            <a:r>
              <a:rPr lang="en-US" sz="1200" dirty="0" err="1"/>
              <a:t>een</a:t>
            </a:r>
            <a:r>
              <a:rPr lang="en-US" sz="1200" dirty="0"/>
              <a:t> mix van </a:t>
            </a:r>
            <a:r>
              <a:rPr lang="en-US" sz="1200" dirty="0" err="1"/>
              <a:t>acties</a:t>
            </a:r>
            <a:r>
              <a:rPr lang="en-US" sz="1200" dirty="0"/>
              <a:t> (</a:t>
            </a:r>
            <a:r>
              <a:rPr lang="en-US" sz="1200" dirty="0" err="1"/>
              <a:t>educatie</a:t>
            </a:r>
            <a:r>
              <a:rPr lang="en-US" sz="1200" dirty="0"/>
              <a:t>, </a:t>
            </a:r>
            <a:r>
              <a:rPr lang="en-US" sz="1200" dirty="0" err="1"/>
              <a:t>omgevingsinterventies</a:t>
            </a:r>
            <a:r>
              <a:rPr lang="en-US" sz="1200" dirty="0"/>
              <a:t>, regels/</a:t>
            </a:r>
            <a:r>
              <a:rPr lang="en-US" sz="1200" dirty="0" err="1"/>
              <a:t>afspraken</a:t>
            </a:r>
            <a:r>
              <a:rPr lang="en-US" sz="1200" dirty="0"/>
              <a:t> </a:t>
            </a:r>
            <a:r>
              <a:rPr lang="en-US" sz="1200" dirty="0" err="1"/>
              <a:t>en</a:t>
            </a:r>
            <a:r>
              <a:rPr lang="en-US" sz="1200" dirty="0"/>
              <a:t> </a:t>
            </a:r>
            <a:r>
              <a:rPr lang="en-US" sz="1200" dirty="0" err="1"/>
              <a:t>zorg</a:t>
            </a:r>
            <a:r>
              <a:rPr lang="en-US" sz="1200" dirty="0"/>
              <a:t>/</a:t>
            </a:r>
            <a:r>
              <a:rPr lang="en-US" sz="1200" dirty="0" err="1"/>
              <a:t>begeleiding</a:t>
            </a:r>
            <a:r>
              <a:rPr lang="en-US" sz="1200" dirty="0"/>
              <a:t>) </a:t>
            </a:r>
            <a:r>
              <a:rPr lang="en-US" sz="1200" dirty="0" err="1"/>
              <a:t>en</a:t>
            </a:r>
            <a:r>
              <a:rPr lang="en-US" sz="1200" dirty="0"/>
              <a:t> </a:t>
            </a:r>
            <a:r>
              <a:rPr lang="en-US" sz="1200" dirty="0" err="1"/>
              <a:t>dit</a:t>
            </a:r>
            <a:r>
              <a:rPr lang="en-US" sz="1200" dirty="0"/>
              <a:t> op 4 </a:t>
            </a:r>
            <a:r>
              <a:rPr lang="en-US" sz="1200" dirty="0" err="1"/>
              <a:t>niveaus</a:t>
            </a:r>
            <a:r>
              <a:rPr lang="en-US" sz="1200" dirty="0"/>
              <a:t> (</a:t>
            </a:r>
            <a:r>
              <a:rPr lang="en-US" sz="1200" dirty="0" err="1"/>
              <a:t>onderneming</a:t>
            </a:r>
            <a:r>
              <a:rPr lang="en-US" sz="1200" dirty="0"/>
              <a:t>, </a:t>
            </a:r>
            <a:r>
              <a:rPr lang="en-US" sz="1200" dirty="0" err="1"/>
              <a:t>afdeling</a:t>
            </a:r>
            <a:r>
              <a:rPr lang="en-US" sz="1200" dirty="0"/>
              <a:t>(</a:t>
            </a:r>
            <a:r>
              <a:rPr lang="en-US" sz="1200" dirty="0" err="1"/>
              <a:t>en</a:t>
            </a:r>
            <a:r>
              <a:rPr lang="en-US" sz="1200" dirty="0"/>
              <a:t>), </a:t>
            </a:r>
            <a:r>
              <a:rPr lang="en-US" sz="1200" dirty="0" err="1"/>
              <a:t>individuele</a:t>
            </a:r>
            <a:r>
              <a:rPr lang="en-US" sz="1200" dirty="0"/>
              <a:t> </a:t>
            </a:r>
            <a:r>
              <a:rPr lang="en-US" sz="1200" dirty="0" err="1"/>
              <a:t>werknemer</a:t>
            </a:r>
            <a:r>
              <a:rPr lang="en-US" sz="1200" dirty="0"/>
              <a:t> </a:t>
            </a:r>
            <a:r>
              <a:rPr lang="en-US" sz="1200" dirty="0" err="1"/>
              <a:t>en</a:t>
            </a:r>
            <a:r>
              <a:rPr lang="en-US" sz="1200" dirty="0"/>
              <a:t> </a:t>
            </a:r>
            <a:r>
              <a:rPr lang="en-US" sz="1200" dirty="0" err="1"/>
              <a:t>organisatie</a:t>
            </a:r>
            <a:r>
              <a:rPr lang="en-US" sz="1200" dirty="0"/>
              <a:t> </a:t>
            </a:r>
            <a:r>
              <a:rPr lang="en-US" sz="1200" dirty="0" err="1"/>
              <a:t>buiten</a:t>
            </a:r>
            <a:r>
              <a:rPr lang="en-US" sz="1200" dirty="0"/>
              <a:t> </a:t>
            </a:r>
            <a:r>
              <a:rPr lang="en-US" sz="1200" dirty="0" err="1"/>
              <a:t>bedrijf</a:t>
            </a:r>
            <a:r>
              <a:rPr lang="en-US" sz="1200" dirty="0"/>
              <a:t>).</a:t>
            </a:r>
          </a:p>
          <a:p>
            <a:pPr marL="342900" indent="-228600">
              <a:lnSpc>
                <a:spcPct val="90000"/>
              </a:lnSpc>
              <a:spcAft>
                <a:spcPts val="600"/>
              </a:spcAft>
              <a:buFont typeface="Arial" panose="020B0604020202020204" pitchFamily="34" charset="0"/>
              <a:buChar char="•"/>
            </a:pPr>
            <a:r>
              <a:rPr lang="en-US" sz="1200" dirty="0" err="1"/>
              <a:t>Werk</a:t>
            </a:r>
            <a:r>
              <a:rPr lang="en-US" sz="1200" dirty="0"/>
              <a:t> </a:t>
            </a:r>
            <a:r>
              <a:rPr lang="en-US" sz="1200" dirty="0" err="1"/>
              <a:t>acties</a:t>
            </a:r>
            <a:r>
              <a:rPr lang="en-US" sz="1200" dirty="0"/>
              <a:t> </a:t>
            </a:r>
            <a:r>
              <a:rPr lang="en-US" sz="1200" dirty="0" err="1"/>
              <a:t>uit</a:t>
            </a:r>
            <a:r>
              <a:rPr lang="en-US" sz="1200" dirty="0"/>
              <a:t>.</a:t>
            </a:r>
          </a:p>
          <a:p>
            <a:pPr marL="342900" indent="-228600">
              <a:lnSpc>
                <a:spcPct val="90000"/>
              </a:lnSpc>
              <a:spcAft>
                <a:spcPts val="600"/>
              </a:spcAft>
              <a:buFont typeface="Arial" panose="020B0604020202020204" pitchFamily="34" charset="0"/>
              <a:buChar char="•"/>
            </a:pPr>
            <a:r>
              <a:rPr lang="en-US" sz="1200" dirty="0" err="1"/>
              <a:t>Voer</a:t>
            </a:r>
            <a:r>
              <a:rPr lang="en-US" sz="1200" dirty="0"/>
              <a:t> </a:t>
            </a:r>
            <a:r>
              <a:rPr lang="en-US" sz="1200" dirty="0" err="1"/>
              <a:t>acties</a:t>
            </a:r>
            <a:r>
              <a:rPr lang="en-US" sz="1200" dirty="0"/>
              <a:t> </a:t>
            </a:r>
            <a:r>
              <a:rPr lang="en-US" sz="1200" dirty="0" err="1"/>
              <a:t>uit</a:t>
            </a:r>
            <a:r>
              <a:rPr lang="en-US" sz="1200" dirty="0"/>
              <a:t>.</a:t>
            </a:r>
          </a:p>
          <a:p>
            <a:pPr marL="742950" lvl="1" indent="-228600">
              <a:lnSpc>
                <a:spcPct val="90000"/>
              </a:lnSpc>
              <a:spcAft>
                <a:spcPts val="600"/>
              </a:spcAft>
              <a:buFont typeface="Arial" panose="020B0604020202020204" pitchFamily="34" charset="0"/>
              <a:buChar char="•"/>
            </a:pPr>
            <a:r>
              <a:rPr lang="nl-BE" sz="1200" dirty="0"/>
              <a:t>Gebruik een mix aan communicatiekanalen.</a:t>
            </a:r>
          </a:p>
          <a:p>
            <a:pPr marL="742950" lvl="1" indent="-228600">
              <a:lnSpc>
                <a:spcPct val="90000"/>
              </a:lnSpc>
              <a:spcAft>
                <a:spcPts val="600"/>
              </a:spcAft>
              <a:buFont typeface="Arial" panose="020B0604020202020204" pitchFamily="34" charset="0"/>
              <a:buChar char="•"/>
            </a:pPr>
            <a:r>
              <a:rPr lang="nl-BE" sz="1200" dirty="0"/>
              <a:t>Werk met ambassadeurs om het verhaal te versterken.</a:t>
            </a:r>
          </a:p>
          <a:p>
            <a:pPr marL="742950" lvl="1" indent="-228600">
              <a:lnSpc>
                <a:spcPct val="90000"/>
              </a:lnSpc>
              <a:spcAft>
                <a:spcPts val="600"/>
              </a:spcAft>
              <a:buFont typeface="Arial" panose="020B0604020202020204" pitchFamily="34" charset="0"/>
              <a:buChar char="•"/>
            </a:pPr>
            <a:r>
              <a:rPr lang="nl-BE" sz="1200" dirty="0"/>
              <a:t>Vier successen en voorbeeldverhalen.</a:t>
            </a:r>
            <a:endParaRPr lang="en-US" sz="1200" dirty="0"/>
          </a:p>
          <a:p>
            <a:pPr marL="342900" indent="-228600">
              <a:lnSpc>
                <a:spcPct val="90000"/>
              </a:lnSpc>
              <a:spcAft>
                <a:spcPts val="600"/>
              </a:spcAft>
              <a:buFont typeface="Arial" panose="020B0604020202020204" pitchFamily="34" charset="0"/>
              <a:buChar char="•"/>
            </a:pPr>
            <a:r>
              <a:rPr lang="en-US" sz="1200" dirty="0" err="1"/>
              <a:t>Evalueer</a:t>
            </a:r>
            <a:r>
              <a:rPr lang="en-US" sz="1200" dirty="0"/>
              <a:t> </a:t>
            </a:r>
            <a:r>
              <a:rPr lang="en-US" sz="1200" dirty="0" err="1"/>
              <a:t>en</a:t>
            </a:r>
            <a:r>
              <a:rPr lang="en-US" sz="1200" dirty="0"/>
              <a:t> </a:t>
            </a:r>
            <a:r>
              <a:rPr lang="en-US" sz="1200" dirty="0" err="1"/>
              <a:t>stuur</a:t>
            </a:r>
            <a:r>
              <a:rPr lang="en-US" sz="1200" dirty="0"/>
              <a:t> </a:t>
            </a:r>
            <a:r>
              <a:rPr lang="en-US" sz="1200" dirty="0" err="1"/>
              <a:t>bij</a:t>
            </a:r>
            <a:r>
              <a:rPr lang="en-US" sz="1200" dirty="0"/>
              <a:t>.</a:t>
            </a:r>
          </a:p>
          <a:p>
            <a:pPr marL="342900" indent="-228600">
              <a:lnSpc>
                <a:spcPct val="90000"/>
              </a:lnSpc>
              <a:spcAft>
                <a:spcPts val="600"/>
              </a:spcAft>
              <a:buFont typeface="Arial" panose="020B0604020202020204" pitchFamily="34" charset="0"/>
              <a:buChar char="•"/>
            </a:pPr>
            <a:r>
              <a:rPr lang="en-US" sz="1200" dirty="0" err="1"/>
              <a:t>Veranker</a:t>
            </a:r>
            <a:r>
              <a:rPr lang="en-US" sz="1200" dirty="0"/>
              <a:t> in het </a:t>
            </a:r>
            <a:r>
              <a:rPr lang="en-US" sz="1200" dirty="0" err="1"/>
              <a:t>organisatiebeleid</a:t>
            </a:r>
            <a:r>
              <a:rPr lang="en-US" sz="1200" dirty="0"/>
              <a:t>.</a:t>
            </a:r>
          </a:p>
        </p:txBody>
      </p:sp>
      <p:pic>
        <p:nvPicPr>
          <p:cNvPr id="9" name="Content Placeholder 3">
            <a:extLst>
              <a:ext uri="{FF2B5EF4-FFF2-40B4-BE49-F238E27FC236}">
                <a16:creationId xmlns:a16="http://schemas.microsoft.com/office/drawing/2014/main" id="{E81FC99E-3659-4859-8BCC-ADB963B36B99}"/>
              </a:ext>
            </a:extLst>
          </p:cNvPr>
          <p:cNvPicPr>
            <a:picLocks noChangeAspect="1"/>
          </p:cNvPicPr>
          <p:nvPr/>
        </p:nvPicPr>
        <p:blipFill>
          <a:blip r:embed="rId3"/>
          <a:stretch>
            <a:fillRect/>
          </a:stretch>
        </p:blipFill>
        <p:spPr>
          <a:xfrm>
            <a:off x="293473" y="212204"/>
            <a:ext cx="2385107" cy="2817610"/>
          </a:xfrm>
          <a:prstGeom prst="rect">
            <a:avLst/>
          </a:prstGeom>
        </p:spPr>
      </p:pic>
    </p:spTree>
    <p:extLst>
      <p:ext uri="{BB962C8B-B14F-4D97-AF65-F5344CB8AC3E}">
        <p14:creationId xmlns:p14="http://schemas.microsoft.com/office/powerpoint/2010/main" val="335982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62667" y="339"/>
            <a:ext cx="7886700" cy="1325563"/>
          </a:xfrm>
        </p:spPr>
        <p:txBody>
          <a:bodyPr>
            <a:normAutofit/>
          </a:bodyPr>
          <a:lstStyle/>
          <a:p>
            <a:pPr algn="ctr"/>
            <a:r>
              <a:rPr lang="nl-BE" sz="3600" b="1"/>
              <a:t>Voordelen</a:t>
            </a:r>
          </a:p>
        </p:txBody>
      </p:sp>
      <p:sp>
        <p:nvSpPr>
          <p:cNvPr id="12" name="Tekstvak 11"/>
          <p:cNvSpPr txBox="1"/>
          <p:nvPr/>
        </p:nvSpPr>
        <p:spPr>
          <a:xfrm>
            <a:off x="7097687" y="986865"/>
            <a:ext cx="2029725" cy="300082"/>
          </a:xfrm>
          <a:prstGeom prst="rect">
            <a:avLst/>
          </a:prstGeom>
          <a:noFill/>
        </p:spPr>
        <p:txBody>
          <a:bodyPr wrap="square" rtlCol="0">
            <a:spAutoFit/>
          </a:bodyPr>
          <a:lstStyle/>
          <a:p>
            <a:pPr defTabSz="685800">
              <a:defRPr/>
            </a:pPr>
            <a:r>
              <a:rPr lang="nl-BE" sz="1350">
                <a:solidFill>
                  <a:prstClr val="black"/>
                </a:solidFill>
                <a:latin typeface="Calibri" panose="020F0502020204030204"/>
              </a:rPr>
              <a:t>          </a:t>
            </a:r>
          </a:p>
        </p:txBody>
      </p:sp>
      <p:pic>
        <p:nvPicPr>
          <p:cNvPr id="3" name="Afbeelding 2">
            <a:extLst>
              <a:ext uri="{FF2B5EF4-FFF2-40B4-BE49-F238E27FC236}">
                <a16:creationId xmlns:a16="http://schemas.microsoft.com/office/drawing/2014/main" id="{5306CE56-7C70-41CD-B304-1405B02B256F}"/>
              </a:ext>
            </a:extLst>
          </p:cNvPr>
          <p:cNvPicPr>
            <a:picLocks noChangeAspect="1"/>
          </p:cNvPicPr>
          <p:nvPr/>
        </p:nvPicPr>
        <p:blipFill rotWithShape="1">
          <a:blip r:embed="rId2"/>
          <a:srcRect l="34889" t="25802" r="19222" b="5457"/>
          <a:stretch/>
        </p:blipFill>
        <p:spPr>
          <a:xfrm>
            <a:off x="1930400" y="1205407"/>
            <a:ext cx="5537200" cy="4665728"/>
          </a:xfrm>
          <a:prstGeom prst="rect">
            <a:avLst/>
          </a:prstGeom>
        </p:spPr>
      </p:pic>
    </p:spTree>
    <p:extLst>
      <p:ext uri="{BB962C8B-B14F-4D97-AF65-F5344CB8AC3E}">
        <p14:creationId xmlns:p14="http://schemas.microsoft.com/office/powerpoint/2010/main" val="409270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690689"/>
            <a:ext cx="7886700" cy="2847975"/>
          </a:xfrm>
        </p:spPr>
      </p:pic>
    </p:spTree>
    <p:extLst>
      <p:ext uri="{BB962C8B-B14F-4D97-AF65-F5344CB8AC3E}">
        <p14:creationId xmlns:p14="http://schemas.microsoft.com/office/powerpoint/2010/main" val="92649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20436" y="785774"/>
            <a:ext cx="7796105" cy="805610"/>
          </a:xfrm>
        </p:spPr>
        <p:txBody>
          <a:bodyPr>
            <a:normAutofit fontScale="90000"/>
          </a:bodyPr>
          <a:lstStyle/>
          <a:p>
            <a:pPr algn="ctr"/>
            <a:r>
              <a:rPr lang="nl-BE" sz="4000" b="1" dirty="0">
                <a:latin typeface="Calibri" panose="020F0502020204030204" pitchFamily="34" charset="0"/>
                <a:ea typeface="Calibri" panose="020F0502020204030204" pitchFamily="34" charset="0"/>
                <a:cs typeface="Times New Roman" panose="02020603050405020304" pitchFamily="18" charset="0"/>
              </a:rPr>
              <a:t>Uitdagingen ondernemingen</a:t>
            </a:r>
            <a:br>
              <a:rPr lang="nl-BE" dirty="0">
                <a:latin typeface="Calibri" panose="020F0502020204030204" pitchFamily="34" charset="0"/>
                <a:ea typeface="Calibri" panose="020F0502020204030204" pitchFamily="34" charset="0"/>
                <a:cs typeface="Times New Roman" panose="02020603050405020304" pitchFamily="18" charset="0"/>
              </a:rPr>
            </a:br>
            <a:br>
              <a:rPr lang="nl-BE" b="1" kern="0" dirty="0">
                <a:solidFill>
                  <a:sysClr val="windowText" lastClr="000000"/>
                </a:solidFill>
              </a:rPr>
            </a:br>
            <a:endParaRPr lang="nl-BE" dirty="0"/>
          </a:p>
        </p:txBody>
      </p:sp>
      <p:sp>
        <p:nvSpPr>
          <p:cNvPr id="4" name="Tijdelijke aanduiding voor inhoud 3"/>
          <p:cNvSpPr>
            <a:spLocks noGrp="1"/>
          </p:cNvSpPr>
          <p:nvPr>
            <p:ph sz="half" idx="2"/>
          </p:nvPr>
        </p:nvSpPr>
        <p:spPr>
          <a:xfrm>
            <a:off x="629841" y="1327638"/>
            <a:ext cx="7886700" cy="4853354"/>
          </a:xfrm>
        </p:spPr>
        <p:txBody>
          <a:bodyPr>
            <a:normAutofit fontScale="70000" lnSpcReduction="20000"/>
          </a:bodyPr>
          <a:lstStyle/>
          <a:p>
            <a:r>
              <a:rPr lang="nl-BE" sz="2900" dirty="0"/>
              <a:t>Daling budgetten, reorganisatie, fusie</a:t>
            </a:r>
          </a:p>
          <a:p>
            <a:r>
              <a:rPr lang="nl-BE" sz="2900" dirty="0"/>
              <a:t>Innovatie werkmethoden, automatisering</a:t>
            </a:r>
          </a:p>
          <a:p>
            <a:r>
              <a:rPr lang="nl-BE" sz="2900" i="1" dirty="0"/>
              <a:t>War </a:t>
            </a:r>
            <a:r>
              <a:rPr lang="nl-BE" sz="2900" i="1" dirty="0" err="1"/>
              <a:t>for</a:t>
            </a:r>
            <a:r>
              <a:rPr lang="nl-BE" sz="2900" i="1" dirty="0"/>
              <a:t> talent</a:t>
            </a:r>
            <a:r>
              <a:rPr lang="nl-BE" sz="2900" dirty="0"/>
              <a:t>, (dubbele) vergrijzing</a:t>
            </a:r>
          </a:p>
          <a:p>
            <a:pPr marL="0" indent="0">
              <a:buNone/>
            </a:pPr>
            <a:endParaRPr lang="nl-BE" dirty="0"/>
          </a:p>
          <a:p>
            <a:r>
              <a:rPr lang="nl-BE" dirty="0"/>
              <a:t>Hoge werkdruk</a:t>
            </a:r>
          </a:p>
          <a:p>
            <a:r>
              <a:rPr lang="nl-BE" dirty="0"/>
              <a:t>Toenemende diversiteit</a:t>
            </a:r>
          </a:p>
          <a:p>
            <a:r>
              <a:rPr lang="nl-BE" dirty="0"/>
              <a:t>Veranderingen binnen organisatie, weerslag op team</a:t>
            </a:r>
          </a:p>
          <a:p>
            <a:r>
              <a:rPr lang="nl-BE" dirty="0"/>
              <a:t>Weinig respect, sociale steun</a:t>
            </a:r>
          </a:p>
          <a:p>
            <a:endParaRPr lang="nl-BE" dirty="0"/>
          </a:p>
          <a:p>
            <a:r>
              <a:rPr lang="nl-BE" dirty="0"/>
              <a:t>Hoge eisen productiviteit en psychische competenties</a:t>
            </a:r>
          </a:p>
          <a:p>
            <a:r>
              <a:rPr lang="nl-BE" dirty="0"/>
              <a:t>Langer werken</a:t>
            </a:r>
          </a:p>
          <a:p>
            <a:r>
              <a:rPr lang="nl-BE" dirty="0"/>
              <a:t>Blootstelling aan geestelijke gezondheidsrisico’s </a:t>
            </a:r>
          </a:p>
          <a:p>
            <a:pPr marL="0" indent="0">
              <a:buNone/>
            </a:pPr>
            <a:r>
              <a:rPr lang="nl-BE" dirty="0"/>
              <a:t>    o.a. hoge emotionele belasting, geweld</a:t>
            </a:r>
          </a:p>
          <a:p>
            <a:r>
              <a:rPr lang="nl-BE" dirty="0"/>
              <a:t>Beperkte regel- en groeimogelijkheden</a:t>
            </a:r>
          </a:p>
          <a:p>
            <a:endParaRPr lang="nl-BE"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662" y="249607"/>
            <a:ext cx="843429" cy="843429"/>
          </a:xfrm>
          <a:prstGeom prst="ellipse">
            <a:avLst/>
          </a:prstGeom>
        </p:spPr>
      </p:pic>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l="2776" t="6447" r="16659" b="10131"/>
          <a:stretch/>
        </p:blipFill>
        <p:spPr>
          <a:xfrm>
            <a:off x="129549" y="1352752"/>
            <a:ext cx="538108" cy="504272"/>
          </a:xfrm>
          <a:prstGeom prst="ellipse">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2" y="2845866"/>
            <a:ext cx="499513" cy="499513"/>
          </a:xfrm>
          <a:prstGeom prst="ellipse">
            <a:avLst/>
          </a:prstGeom>
        </p:spPr>
      </p:pic>
      <p:pic>
        <p:nvPicPr>
          <p:cNvPr id="10" name="Afbeelding 9"/>
          <p:cNvPicPr>
            <a:picLocks noChangeAspect="1"/>
          </p:cNvPicPr>
          <p:nvPr/>
        </p:nvPicPr>
        <p:blipFill rotWithShape="1">
          <a:blip r:embed="rId5">
            <a:extLst>
              <a:ext uri="{28A0092B-C50C-407E-A947-70E740481C1C}">
                <a14:useLocalDpi xmlns:a14="http://schemas.microsoft.com/office/drawing/2010/main" val="0"/>
              </a:ext>
            </a:extLst>
          </a:blip>
          <a:srcRect l="19282" t="11811" r="23827" b="22191"/>
          <a:stretch/>
        </p:blipFill>
        <p:spPr>
          <a:xfrm>
            <a:off x="133052" y="4518166"/>
            <a:ext cx="534605" cy="552714"/>
          </a:xfrm>
          <a:prstGeom prst="ellipse">
            <a:avLst/>
          </a:prstGeom>
        </p:spPr>
      </p:pic>
      <p:sp>
        <p:nvSpPr>
          <p:cNvPr id="18" name="Rechteraccolade 17"/>
          <p:cNvSpPr/>
          <p:nvPr/>
        </p:nvSpPr>
        <p:spPr>
          <a:xfrm>
            <a:off x="6571644" y="4466616"/>
            <a:ext cx="161107" cy="1605610"/>
          </a:xfrm>
          <a:prstGeom prst="rightBrace">
            <a:avLst>
              <a:gd name="adj1" fmla="val 513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ln w="0"/>
              <a:effectLst>
                <a:outerShdw blurRad="38100" dist="19050" dir="2700000" algn="tl" rotWithShape="0">
                  <a:schemeClr val="dk1">
                    <a:alpha val="40000"/>
                  </a:schemeClr>
                </a:outerShdw>
              </a:effectLst>
            </a:endParaRPr>
          </a:p>
        </p:txBody>
      </p:sp>
      <p:sp>
        <p:nvSpPr>
          <p:cNvPr id="19" name="Rechteraccolade 18"/>
          <p:cNvSpPr/>
          <p:nvPr/>
        </p:nvSpPr>
        <p:spPr>
          <a:xfrm>
            <a:off x="6567804" y="1330867"/>
            <a:ext cx="115563" cy="923330"/>
          </a:xfrm>
          <a:prstGeom prst="rightBrace">
            <a:avLst>
              <a:gd name="adj1" fmla="val 513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ln w="0"/>
              <a:effectLst>
                <a:outerShdw blurRad="38100" dist="19050" dir="2700000" algn="tl" rotWithShape="0">
                  <a:schemeClr val="dk1">
                    <a:alpha val="40000"/>
                  </a:schemeClr>
                </a:outerShdw>
              </a:effectLst>
            </a:endParaRPr>
          </a:p>
        </p:txBody>
      </p:sp>
      <p:sp>
        <p:nvSpPr>
          <p:cNvPr id="20" name="Rechteraccolade 19"/>
          <p:cNvSpPr/>
          <p:nvPr/>
        </p:nvSpPr>
        <p:spPr>
          <a:xfrm>
            <a:off x="6558168" y="2593730"/>
            <a:ext cx="174583" cy="1331022"/>
          </a:xfrm>
          <a:prstGeom prst="rightBrace">
            <a:avLst>
              <a:gd name="adj1" fmla="val 513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1350">
              <a:ln w="0"/>
              <a:effectLst>
                <a:outerShdw blurRad="38100" dist="19050" dir="2700000" algn="tl" rotWithShape="0">
                  <a:schemeClr val="dk1">
                    <a:alpha val="40000"/>
                  </a:schemeClr>
                </a:outerShdw>
              </a:effectLst>
            </a:endParaRPr>
          </a:p>
        </p:txBody>
      </p:sp>
      <p:sp>
        <p:nvSpPr>
          <p:cNvPr id="21" name="Tekstvak 20"/>
          <p:cNvSpPr txBox="1"/>
          <p:nvPr/>
        </p:nvSpPr>
        <p:spPr>
          <a:xfrm>
            <a:off x="6809324" y="2724423"/>
            <a:ext cx="2495752" cy="1200329"/>
          </a:xfrm>
          <a:prstGeom prst="rect">
            <a:avLst/>
          </a:prstGeom>
          <a:noFill/>
        </p:spPr>
        <p:txBody>
          <a:bodyPr wrap="square" rtlCol="0">
            <a:spAutoFit/>
          </a:bodyPr>
          <a:lstStyle/>
          <a:p>
            <a:pPr>
              <a:spcBef>
                <a:spcPts val="750"/>
              </a:spcBef>
            </a:pPr>
            <a:r>
              <a:rPr lang="nl-BE" dirty="0"/>
              <a:t>Bedreiging mentaal kapitaal in de organisatie en kwaliteit van het werk</a:t>
            </a:r>
          </a:p>
        </p:txBody>
      </p:sp>
      <p:sp>
        <p:nvSpPr>
          <p:cNvPr id="22" name="Tekstvak 21"/>
          <p:cNvSpPr txBox="1"/>
          <p:nvPr/>
        </p:nvSpPr>
        <p:spPr>
          <a:xfrm>
            <a:off x="6788925" y="1291101"/>
            <a:ext cx="2219889" cy="923330"/>
          </a:xfrm>
          <a:prstGeom prst="rect">
            <a:avLst/>
          </a:prstGeom>
          <a:noFill/>
        </p:spPr>
        <p:txBody>
          <a:bodyPr wrap="square" rtlCol="0">
            <a:spAutoFit/>
          </a:bodyPr>
          <a:lstStyle/>
          <a:p>
            <a:pPr>
              <a:spcBef>
                <a:spcPts val="750"/>
              </a:spcBef>
            </a:pPr>
            <a:r>
              <a:rPr lang="nl-BE" dirty="0"/>
              <a:t>Concurrentienood, maar alsmaar minder middelen</a:t>
            </a:r>
          </a:p>
        </p:txBody>
      </p:sp>
      <p:sp>
        <p:nvSpPr>
          <p:cNvPr id="23" name="Tekstvak 22"/>
          <p:cNvSpPr txBox="1"/>
          <p:nvPr/>
        </p:nvSpPr>
        <p:spPr>
          <a:xfrm>
            <a:off x="6805247" y="4673738"/>
            <a:ext cx="2479430" cy="1200329"/>
          </a:xfrm>
          <a:prstGeom prst="rect">
            <a:avLst/>
          </a:prstGeom>
          <a:noFill/>
        </p:spPr>
        <p:txBody>
          <a:bodyPr wrap="square" rtlCol="0">
            <a:spAutoFit/>
          </a:bodyPr>
          <a:lstStyle/>
          <a:p>
            <a:r>
              <a:rPr lang="nl-BE" dirty="0"/>
              <a:t>Geestelijke gezondheid onder druk, absenteïsme, </a:t>
            </a:r>
            <a:r>
              <a:rPr lang="nl-BE" dirty="0" err="1"/>
              <a:t>presenteïsme</a:t>
            </a:r>
            <a:endParaRPr lang="nl-BE" dirty="0"/>
          </a:p>
        </p:txBody>
      </p:sp>
      <p:sp>
        <p:nvSpPr>
          <p:cNvPr id="3" name="Tekstvak 2"/>
          <p:cNvSpPr txBox="1"/>
          <p:nvPr/>
        </p:nvSpPr>
        <p:spPr>
          <a:xfrm>
            <a:off x="0" y="1091142"/>
            <a:ext cx="941186" cy="261610"/>
          </a:xfrm>
          <a:prstGeom prst="rect">
            <a:avLst/>
          </a:prstGeom>
          <a:noFill/>
        </p:spPr>
        <p:txBody>
          <a:bodyPr wrap="square" rtlCol="0">
            <a:spAutoFit/>
          </a:bodyPr>
          <a:lstStyle/>
          <a:p>
            <a:r>
              <a:rPr lang="nl-BE" sz="1100"/>
              <a:t>organisatie</a:t>
            </a:r>
          </a:p>
        </p:txBody>
      </p:sp>
      <p:sp>
        <p:nvSpPr>
          <p:cNvPr id="5" name="Tekstvak 4"/>
          <p:cNvSpPr txBox="1"/>
          <p:nvPr/>
        </p:nvSpPr>
        <p:spPr>
          <a:xfrm>
            <a:off x="78722" y="2593730"/>
            <a:ext cx="641714" cy="261610"/>
          </a:xfrm>
          <a:prstGeom prst="rect">
            <a:avLst/>
          </a:prstGeom>
          <a:noFill/>
        </p:spPr>
        <p:txBody>
          <a:bodyPr wrap="square" rtlCol="0">
            <a:spAutoFit/>
          </a:bodyPr>
          <a:lstStyle/>
          <a:p>
            <a:r>
              <a:rPr lang="nl-BE" sz="1100"/>
              <a:t>team</a:t>
            </a:r>
          </a:p>
        </p:txBody>
      </p:sp>
      <p:sp>
        <p:nvSpPr>
          <p:cNvPr id="6" name="Tekstvak 5"/>
          <p:cNvSpPr txBox="1"/>
          <p:nvPr/>
        </p:nvSpPr>
        <p:spPr>
          <a:xfrm>
            <a:off x="0" y="4256556"/>
            <a:ext cx="862464" cy="261610"/>
          </a:xfrm>
          <a:prstGeom prst="rect">
            <a:avLst/>
          </a:prstGeom>
          <a:noFill/>
        </p:spPr>
        <p:txBody>
          <a:bodyPr wrap="square" rtlCol="0">
            <a:spAutoFit/>
          </a:bodyPr>
          <a:lstStyle/>
          <a:p>
            <a:r>
              <a:rPr lang="nl-BE" sz="1100"/>
              <a:t>werknemer</a:t>
            </a:r>
          </a:p>
        </p:txBody>
      </p:sp>
    </p:spTree>
    <p:extLst>
      <p:ext uri="{BB962C8B-B14F-4D97-AF65-F5344CB8AC3E}">
        <p14:creationId xmlns:p14="http://schemas.microsoft.com/office/powerpoint/2010/main" val="299705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9841" y="1083805"/>
            <a:ext cx="7886700" cy="994172"/>
          </a:xfrm>
        </p:spPr>
        <p:txBody>
          <a:bodyPr>
            <a:normAutofit fontScale="90000"/>
          </a:bodyPr>
          <a:lstStyle/>
          <a:p>
            <a:pPr algn="ctr"/>
            <a:br>
              <a:rPr lang="nl-BE" b="1" kern="0">
                <a:solidFill>
                  <a:sysClr val="windowText" lastClr="000000"/>
                </a:solidFill>
              </a:rPr>
            </a:br>
            <a:endParaRPr lang="nl-BE"/>
          </a:p>
        </p:txBody>
      </p:sp>
      <p:sp>
        <p:nvSpPr>
          <p:cNvPr id="5" name="Tijdelijke aanduiding voor tekst 4"/>
          <p:cNvSpPr>
            <a:spLocks noGrp="1"/>
          </p:cNvSpPr>
          <p:nvPr>
            <p:ph type="body" idx="1"/>
          </p:nvPr>
        </p:nvSpPr>
        <p:spPr>
          <a:xfrm>
            <a:off x="2298724" y="563672"/>
            <a:ext cx="3887391" cy="472418"/>
          </a:xfrm>
        </p:spPr>
        <p:txBody>
          <a:bodyPr>
            <a:noAutofit/>
          </a:bodyPr>
          <a:lstStyle/>
          <a:p>
            <a:pPr algn="ctr"/>
            <a:r>
              <a:rPr lang="nl-BE" sz="3600">
                <a:latin typeface="Calibri" panose="020F0502020204030204" pitchFamily="34" charset="0"/>
                <a:ea typeface="Calibri" panose="020F0502020204030204" pitchFamily="34" charset="0"/>
                <a:cs typeface="Times New Roman" panose="02020603050405020304" pitchFamily="18" charset="0"/>
              </a:rPr>
              <a:t>Kost</a:t>
            </a:r>
          </a:p>
        </p:txBody>
      </p:sp>
      <p:sp>
        <p:nvSpPr>
          <p:cNvPr id="6" name="Tijdelijke aanduiding voor inhoud 5"/>
          <p:cNvSpPr>
            <a:spLocks noGrp="1"/>
          </p:cNvSpPr>
          <p:nvPr>
            <p:ph sz="half" idx="2"/>
          </p:nvPr>
        </p:nvSpPr>
        <p:spPr>
          <a:xfrm>
            <a:off x="845016" y="1389185"/>
            <a:ext cx="7671526" cy="5064369"/>
          </a:xfrm>
        </p:spPr>
        <p:txBody>
          <a:bodyPr>
            <a:noAutofit/>
          </a:bodyPr>
          <a:lstStyle/>
          <a:p>
            <a:pPr indent="-143510">
              <a:lnSpc>
                <a:spcPct val="113999"/>
              </a:lnSpc>
            </a:pPr>
            <a:r>
              <a:rPr lang="nl-BE" sz="2000" dirty="0"/>
              <a:t>Hoge kost arbeidsongeschiktheid</a:t>
            </a:r>
            <a:endParaRPr lang="nl-NL" sz="2000" dirty="0">
              <a:cs typeface="Lucida Sans Unicode"/>
            </a:endParaRPr>
          </a:p>
          <a:p>
            <a:pPr indent="-143510"/>
            <a:r>
              <a:rPr lang="nl-BE" sz="2000" dirty="0"/>
              <a:t>Hoge kost ziekteverzuim</a:t>
            </a:r>
            <a:endParaRPr lang="nl-BE" sz="2000" dirty="0">
              <a:cs typeface="Lucida Sans Unicode"/>
            </a:endParaRPr>
          </a:p>
          <a:p>
            <a:pPr marL="0" indent="0">
              <a:lnSpc>
                <a:spcPct val="70000"/>
              </a:lnSpc>
              <a:buNone/>
            </a:pPr>
            <a:endParaRPr lang="nl-BE" sz="2000" dirty="0"/>
          </a:p>
          <a:p>
            <a:pPr marL="0" indent="0">
              <a:lnSpc>
                <a:spcPct val="70000"/>
              </a:lnSpc>
              <a:buNone/>
            </a:pPr>
            <a:endParaRPr lang="nl-BE" sz="2000" dirty="0"/>
          </a:p>
          <a:p>
            <a:pPr indent="-143510"/>
            <a:r>
              <a:rPr lang="nl-BE" sz="2000" dirty="0"/>
              <a:t>Toenemende werkdruk en motivatieverlies</a:t>
            </a:r>
            <a:endParaRPr lang="nl-BE" sz="2000" dirty="0">
              <a:cs typeface="Lucida Sans Unicode"/>
            </a:endParaRPr>
          </a:p>
          <a:p>
            <a:pPr indent="-143510"/>
            <a:r>
              <a:rPr lang="nl-BE" sz="2000" dirty="0"/>
              <a:t>Spanningen en verlies van teamcohesie</a:t>
            </a:r>
            <a:endParaRPr lang="nl-BE" sz="2000" dirty="0">
              <a:cs typeface="Lucida Sans Unicode"/>
            </a:endParaRPr>
          </a:p>
          <a:p>
            <a:pPr>
              <a:lnSpc>
                <a:spcPct val="70000"/>
              </a:lnSpc>
            </a:pPr>
            <a:endParaRPr lang="nl-BE" sz="2000" dirty="0"/>
          </a:p>
          <a:p>
            <a:pPr>
              <a:lnSpc>
                <a:spcPct val="70000"/>
              </a:lnSpc>
            </a:pPr>
            <a:endParaRPr lang="nl-BE" sz="2000" dirty="0"/>
          </a:p>
          <a:p>
            <a:pPr>
              <a:lnSpc>
                <a:spcPct val="70000"/>
              </a:lnSpc>
            </a:pPr>
            <a:r>
              <a:rPr lang="nl-BE" sz="2000">
                <a:solidFill>
                  <a:prstClr val="black"/>
                </a:solidFill>
              </a:rPr>
              <a:t>Slechts 49% </a:t>
            </a:r>
            <a:r>
              <a:rPr lang="nl-BE" sz="2000" dirty="0">
                <a:solidFill>
                  <a:prstClr val="black"/>
                </a:solidFill>
              </a:rPr>
              <a:t>van de jobs is werkbaar</a:t>
            </a:r>
          </a:p>
          <a:p>
            <a:pPr lvl="1">
              <a:lnSpc>
                <a:spcPct val="70000"/>
              </a:lnSpc>
            </a:pPr>
            <a:r>
              <a:rPr lang="nl-BE" sz="1600" dirty="0">
                <a:solidFill>
                  <a:prstClr val="black"/>
                </a:solidFill>
              </a:rPr>
              <a:t>1/3de heeft problematische stress op het werk</a:t>
            </a:r>
          </a:p>
          <a:p>
            <a:pPr lvl="1">
              <a:lnSpc>
                <a:spcPct val="70000"/>
              </a:lnSpc>
            </a:pPr>
            <a:r>
              <a:rPr lang="nl-BE" sz="1600" dirty="0">
                <a:solidFill>
                  <a:prstClr val="black"/>
                </a:solidFill>
              </a:rPr>
              <a:t>1/5de heeft motivatieproblemen</a:t>
            </a:r>
          </a:p>
          <a:p>
            <a:pPr lvl="1">
              <a:lnSpc>
                <a:spcPct val="70000"/>
              </a:lnSpc>
            </a:pPr>
            <a:r>
              <a:rPr lang="nl-BE" sz="1600" dirty="0">
                <a:solidFill>
                  <a:prstClr val="black"/>
                </a:solidFill>
              </a:rPr>
              <a:t>1/9de heeft acuut problematische stress</a:t>
            </a:r>
          </a:p>
          <a:p>
            <a:pPr>
              <a:lnSpc>
                <a:spcPct val="70000"/>
              </a:lnSpc>
            </a:pPr>
            <a:r>
              <a:rPr lang="nl-BE" sz="2000" dirty="0"/>
              <a:t>Ruim 7 % heeft burn-outklachten en 9 % zit in de gevarenzone. </a:t>
            </a:r>
          </a:p>
        </p:txBody>
      </p:sp>
      <p:pic>
        <p:nvPicPr>
          <p:cNvPr id="11" name="Afbeelding 10"/>
          <p:cNvPicPr>
            <a:picLocks noChangeAspect="1"/>
          </p:cNvPicPr>
          <p:nvPr/>
        </p:nvPicPr>
        <p:blipFill rotWithShape="1">
          <a:blip r:embed="rId2">
            <a:extLst>
              <a:ext uri="{28A0092B-C50C-407E-A947-70E740481C1C}">
                <a14:useLocalDpi xmlns:a14="http://schemas.microsoft.com/office/drawing/2010/main" val="0"/>
              </a:ext>
            </a:extLst>
          </a:blip>
          <a:srcRect r="9736" b="9736"/>
          <a:stretch/>
        </p:blipFill>
        <p:spPr>
          <a:xfrm>
            <a:off x="7666892" y="240629"/>
            <a:ext cx="849649" cy="828612"/>
          </a:xfrm>
          <a:prstGeom prst="ellipse">
            <a:avLst/>
          </a:prstGeom>
        </p:spPr>
      </p:pic>
      <p:pic>
        <p:nvPicPr>
          <p:cNvPr id="13" name="Afbeelding 12"/>
          <p:cNvPicPr>
            <a:picLocks noChangeAspect="1"/>
          </p:cNvPicPr>
          <p:nvPr/>
        </p:nvPicPr>
        <p:blipFill>
          <a:blip r:embed="rId3"/>
          <a:stretch>
            <a:fillRect/>
          </a:stretch>
        </p:blipFill>
        <p:spPr>
          <a:xfrm>
            <a:off x="254908" y="1389185"/>
            <a:ext cx="550790" cy="515255"/>
          </a:xfrm>
          <a:prstGeom prst="rect">
            <a:avLst/>
          </a:prstGeom>
        </p:spPr>
      </p:pic>
      <p:pic>
        <p:nvPicPr>
          <p:cNvPr id="14" name="Afbeelding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775" y="2872890"/>
            <a:ext cx="524339" cy="524339"/>
          </a:xfrm>
          <a:prstGeom prst="ellipse">
            <a:avLst/>
          </a:prstGeom>
        </p:spPr>
      </p:pic>
      <p:pic>
        <p:nvPicPr>
          <p:cNvPr id="16" name="Afbeelding 15"/>
          <p:cNvPicPr>
            <a:picLocks noChangeAspect="1"/>
          </p:cNvPicPr>
          <p:nvPr/>
        </p:nvPicPr>
        <p:blipFill rotWithShape="1">
          <a:blip r:embed="rId5">
            <a:extLst>
              <a:ext uri="{28A0092B-C50C-407E-A947-70E740481C1C}">
                <a14:useLocalDpi xmlns:a14="http://schemas.microsoft.com/office/drawing/2010/main" val="0"/>
              </a:ext>
            </a:extLst>
          </a:blip>
          <a:srcRect l="19282" t="11811" r="23827" b="22191"/>
          <a:stretch/>
        </p:blipFill>
        <p:spPr>
          <a:xfrm>
            <a:off x="231775" y="4192142"/>
            <a:ext cx="534605" cy="552714"/>
          </a:xfrm>
          <a:prstGeom prst="ellipse">
            <a:avLst/>
          </a:prstGeom>
        </p:spPr>
      </p:pic>
    </p:spTree>
    <p:extLst>
      <p:ext uri="{BB962C8B-B14F-4D97-AF65-F5344CB8AC3E}">
        <p14:creationId xmlns:p14="http://schemas.microsoft.com/office/powerpoint/2010/main" val="227073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8294370" cy="1325563"/>
          </a:xfrm>
        </p:spPr>
        <p:txBody>
          <a:bodyPr>
            <a:normAutofit fontScale="90000"/>
          </a:bodyPr>
          <a:lstStyle/>
          <a:p>
            <a:r>
              <a:rPr lang="nl-BE" sz="3600" b="1" kern="0" dirty="0">
                <a:solidFill>
                  <a:sysClr val="windowText" lastClr="000000"/>
                </a:solidFill>
                <a:latin typeface="Calibri" panose="020F0502020204030204"/>
              </a:rPr>
              <a:t>Oplossing?</a:t>
            </a:r>
            <a:br>
              <a:rPr lang="nl-BE" sz="3600" b="1" kern="0" dirty="0">
                <a:solidFill>
                  <a:sysClr val="windowText" lastClr="000000"/>
                </a:solidFill>
                <a:latin typeface="Calibri" panose="020F0502020204030204"/>
              </a:rPr>
            </a:br>
            <a:r>
              <a:rPr lang="nl-BE" sz="3600" b="1" kern="0" dirty="0">
                <a:solidFill>
                  <a:sysClr val="windowText" lastClr="000000"/>
                </a:solidFill>
                <a:latin typeface="Calibri" panose="020F0502020204030204"/>
              </a:rPr>
              <a:t>Geestelijke gezondheidsbevordering (GGB)</a:t>
            </a:r>
            <a:br>
              <a:rPr lang="nl-BE" sz="3600" b="1" kern="0" dirty="0">
                <a:solidFill>
                  <a:sysClr val="windowText" lastClr="000000"/>
                </a:solidFill>
                <a:latin typeface="Calibri" panose="020F0502020204030204"/>
              </a:rPr>
            </a:br>
            <a:endParaRPr lang="nl-BE" sz="3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2413" t="12581" r="14225" b="15956"/>
          <a:stretch/>
        </p:blipFill>
        <p:spPr>
          <a:xfrm>
            <a:off x="8069580" y="238712"/>
            <a:ext cx="724487" cy="666657"/>
          </a:xfrm>
          <a:prstGeom prst="ellipse">
            <a:avLst/>
          </a:prstGeom>
        </p:spPr>
      </p:pic>
      <p:sp>
        <p:nvSpPr>
          <p:cNvPr id="5" name="Tekstvak 4"/>
          <p:cNvSpPr txBox="1"/>
          <p:nvPr/>
        </p:nvSpPr>
        <p:spPr>
          <a:xfrm>
            <a:off x="738555" y="2127551"/>
            <a:ext cx="7628792" cy="3624069"/>
          </a:xfrm>
          <a:prstGeom prst="rect">
            <a:avLst/>
          </a:prstGeom>
          <a:noFill/>
        </p:spPr>
        <p:txBody>
          <a:bodyPr wrap="square" rtlCol="0">
            <a:spAutoFit/>
          </a:bodyPr>
          <a:lstStyle/>
          <a:p>
            <a:r>
              <a:rPr lang="nl-BE" b="1" dirty="0"/>
              <a:t>Geestelijke gezondheidsbevordering op het werk</a:t>
            </a:r>
            <a:r>
              <a:rPr lang="nl-BE" dirty="0"/>
              <a:t>  = </a:t>
            </a:r>
          </a:p>
          <a:p>
            <a:endParaRPr lang="nl-BE" dirty="0"/>
          </a:p>
          <a:p>
            <a:r>
              <a:rPr lang="nl-BE" dirty="0"/>
              <a:t>het bevorderen van mentaal welbevinden en veerkracht + het creëren van een geestelijk gezonde werkplek door: </a:t>
            </a:r>
          </a:p>
          <a:p>
            <a:endParaRPr lang="nl-BE" dirty="0"/>
          </a:p>
          <a:p>
            <a:pPr marL="285750" indent="-285750">
              <a:buFont typeface="Wingdings" panose="05000000000000000000" pitchFamily="2" charset="2"/>
              <a:buChar char="§"/>
            </a:pPr>
            <a:r>
              <a:rPr lang="nl-BE" dirty="0"/>
              <a:t>de algemene kwaliteit van de organisatiecultuur, werkorganisatie, en werkomgeving te verbeteren;</a:t>
            </a:r>
          </a:p>
          <a:p>
            <a:endParaRPr lang="nl-BE" dirty="0"/>
          </a:p>
          <a:p>
            <a:pPr marL="285750" indent="-285750">
              <a:buFont typeface="Wingdings" panose="05000000000000000000" pitchFamily="2" charset="2"/>
              <a:buChar char="§"/>
            </a:pPr>
            <a:r>
              <a:rPr lang="nl-BE" dirty="0"/>
              <a:t>werkgevers, hun dienstverleners, de teams en werknemers in staat te stellen controle te nemen over hun eigen werkleven en bij te dragen tot een werkplek die de positieve geestelijke gezondheid van alle werknemers ondersteunt. </a:t>
            </a:r>
          </a:p>
          <a:p>
            <a:endParaRPr lang="nl-BE" sz="1350" dirty="0"/>
          </a:p>
        </p:txBody>
      </p:sp>
    </p:spTree>
    <p:extLst>
      <p:ext uri="{BB962C8B-B14F-4D97-AF65-F5344CB8AC3E}">
        <p14:creationId xmlns:p14="http://schemas.microsoft.com/office/powerpoint/2010/main" val="163185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14" name="Tekstvak 13"/>
          <p:cNvSpPr txBox="1"/>
          <p:nvPr/>
        </p:nvSpPr>
        <p:spPr>
          <a:xfrm>
            <a:off x="656200" y="179045"/>
            <a:ext cx="7560212" cy="1107996"/>
          </a:xfrm>
          <a:prstGeom prst="rect">
            <a:avLst/>
          </a:prstGeom>
          <a:noFill/>
        </p:spPr>
        <p:txBody>
          <a:bodyPr wrap="square" rtlCol="0">
            <a:spAutoFit/>
          </a:bodyPr>
          <a:lstStyle/>
          <a:p>
            <a:pPr algn="ctr">
              <a:defRPr/>
            </a:pPr>
            <a:r>
              <a:rPr lang="nl-BE" sz="2400" b="1" kern="0" dirty="0">
                <a:solidFill>
                  <a:sysClr val="windowText" lastClr="000000"/>
                </a:solidFill>
              </a:rPr>
              <a:t>Geestelijke gezondheidsbevordering = inzetten op beschermende factoren</a:t>
            </a:r>
            <a:endParaRPr lang="nl-BE" sz="2400" dirty="0">
              <a:solidFill>
                <a:prstClr val="black"/>
              </a:solidFill>
            </a:endParaRPr>
          </a:p>
          <a:p>
            <a:pPr algn="ctr" defTabSz="685800">
              <a:defRPr/>
            </a:pPr>
            <a:endParaRPr lang="nl-BE" b="1" kern="0" dirty="0">
              <a:solidFill>
                <a:sysClr val="windowText" lastClr="000000"/>
              </a:solidFill>
              <a:latin typeface="Calibri" panose="020F0502020204030204"/>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2413" t="12581" r="14225" b="15956"/>
          <a:stretch/>
        </p:blipFill>
        <p:spPr>
          <a:xfrm>
            <a:off x="8134309" y="154392"/>
            <a:ext cx="811047" cy="746308"/>
          </a:xfrm>
          <a:prstGeom prst="ellipse">
            <a:avLst/>
          </a:prstGeom>
        </p:spPr>
      </p:pic>
      <p:pic>
        <p:nvPicPr>
          <p:cNvPr id="4" name="Afbeelding 3">
            <a:extLst>
              <a:ext uri="{FF2B5EF4-FFF2-40B4-BE49-F238E27FC236}">
                <a16:creationId xmlns:a16="http://schemas.microsoft.com/office/drawing/2014/main" id="{D486352E-99F4-4751-A72E-B26530237212}"/>
              </a:ext>
            </a:extLst>
          </p:cNvPr>
          <p:cNvPicPr>
            <a:picLocks noChangeAspect="1"/>
          </p:cNvPicPr>
          <p:nvPr/>
        </p:nvPicPr>
        <p:blipFill rotWithShape="1">
          <a:blip r:embed="rId3"/>
          <a:srcRect l="33513" t="20271" r="19351" b="22914"/>
          <a:stretch/>
        </p:blipFill>
        <p:spPr>
          <a:xfrm>
            <a:off x="1477810" y="1493520"/>
            <a:ext cx="6416510" cy="4232910"/>
          </a:xfrm>
          <a:prstGeom prst="rect">
            <a:avLst/>
          </a:prstGeom>
        </p:spPr>
      </p:pic>
    </p:spTree>
    <p:extLst>
      <p:ext uri="{BB962C8B-B14F-4D97-AF65-F5344CB8AC3E}">
        <p14:creationId xmlns:p14="http://schemas.microsoft.com/office/powerpoint/2010/main" val="82334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05558" y="4642"/>
            <a:ext cx="7886700" cy="1325563"/>
          </a:xfrm>
        </p:spPr>
        <p:txBody>
          <a:bodyPr>
            <a:normAutofit/>
          </a:bodyPr>
          <a:lstStyle/>
          <a:p>
            <a:pPr algn="ctr"/>
            <a:r>
              <a:rPr lang="nl-BE" sz="3600" b="1"/>
              <a:t>Uitgangspunten GGB</a:t>
            </a:r>
          </a:p>
        </p:txBody>
      </p:sp>
      <p:sp>
        <p:nvSpPr>
          <p:cNvPr id="5" name="Tekstvak 4"/>
          <p:cNvSpPr txBox="1"/>
          <p:nvPr/>
        </p:nvSpPr>
        <p:spPr>
          <a:xfrm>
            <a:off x="641852" y="1330203"/>
            <a:ext cx="7860296" cy="4201150"/>
          </a:xfrm>
          <a:prstGeom prst="rect">
            <a:avLst/>
          </a:prstGeom>
          <a:noFill/>
        </p:spPr>
        <p:txBody>
          <a:bodyPr wrap="square" rtlCol="0">
            <a:spAutoFit/>
          </a:bodyPr>
          <a:lstStyle/>
          <a:p>
            <a:r>
              <a:rPr lang="nl-BE" sz="2000" b="1" dirty="0">
                <a:solidFill>
                  <a:prstClr val="black"/>
                </a:solidFill>
              </a:rPr>
              <a:t>GGB versterkt de beschermende invloed van een ‘goede’ job. </a:t>
            </a:r>
          </a:p>
          <a:p>
            <a:endParaRPr lang="nl-BE" sz="2000" b="1" dirty="0">
              <a:solidFill>
                <a:prstClr val="black"/>
              </a:solidFill>
            </a:endParaRPr>
          </a:p>
          <a:p>
            <a:pPr marL="342900" indent="-342900">
              <a:buFont typeface="Arial" panose="020B0604020202020204" pitchFamily="34" charset="0"/>
              <a:buChar char="•"/>
            </a:pPr>
            <a:r>
              <a:rPr lang="nl-NL" sz="2000" dirty="0"/>
              <a:t>Werk voorziet in tijdstructuur, sociaal contact, gemeenschappelijke inspanning en doel, sociale identiteit, en regelmatige activiteit en heeft daarom een positief effect op het welbevinden.</a:t>
            </a:r>
            <a:endParaRPr lang="nl-BE" sz="2000" dirty="0"/>
          </a:p>
          <a:p>
            <a:r>
              <a:rPr lang="nl-BE" sz="2000" dirty="0"/>
              <a:t> </a:t>
            </a:r>
          </a:p>
          <a:p>
            <a:pPr marL="342900" indent="-342900">
              <a:buFont typeface="Arial" panose="020B0604020202020204" pitchFamily="34" charset="0"/>
              <a:buChar char="•"/>
            </a:pPr>
            <a:r>
              <a:rPr lang="nl-BE" sz="2000" dirty="0"/>
              <a:t>GGB maakt dit positieve effect voor zoveel mogelijk werknemers toegankelijk.</a:t>
            </a:r>
          </a:p>
          <a:p>
            <a:pPr marL="342900" indent="-342900">
              <a:buFont typeface="Arial" panose="020B0604020202020204" pitchFamily="34" charset="0"/>
              <a:buChar char="•"/>
            </a:pPr>
            <a:endParaRPr lang="nl-BE" sz="2000" dirty="0"/>
          </a:p>
          <a:p>
            <a:pPr marL="342900" indent="-342900">
              <a:buFont typeface="Arial" panose="020B0604020202020204" pitchFamily="34" charset="0"/>
              <a:buChar char="•"/>
            </a:pPr>
            <a:r>
              <a:rPr lang="nl-BE" sz="2000" dirty="0"/>
              <a:t>GGB versterkt wat nu al werkt, verhoogt levenskwaliteit, en biedt een buffer bij tegenslag.</a:t>
            </a:r>
          </a:p>
          <a:p>
            <a:r>
              <a:rPr lang="nl-BE" sz="2000" dirty="0"/>
              <a:t> </a:t>
            </a:r>
          </a:p>
          <a:p>
            <a:pPr marL="214313" indent="-214313">
              <a:buFont typeface="Arial" panose="020B0604020202020204" pitchFamily="34" charset="0"/>
              <a:buChar char="•"/>
              <a:defRPr/>
            </a:pPr>
            <a:endParaRPr lang="nl-BE" sz="1350" dirty="0"/>
          </a:p>
          <a:p>
            <a:pPr marL="214313" indent="-214313">
              <a:buFont typeface="Arial" panose="020B0604020202020204" pitchFamily="34" charset="0"/>
              <a:buChar char="•"/>
              <a:defRPr/>
            </a:pPr>
            <a:endParaRPr lang="nl-BE" sz="135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436" y="234601"/>
            <a:ext cx="865643" cy="865643"/>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04" y="4530362"/>
            <a:ext cx="3555244" cy="2322996"/>
          </a:xfrm>
          <a:prstGeom prst="rect">
            <a:avLst/>
          </a:prstGeom>
        </p:spPr>
      </p:pic>
    </p:spTree>
    <p:extLst>
      <p:ext uri="{BB962C8B-B14F-4D97-AF65-F5344CB8AC3E}">
        <p14:creationId xmlns:p14="http://schemas.microsoft.com/office/powerpoint/2010/main" val="177966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8650" y="88774"/>
            <a:ext cx="7886700" cy="1325563"/>
          </a:xfrm>
        </p:spPr>
        <p:txBody>
          <a:bodyPr>
            <a:normAutofit/>
          </a:bodyPr>
          <a:lstStyle/>
          <a:p>
            <a:pPr algn="ctr"/>
            <a:r>
              <a:rPr lang="nl-BE" sz="3600" b="1"/>
              <a:t>Uitgangspunten GGB</a:t>
            </a:r>
          </a:p>
        </p:txBody>
      </p:sp>
      <p:sp>
        <p:nvSpPr>
          <p:cNvPr id="5" name="Tekstvak 4"/>
          <p:cNvSpPr txBox="1"/>
          <p:nvPr/>
        </p:nvSpPr>
        <p:spPr>
          <a:xfrm>
            <a:off x="504063" y="973835"/>
            <a:ext cx="8011287" cy="3031599"/>
          </a:xfrm>
          <a:prstGeom prst="rect">
            <a:avLst/>
          </a:prstGeom>
          <a:noFill/>
        </p:spPr>
        <p:txBody>
          <a:bodyPr wrap="square" rtlCol="0">
            <a:spAutoFit/>
          </a:bodyPr>
          <a:lstStyle/>
          <a:p>
            <a:pPr lvl="0">
              <a:defRPr/>
            </a:pPr>
            <a:r>
              <a:rPr lang="nl-BE" sz="1350" dirty="0">
                <a:solidFill>
                  <a:prstClr val="black"/>
                </a:solidFill>
              </a:rPr>
              <a:t> </a:t>
            </a:r>
            <a:r>
              <a:rPr lang="nl-BE" sz="2000" b="1" dirty="0">
                <a:solidFill>
                  <a:prstClr val="black"/>
                </a:solidFill>
              </a:rPr>
              <a:t>GGB biedt een brede en stevige basis voor iedereen</a:t>
            </a:r>
          </a:p>
          <a:p>
            <a:pPr marL="214313" indent="-214313">
              <a:buFont typeface="Arial" panose="020B0604020202020204" pitchFamily="34" charset="0"/>
              <a:buChar char="•"/>
              <a:defRPr/>
            </a:pPr>
            <a:endParaRPr lang="nl-BE" sz="1350" dirty="0">
              <a:solidFill>
                <a:prstClr val="black"/>
              </a:solidFill>
            </a:endParaRPr>
          </a:p>
          <a:p>
            <a:pPr marL="285750" indent="-285750">
              <a:buFont typeface="Arial" panose="020B0604020202020204" pitchFamily="34" charset="0"/>
              <a:buChar char="•"/>
            </a:pPr>
            <a:r>
              <a:rPr lang="nl-BE" dirty="0"/>
              <a:t>Aandacht voor psychosociale risico’s is belangrijk, maar onvoldoende voor veerkracht en welbevinden. </a:t>
            </a:r>
          </a:p>
          <a:p>
            <a:pPr marL="285750" indent="-285750">
              <a:buFont typeface="Arial" panose="020B0604020202020204" pitchFamily="34" charset="0"/>
              <a:buChar char="•"/>
            </a:pPr>
            <a:r>
              <a:rPr lang="nl-BE" dirty="0"/>
              <a:t>Aandacht voor het positieve (wat houdt alle werknemers zo lang mogelijk mentaal vitaal) ontbreekt. </a:t>
            </a:r>
          </a:p>
          <a:p>
            <a:pPr marL="285750" indent="-285750">
              <a:buFont typeface="Arial" panose="020B0604020202020204" pitchFamily="34" charset="0"/>
              <a:buChar char="•"/>
            </a:pPr>
            <a:r>
              <a:rPr lang="nl-BE" dirty="0"/>
              <a:t>Inzetten op beschermende factoren en het creëren van een ondersteunende organisatiecultuur zorgt voor een brede basis voor eenieder - ook voor wie verminderd functioneert, herstelt of terugkeert.</a:t>
            </a:r>
          </a:p>
          <a:p>
            <a:pPr marL="285750" indent="-285750">
              <a:buFont typeface="Arial" panose="020B0604020202020204" pitchFamily="34" charset="0"/>
              <a:buChar char="•"/>
            </a:pPr>
            <a:endParaRPr lang="nl-BE" dirty="0"/>
          </a:p>
          <a:p>
            <a:pPr marL="214313" indent="-214313">
              <a:buFont typeface="Arial" panose="020B0604020202020204" pitchFamily="34" charset="0"/>
              <a:buChar char="•"/>
              <a:defRPr/>
            </a:pPr>
            <a:endParaRPr lang="nl-BE" sz="135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032" y="257653"/>
            <a:ext cx="865643" cy="865643"/>
          </a:xfrm>
          <a:prstGeom prst="rect">
            <a:avLst/>
          </a:prstGeom>
        </p:spPr>
      </p:pic>
      <p:graphicFrame>
        <p:nvGraphicFramePr>
          <p:cNvPr id="3" name="Tabel 2"/>
          <p:cNvGraphicFramePr>
            <a:graphicFrameLocks noGrp="1"/>
          </p:cNvGraphicFramePr>
          <p:nvPr>
            <p:extLst>
              <p:ext uri="{D42A27DB-BD31-4B8C-83A1-F6EECF244321}">
                <p14:modId xmlns:p14="http://schemas.microsoft.com/office/powerpoint/2010/main" val="3874830150"/>
              </p:ext>
            </p:extLst>
          </p:nvPr>
        </p:nvGraphicFramePr>
        <p:xfrm>
          <a:off x="3075051" y="3896582"/>
          <a:ext cx="5810250" cy="2840369"/>
        </p:xfrm>
        <a:graphic>
          <a:graphicData uri="http://schemas.openxmlformats.org/drawingml/2006/table">
            <a:tbl>
              <a:tblPr firstRow="1" firstCol="1" bandRow="1">
                <a:tableStyleId>{5C22544A-7EE6-4342-B048-85BDC9FD1C3A}</a:tableStyleId>
              </a:tblPr>
              <a:tblGrid>
                <a:gridCol w="723900">
                  <a:extLst>
                    <a:ext uri="{9D8B030D-6E8A-4147-A177-3AD203B41FA5}">
                      <a16:colId xmlns:a16="http://schemas.microsoft.com/office/drawing/2014/main" val="929113571"/>
                    </a:ext>
                  </a:extLst>
                </a:gridCol>
                <a:gridCol w="1325245">
                  <a:extLst>
                    <a:ext uri="{9D8B030D-6E8A-4147-A177-3AD203B41FA5}">
                      <a16:colId xmlns:a16="http://schemas.microsoft.com/office/drawing/2014/main" val="302907394"/>
                    </a:ext>
                  </a:extLst>
                </a:gridCol>
                <a:gridCol w="1219835">
                  <a:extLst>
                    <a:ext uri="{9D8B030D-6E8A-4147-A177-3AD203B41FA5}">
                      <a16:colId xmlns:a16="http://schemas.microsoft.com/office/drawing/2014/main" val="2810472577"/>
                    </a:ext>
                  </a:extLst>
                </a:gridCol>
                <a:gridCol w="1300480">
                  <a:extLst>
                    <a:ext uri="{9D8B030D-6E8A-4147-A177-3AD203B41FA5}">
                      <a16:colId xmlns:a16="http://schemas.microsoft.com/office/drawing/2014/main" val="3126661524"/>
                    </a:ext>
                  </a:extLst>
                </a:gridCol>
                <a:gridCol w="1240790">
                  <a:extLst>
                    <a:ext uri="{9D8B030D-6E8A-4147-A177-3AD203B41FA5}">
                      <a16:colId xmlns:a16="http://schemas.microsoft.com/office/drawing/2014/main" val="2918231598"/>
                    </a:ext>
                  </a:extLst>
                </a:gridCol>
              </a:tblGrid>
              <a:tr h="871361">
                <a:tc>
                  <a:txBody>
                    <a:bodyPr/>
                    <a:lstStyle/>
                    <a:p>
                      <a:pPr algn="just">
                        <a:lnSpc>
                          <a:spcPct val="107000"/>
                        </a:lnSpc>
                        <a:spcAft>
                          <a:spcPts val="800"/>
                        </a:spcAft>
                      </a:pPr>
                      <a:r>
                        <a:rPr lang="nl-NL" sz="900">
                          <a:effectLst/>
                        </a:rPr>
                        <a:t>Type beleid</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Bevorderen werkhervatting van werknemers die verzuimen vanwege psychische klachten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nl-NL" sz="900" dirty="0">
                          <a:effectLst/>
                        </a:rPr>
                        <a:t>Verminderen psychische klachten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Preventie van psychosociale arbeidsrisico’s</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nl-NL" sz="900">
                          <a:effectLst/>
                        </a:rPr>
                        <a:t>Bevorderen geestelijke gezondheid</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3766673"/>
                  </a:ext>
                </a:extLst>
              </a:tr>
              <a:tr h="1969008">
                <a:tc>
                  <a:txBody>
                    <a:bodyPr/>
                    <a:lstStyle/>
                    <a:p>
                      <a:pPr algn="just">
                        <a:lnSpc>
                          <a:spcPct val="107000"/>
                        </a:lnSpc>
                        <a:spcAft>
                          <a:spcPts val="800"/>
                        </a:spcAft>
                      </a:pPr>
                      <a:r>
                        <a:rPr lang="nl-NL" sz="900">
                          <a:effectLst/>
                        </a:rPr>
                        <a:t>Onderdelen beleid</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Bevorderen van terugkeer naar de eigen of andere werkplek door:</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re-integratie traject</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aanbieden van passende arbeid</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Behandeling klachten, zoals:</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depressie</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overspannen en burn-out</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PTSD-klachten</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Beheersen en beperken van:</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werkdruk/ werkstress</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pesten</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discriminatie</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seksuele intimidatie</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a</a:t>
                      </a:r>
                      <a:r>
                        <a:rPr lang="nl-NL" sz="900">
                          <a:effectLst/>
                        </a:rPr>
                        <a:t>gressie </a:t>
                      </a:r>
                      <a:r>
                        <a:rPr lang="nl-NL" sz="900" dirty="0">
                          <a:effectLst/>
                        </a:rPr>
                        <a:t>en geweld</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nl-NL" sz="900" dirty="0">
                          <a:effectLst/>
                        </a:rPr>
                        <a:t>Bevorderen van:</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veerkracht</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welbevinden</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mentaal kapitaal</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bevlogenheid</a:t>
                      </a:r>
                      <a:endParaRPr lang="nl-BE" sz="1100" dirty="0">
                        <a:effectLst/>
                      </a:endParaRPr>
                    </a:p>
                    <a:p>
                      <a:pPr marL="342900" lvl="0" indent="-342900" algn="l">
                        <a:lnSpc>
                          <a:spcPct val="107000"/>
                        </a:lnSpc>
                        <a:spcAft>
                          <a:spcPts val="800"/>
                        </a:spcAft>
                        <a:buFont typeface="Calibri" panose="020F0502020204030204" pitchFamily="34" charset="0"/>
                        <a:buChar char="-"/>
                      </a:pPr>
                      <a:r>
                        <a:rPr lang="nl-NL" sz="900" dirty="0">
                          <a:effectLst/>
                        </a:rPr>
                        <a:t>vitaliteit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279514"/>
                  </a:ext>
                </a:extLst>
              </a:tr>
            </a:tbl>
          </a:graphicData>
        </a:graphic>
      </p:graphicFrame>
      <p:sp>
        <p:nvSpPr>
          <p:cNvPr id="4" name="Rectangle 1"/>
          <p:cNvSpPr>
            <a:spLocks noChangeArrowheads="1"/>
          </p:cNvSpPr>
          <p:nvPr/>
        </p:nvSpPr>
        <p:spPr bwMode="auto">
          <a:xfrm>
            <a:off x="3015731" y="3634972"/>
            <a:ext cx="612826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BE" altLang="nl-B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Werknemers       Ziek </a:t>
            </a:r>
            <a:r>
              <a:rPr kumimoji="0" lang="nl-BE" altLang="nl-B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nl-BE" altLang="nl-B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nl-BE" altLang="nl-B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kumimoji="0" lang="nl-BE" altLang="nl-BE"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Gezond</a:t>
            </a:r>
            <a:endParaRPr kumimoji="0" lang="nl-BE" altLang="nl-BE" sz="600" b="0" i="0" u="none" strike="noStrike" cap="none" normalizeH="0" baseline="0" dirty="0">
              <a:ln>
                <a:noFill/>
              </a:ln>
              <a:solidFill>
                <a:schemeClr val="tx1"/>
              </a:solidFill>
              <a:effectLst/>
              <a:sym typeface="Wingdings" panose="05000000000000000000" pitchFamily="2" charset="2"/>
            </a:endParaRPr>
          </a:p>
        </p:txBody>
      </p:sp>
      <p:sp>
        <p:nvSpPr>
          <p:cNvPr id="7" name="Tekstvak 6"/>
          <p:cNvSpPr txBox="1"/>
          <p:nvPr/>
        </p:nvSpPr>
        <p:spPr>
          <a:xfrm>
            <a:off x="543266" y="3446585"/>
            <a:ext cx="2286000" cy="2516073"/>
          </a:xfrm>
          <a:prstGeom prst="rect">
            <a:avLst/>
          </a:prstGeom>
          <a:noFill/>
        </p:spPr>
        <p:txBody>
          <a:bodyPr wrap="square" rtlCol="0">
            <a:spAutoFit/>
          </a:bodyPr>
          <a:lstStyle/>
          <a:p>
            <a:pPr marL="285750" indent="-285750">
              <a:buFont typeface="Arial" panose="020B0604020202020204" pitchFamily="34" charset="0"/>
              <a:buChar char="•"/>
            </a:pPr>
            <a:r>
              <a:rPr lang="nl-BE" dirty="0"/>
              <a:t>Link met preventie, </a:t>
            </a:r>
            <a:r>
              <a:rPr lang="nl-BE" dirty="0" err="1"/>
              <a:t>vroeginterventie</a:t>
            </a:r>
            <a:r>
              <a:rPr lang="nl-BE" dirty="0"/>
              <a:t>, curatie, of re-integratie wordt voorzien voor werknemers met specifieke zorgnoden. </a:t>
            </a:r>
          </a:p>
          <a:p>
            <a:pPr marL="214313" indent="-214313">
              <a:buFont typeface="Arial" panose="020B0604020202020204" pitchFamily="34" charset="0"/>
              <a:buChar char="•"/>
              <a:defRPr/>
            </a:pPr>
            <a:endParaRPr lang="nl-BE" sz="1350" dirty="0"/>
          </a:p>
        </p:txBody>
      </p:sp>
    </p:spTree>
    <p:extLst>
      <p:ext uri="{BB962C8B-B14F-4D97-AF65-F5344CB8AC3E}">
        <p14:creationId xmlns:p14="http://schemas.microsoft.com/office/powerpoint/2010/main" val="119548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8650" y="13434"/>
            <a:ext cx="7886700" cy="1325563"/>
          </a:xfrm>
        </p:spPr>
        <p:txBody>
          <a:bodyPr>
            <a:normAutofit/>
          </a:bodyPr>
          <a:lstStyle/>
          <a:p>
            <a:pPr algn="ctr"/>
            <a:r>
              <a:rPr lang="nl-BE" sz="3600" b="1"/>
              <a:t>Uitgangspunten GGB</a:t>
            </a:r>
          </a:p>
        </p:txBody>
      </p:sp>
      <p:sp>
        <p:nvSpPr>
          <p:cNvPr id="5" name="Tekstvak 4"/>
          <p:cNvSpPr txBox="1"/>
          <p:nvPr/>
        </p:nvSpPr>
        <p:spPr>
          <a:xfrm>
            <a:off x="628650" y="1338997"/>
            <a:ext cx="7532370" cy="3762568"/>
          </a:xfrm>
          <a:prstGeom prst="rect">
            <a:avLst/>
          </a:prstGeom>
          <a:noFill/>
        </p:spPr>
        <p:txBody>
          <a:bodyPr wrap="square" rtlCol="0">
            <a:spAutoFit/>
          </a:bodyPr>
          <a:lstStyle/>
          <a:p>
            <a:pPr>
              <a:defRPr/>
            </a:pPr>
            <a:r>
              <a:rPr lang="nl-BE" sz="2000" b="1" dirty="0">
                <a:solidFill>
                  <a:prstClr val="black"/>
                </a:solidFill>
              </a:rPr>
              <a:t>Focus: collectief i.p.v. individueel</a:t>
            </a:r>
          </a:p>
          <a:p>
            <a:pPr marL="214313" indent="-214313">
              <a:buFont typeface="Arial" panose="020B0604020202020204" pitchFamily="34" charset="0"/>
              <a:buChar char="•"/>
              <a:defRPr/>
            </a:pPr>
            <a:endParaRPr lang="nl-BE" sz="1350" dirty="0">
              <a:solidFill>
                <a:prstClr val="black"/>
              </a:solidFill>
            </a:endParaRPr>
          </a:p>
          <a:p>
            <a:pPr marL="214313" indent="-214313">
              <a:buFont typeface="Arial" panose="020B0604020202020204" pitchFamily="34" charset="0"/>
              <a:buChar char="•"/>
              <a:defRPr/>
            </a:pPr>
            <a:r>
              <a:rPr lang="nl-BE" sz="2000" dirty="0"/>
              <a:t>een collectieve focus op mentaal welbevinden en veerkracht i.p.v. een individuele focus op stress</a:t>
            </a:r>
          </a:p>
          <a:p>
            <a:pPr marL="214313" indent="-214313">
              <a:buFont typeface="Arial" panose="020B0604020202020204" pitchFamily="34" charset="0"/>
              <a:buChar char="•"/>
              <a:defRPr/>
            </a:pPr>
            <a:r>
              <a:rPr lang="nl-BE" sz="2000" dirty="0"/>
              <a:t>geen </a:t>
            </a:r>
            <a:r>
              <a:rPr lang="nl-BE" sz="2000" dirty="0" err="1"/>
              <a:t>victim-blaming</a:t>
            </a:r>
            <a:endParaRPr lang="nl-BE" sz="2000" dirty="0"/>
          </a:p>
          <a:p>
            <a:pPr marL="214313" indent="-214313">
              <a:buFont typeface="Arial" panose="020B0604020202020204" pitchFamily="34" charset="0"/>
              <a:buChar char="•"/>
              <a:defRPr/>
            </a:pPr>
            <a:r>
              <a:rPr lang="nl-BE" sz="2000" dirty="0"/>
              <a:t>veerkracht en welbevinden = </a:t>
            </a:r>
            <a:r>
              <a:rPr lang="nl-NL" sz="2000" dirty="0"/>
              <a:t>gedeelde verantwoordelijkheid van zorgverlener, leidinggevende en de organisatie als geheel</a:t>
            </a:r>
          </a:p>
          <a:p>
            <a:pPr marL="214313" indent="-214313">
              <a:buFont typeface="Arial" panose="020B0604020202020204" pitchFamily="34" charset="0"/>
              <a:buChar char="•"/>
              <a:defRPr/>
            </a:pPr>
            <a:r>
              <a:rPr lang="nl-BE" sz="2000" dirty="0"/>
              <a:t>Zet in op een veerkrachtige organisatie. Deze biedt het draagvlak/ ondersteuning voor een goede balans tussen draagkracht en draaglast van haar teams en medewerkers.</a:t>
            </a:r>
          </a:p>
          <a:p>
            <a:pPr marL="214313" indent="-214313">
              <a:buFont typeface="Arial" panose="020B0604020202020204" pitchFamily="34" charset="0"/>
              <a:buChar char="•"/>
              <a:defRPr/>
            </a:pPr>
            <a:endParaRPr lang="nl-BE" dirty="0"/>
          </a:p>
          <a:p>
            <a:pPr marL="214313" indent="-214313">
              <a:buFont typeface="Arial" panose="020B0604020202020204" pitchFamily="34" charset="0"/>
              <a:buChar char="•"/>
              <a:defRPr/>
            </a:pPr>
            <a:endParaRPr lang="nl-BE" sz="1350" dirty="0"/>
          </a:p>
          <a:p>
            <a:pPr marL="214313" indent="-214313">
              <a:buFont typeface="Arial" panose="020B0604020202020204" pitchFamily="34" charset="0"/>
              <a:buChar char="•"/>
              <a:defRPr/>
            </a:pPr>
            <a:endParaRPr lang="nl-BE" sz="135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492" y="277203"/>
            <a:ext cx="865643" cy="865643"/>
          </a:xfrm>
          <a:prstGeom prst="rect">
            <a:avLst/>
          </a:prstGeom>
        </p:spPr>
      </p:pic>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466492"/>
            <a:ext cx="4009292" cy="2162908"/>
          </a:xfrm>
          <a:prstGeom prst="rect">
            <a:avLst/>
          </a:prstGeom>
          <a:noFill/>
          <a:ln>
            <a:noFill/>
          </a:ln>
        </p:spPr>
      </p:pic>
    </p:spTree>
    <p:extLst>
      <p:ext uri="{BB962C8B-B14F-4D97-AF65-F5344CB8AC3E}">
        <p14:creationId xmlns:p14="http://schemas.microsoft.com/office/powerpoint/2010/main" val="268918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EF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3600" b="1"/>
              <a:t>Uitgangspunten GGB</a:t>
            </a:r>
          </a:p>
        </p:txBody>
      </p:sp>
      <p:sp>
        <p:nvSpPr>
          <p:cNvPr id="5" name="Tekstvak 4"/>
          <p:cNvSpPr txBox="1"/>
          <p:nvPr/>
        </p:nvSpPr>
        <p:spPr>
          <a:xfrm>
            <a:off x="827650" y="1621009"/>
            <a:ext cx="7687700" cy="4985980"/>
          </a:xfrm>
          <a:prstGeom prst="rect">
            <a:avLst/>
          </a:prstGeom>
          <a:noFill/>
        </p:spPr>
        <p:txBody>
          <a:bodyPr wrap="square" rtlCol="0">
            <a:spAutoFit/>
          </a:bodyPr>
          <a:lstStyle/>
          <a:p>
            <a:pPr lvl="0">
              <a:defRPr/>
            </a:pPr>
            <a:r>
              <a:rPr lang="nl-BE" sz="1350" dirty="0">
                <a:solidFill>
                  <a:prstClr val="black"/>
                </a:solidFill>
              </a:rPr>
              <a:t> </a:t>
            </a:r>
            <a:r>
              <a:rPr lang="nl-BE" sz="2000" b="1" dirty="0">
                <a:solidFill>
                  <a:prstClr val="black"/>
                </a:solidFill>
              </a:rPr>
              <a:t>GGB past binnen welzijnsbeleid, </a:t>
            </a:r>
            <a:r>
              <a:rPr lang="nl-BE" sz="2000" b="1" dirty="0" err="1">
                <a:solidFill>
                  <a:prstClr val="black"/>
                </a:solidFill>
              </a:rPr>
              <a:t>hr</a:t>
            </a:r>
            <a:r>
              <a:rPr lang="nl-BE" sz="2000" b="1" dirty="0">
                <a:solidFill>
                  <a:prstClr val="black"/>
                </a:solidFill>
              </a:rPr>
              <a:t> en visie</a:t>
            </a:r>
          </a:p>
          <a:p>
            <a:pPr lvl="0">
              <a:defRPr/>
            </a:pPr>
            <a:endParaRPr lang="nl-BE" sz="2000" dirty="0"/>
          </a:p>
          <a:p>
            <a:pPr marL="342900" indent="-342900">
              <a:buFont typeface="Arial" panose="020B0604020202020204" pitchFamily="34" charset="0"/>
              <a:buChar char="•"/>
            </a:pPr>
            <a:r>
              <a:rPr lang="nl-BE" sz="2000" dirty="0"/>
              <a:t>GGB kan het welzijnsbeleid een concrete invulling en focus geven - zeker gezien de duidelijke link tussen burn-out, lage veerkracht en mentaal </a:t>
            </a:r>
            <a:r>
              <a:rPr lang="nl-BE" sz="2000" dirty="0" err="1"/>
              <a:t>onwelbevinden</a:t>
            </a:r>
            <a:r>
              <a:rPr lang="nl-BE" sz="2000" dirty="0"/>
              <a:t>. </a:t>
            </a:r>
          </a:p>
          <a:p>
            <a:pPr marL="342900" indent="-342900">
              <a:buFont typeface="Arial" panose="020B0604020202020204" pitchFamily="34" charset="0"/>
              <a:buChar char="•"/>
            </a:pPr>
            <a:r>
              <a:rPr lang="nl-BE" sz="2000" dirty="0"/>
              <a:t>GGB maakt deel uit van een integraal organisatiebeleid. Veerkracht en welbevinden hebben effect op bv. zorgkwaliteit, retentie van personeel …</a:t>
            </a:r>
          </a:p>
          <a:p>
            <a:pPr marL="342900" indent="-342900">
              <a:buFont typeface="Arial" panose="020B0604020202020204" pitchFamily="34" charset="0"/>
              <a:buChar char="•"/>
            </a:pPr>
            <a:r>
              <a:rPr lang="nl-BE" sz="2000" dirty="0"/>
              <a:t>GGB kan verankerd worden in het personeelsbeleid: alle </a:t>
            </a:r>
            <a:r>
              <a:rPr lang="nl-BE" sz="2000" dirty="0" err="1"/>
              <a:t>hr</a:t>
            </a:r>
            <a:r>
              <a:rPr lang="nl-BE" sz="2000" dirty="0"/>
              <a:t>-processen en instrumenten waarbij de persoonlijke en professionele ontwikkeling van de zorgverlener centraal staat, de processen m.b.t. instroom, doorstroom en uitstroom. </a:t>
            </a:r>
          </a:p>
          <a:p>
            <a:pPr marL="342900" indent="-342900">
              <a:buFont typeface="Arial" panose="020B0604020202020204" pitchFamily="34" charset="0"/>
              <a:buChar char="•"/>
            </a:pPr>
            <a:r>
              <a:rPr lang="nl-BE" sz="2000" dirty="0"/>
              <a:t>GGB sluit aan bij de algemene zorgplicht van werkgevers en de visie van de organisatie. In de zorg- en welzijnssector past het binnen de zorgethiek ‘zorg voor de zorgende’. </a:t>
            </a:r>
          </a:p>
          <a:p>
            <a:pPr>
              <a:defRPr/>
            </a:pPr>
            <a:endParaRPr lang="nl-BE" sz="135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492" y="365126"/>
            <a:ext cx="865643" cy="865643"/>
          </a:xfrm>
          <a:prstGeom prst="rect">
            <a:avLst/>
          </a:prstGeom>
        </p:spPr>
      </p:pic>
    </p:spTree>
    <p:extLst>
      <p:ext uri="{BB962C8B-B14F-4D97-AF65-F5344CB8AC3E}">
        <p14:creationId xmlns:p14="http://schemas.microsoft.com/office/powerpoint/2010/main" val="1857133542"/>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DBC8515804094C9BFADECC3F275B62" ma:contentTypeVersion="13" ma:contentTypeDescription="Create a new document." ma:contentTypeScope="" ma:versionID="a9009bbfd6c69cb2d3d4846e2c7829c4">
  <xsd:schema xmlns:xsd="http://www.w3.org/2001/XMLSchema" xmlns:xs="http://www.w3.org/2001/XMLSchema" xmlns:p="http://schemas.microsoft.com/office/2006/metadata/properties" xmlns:ns2="0f34dc54-50e9-459f-976b-cfa949503e01" xmlns:ns3="c336fff2-38df-4b3d-bc3f-97559d5a56f3" targetNamespace="http://schemas.microsoft.com/office/2006/metadata/properties" ma:root="true" ma:fieldsID="04bdb5ac46a6d3b20ef9892cc5882281" ns2:_="" ns3:_="">
    <xsd:import namespace="0f34dc54-50e9-459f-976b-cfa949503e01"/>
    <xsd:import namespace="c336fff2-38df-4b3d-bc3f-97559d5a56f3"/>
    <xsd:element name="properties">
      <xsd:complexType>
        <xsd:sequence>
          <xsd:element name="documentManagement">
            <xsd:complexType>
              <xsd:all>
                <xsd:element ref="ns2:jc9983f1aa1c4cb197efad481c891242" minOccurs="0"/>
                <xsd:element ref="ns2:TaxCatchAll" minOccurs="0"/>
                <xsd:element ref="ns2:o8fb0e5ec75043a08200ef65f3d7d1b0" minOccurs="0"/>
                <xsd:element ref="ns2:d04a634e9c4f481d8dd910dac4fc728f" minOccurs="0"/>
                <xsd:element ref="ns2:c775bbc3412445a288da56b68c713d16"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dc54-50e9-459f-976b-cfa949503e01" elementFormDefault="qualified">
    <xsd:import namespace="http://schemas.microsoft.com/office/2006/documentManagement/types"/>
    <xsd:import namespace="http://schemas.microsoft.com/office/infopath/2007/PartnerControls"/>
    <xsd:element name="jc9983f1aa1c4cb197efad481c891242" ma:index="9" nillable="true" ma:taxonomy="true" ma:internalName="jc9983f1aa1c4cb197efad481c891242" ma:taxonomyFieldName="Teams" ma:displayName="Teams" ma:default="1;#Settings|1b854c4f-cbd2-474d-8b52-e1fa51f8a334" ma:fieldId="{3c9983f1-aa1c-4cb1-97ef-ad481c891242}" ma:taxonomyMulti="true" ma:sspId="e89c4268-854a-4b50-bbef-814b08314aa2" ma:termSetId="0c7148fb-9898-44a6-8b76-aa98663c163f"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0b4f7621-db00-4fa8-aab3-c40ea42028c3}" ma:internalName="TaxCatchAll" ma:showField="CatchAllData" ma:web="0f34dc54-50e9-459f-976b-cfa949503e01">
      <xsd:complexType>
        <xsd:complexContent>
          <xsd:extension base="dms:MultiChoiceLookup">
            <xsd:sequence>
              <xsd:element name="Value" type="dms:Lookup" maxOccurs="unbounded" minOccurs="0" nillable="true"/>
            </xsd:sequence>
          </xsd:extension>
        </xsd:complexContent>
      </xsd:complexType>
    </xsd:element>
    <xsd:element name="o8fb0e5ec75043a08200ef65f3d7d1b0" ma:index="12" nillable="true" ma:taxonomy="true" ma:internalName="o8fb0e5ec75043a08200ef65f3d7d1b0" ma:taxonomyFieldName="Settings" ma:displayName="Settings" ma:default="2;#Algemeen|a41c8b47-417a-4081-bbe9-dc3a268e1c7f" ma:fieldId="{88fb0e5e-c750-43a0-8200-ef65f3d7d1b0}" ma:taxonomyMulti="true" ma:sspId="e89c4268-854a-4b50-bbef-814b08314aa2" ma:termSetId="07cc5827-c23b-416c-a28c-dc5b7cb4b521" ma:anchorId="00000000-0000-0000-0000-000000000000" ma:open="false" ma:isKeyword="false">
      <xsd:complexType>
        <xsd:sequence>
          <xsd:element ref="pc:Terms" minOccurs="0" maxOccurs="1"/>
        </xsd:sequence>
      </xsd:complexType>
    </xsd:element>
    <xsd:element name="d04a634e9c4f481d8dd910dac4fc728f" ma:index="14" nillable="true" ma:taxonomy="true" ma:internalName="d04a634e9c4f481d8dd910dac4fc728f" ma:taxonomyFieldName="Themas" ma:displayName="Themas" ma:default="" ma:fieldId="{d04a634e-9c4f-481d-8dd9-10dac4fc728f}" ma:taxonomyMulti="true" ma:sspId="e89c4268-854a-4b50-bbef-814b08314aa2" ma:termSetId="d4e8c6a2-54fb-4c9a-a296-bd75304e1c7d" ma:anchorId="00000000-0000-0000-0000-000000000000" ma:open="false" ma:isKeyword="false">
      <xsd:complexType>
        <xsd:sequence>
          <xsd:element ref="pc:Terms" minOccurs="0" maxOccurs="1"/>
        </xsd:sequence>
      </xsd:complexType>
    </xsd:element>
    <xsd:element name="c775bbc3412445a288da56b68c713d16" ma:index="16" nillable="true" ma:taxonomy="true" ma:internalName="c775bbc3412445a288da56b68c713d16" ma:taxonomyFieldName="DynaTags" ma:displayName="DynaTags" ma:default="" ma:fieldId="{c775bbc3-4124-45a2-88da-56b68c713d16}" ma:taxonomyMulti="true" ma:sspId="e89c4268-854a-4b50-bbef-814b08314aa2" ma:termSetId="0931d949-5b17-494d-bcd2-c5d528671e9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36fff2-38df-4b3d-bc3f-97559d5a56f3"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34dc54-50e9-459f-976b-cfa949503e01">
      <Value>1</Value>
      <Value>6</Value>
    </TaxCatchAll>
    <d04a634e9c4f481d8dd910dac4fc728f xmlns="0f34dc54-50e9-459f-976b-cfa949503e01">
      <Terms xmlns="http://schemas.microsoft.com/office/infopath/2007/PartnerControls"/>
    </d04a634e9c4f481d8dd910dac4fc728f>
    <o8fb0e5ec75043a08200ef65f3d7d1b0 xmlns="0f34dc54-50e9-459f-976b-cfa949503e01">
      <Terms xmlns="http://schemas.microsoft.com/office/infopath/2007/PartnerControls">
        <TermInfo xmlns="http://schemas.microsoft.com/office/infopath/2007/PartnerControls">
          <TermName xmlns="http://schemas.microsoft.com/office/infopath/2007/PartnerControls">Werk</TermName>
          <TermId xmlns="http://schemas.microsoft.com/office/infopath/2007/PartnerControls">6e2cf246-eec6-4af3-a5e1-f982c7d536e1</TermId>
        </TermInfo>
      </Terms>
    </o8fb0e5ec75043a08200ef65f3d7d1b0>
    <c775bbc3412445a288da56b68c713d16 xmlns="0f34dc54-50e9-459f-976b-cfa949503e01">
      <Terms xmlns="http://schemas.microsoft.com/office/infopath/2007/PartnerControls"/>
    </c775bbc3412445a288da56b68c713d16>
    <jc9983f1aa1c4cb197efad481c891242 xmlns="0f34dc54-50e9-459f-976b-cfa949503e01">
      <Terms xmlns="http://schemas.microsoft.com/office/infopath/2007/PartnerControls">
        <TermInfo xmlns="http://schemas.microsoft.com/office/infopath/2007/PartnerControls">
          <TermName xmlns="http://schemas.microsoft.com/office/infopath/2007/PartnerControls">Settings</TermName>
          <TermId xmlns="http://schemas.microsoft.com/office/infopath/2007/PartnerControls">1b854c4f-cbd2-474d-8b52-e1fa51f8a334</TermId>
        </TermInfo>
      </Terms>
    </jc9983f1aa1c4cb197efad481c891242>
  </documentManagement>
</p:properties>
</file>

<file path=customXml/itemProps1.xml><?xml version="1.0" encoding="utf-8"?>
<ds:datastoreItem xmlns:ds="http://schemas.openxmlformats.org/officeDocument/2006/customXml" ds:itemID="{8CBC08BF-2F1E-4867-B64D-69AC18AF07C1}">
  <ds:schemaRefs>
    <ds:schemaRef ds:uri="http://schemas.microsoft.com/sharepoint/v3/contenttype/forms"/>
  </ds:schemaRefs>
</ds:datastoreItem>
</file>

<file path=customXml/itemProps2.xml><?xml version="1.0" encoding="utf-8"?>
<ds:datastoreItem xmlns:ds="http://schemas.openxmlformats.org/officeDocument/2006/customXml" ds:itemID="{148B9B96-025E-4B2C-A509-29B855B46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dc54-50e9-459f-976b-cfa949503e01"/>
    <ds:schemaRef ds:uri="c336fff2-38df-4b3d-bc3f-97559d5a5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45F316-0DEC-43F2-958D-D6C071656407}">
  <ds:schemaRefs>
    <ds:schemaRef ds:uri="c336fff2-38df-4b3d-bc3f-97559d5a56f3"/>
    <ds:schemaRef ds:uri="http://purl.org/dc/terms/"/>
    <ds:schemaRef ds:uri="http://schemas.microsoft.com/office/2006/metadata/propertie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0f34dc54-50e9-459f-976b-cfa949503e0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92</TotalTime>
  <Words>762</Words>
  <Application>Microsoft Office PowerPoint</Application>
  <PresentationFormat>Diavoorstelling (4:3)</PresentationFormat>
  <Paragraphs>125</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12</vt:i4>
      </vt:variant>
    </vt:vector>
  </HeadingPairs>
  <TitlesOfParts>
    <vt:vector size="18" baseType="lpstr">
      <vt:lpstr>Arial</vt:lpstr>
      <vt:lpstr>Calibri</vt:lpstr>
      <vt:lpstr>Calibri Light</vt:lpstr>
      <vt:lpstr>Wingdings</vt:lpstr>
      <vt:lpstr>Kantoorthema</vt:lpstr>
      <vt:lpstr>1_Kantoorthema</vt:lpstr>
      <vt:lpstr>PowerPoint-presentatie</vt:lpstr>
      <vt:lpstr>Uitdagingen ondernemingen  </vt:lpstr>
      <vt:lpstr> </vt:lpstr>
      <vt:lpstr>Oplossing? Geestelijke gezondheidsbevordering (GGB) </vt:lpstr>
      <vt:lpstr>PowerPoint-presentatie</vt:lpstr>
      <vt:lpstr>Uitgangspunten GGB</vt:lpstr>
      <vt:lpstr>Uitgangspunten GGB</vt:lpstr>
      <vt:lpstr>Uitgangspunten GGB</vt:lpstr>
      <vt:lpstr>Uitgangspunten GGB</vt:lpstr>
      <vt:lpstr>Hoe?</vt:lpstr>
      <vt:lpstr>Voordelen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Silvia Van Cauter</dc:creator>
  <cp:lastModifiedBy>Indy Polak</cp:lastModifiedBy>
  <cp:revision>5</cp:revision>
  <dcterms:created xsi:type="dcterms:W3CDTF">2019-07-05T08:43:17Z</dcterms:created>
  <dcterms:modified xsi:type="dcterms:W3CDTF">2020-05-14T09:58:39Z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1536">
    <vt:lpwstr>2313</vt:lpwstr>
  </property>
  <property fmtid="{D5CDD505-2E9C-101B-9397-08002B2CF9AE}" pid="3" name="ContentTypeId">
    <vt:lpwstr>0x010100D6DBC8515804094C9BFADECC3F275B62</vt:lpwstr>
  </property>
  <property fmtid="{D5CDD505-2E9C-101B-9397-08002B2CF9AE}" pid="4" name="xd_Signature">
    <vt:bool>false</vt:bool>
  </property>
  <property fmtid="{D5CDD505-2E9C-101B-9397-08002B2CF9AE}" pid="5" name="SharedWithUsers">
    <vt:lpwstr>1671;#Karlien Devloo</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Themas">
    <vt:lpwstr/>
  </property>
  <property fmtid="{D5CDD505-2E9C-101B-9397-08002B2CF9AE}" pid="10" name="DynaTags">
    <vt:lpwstr/>
  </property>
  <property fmtid="{D5CDD505-2E9C-101B-9397-08002B2CF9AE}" pid="11" name="Teams">
    <vt:lpwstr>1;#Settings|1b854c4f-cbd2-474d-8b52-e1fa51f8a334</vt:lpwstr>
  </property>
  <property fmtid="{D5CDD505-2E9C-101B-9397-08002B2CF9AE}" pid="12" name="Settings">
    <vt:lpwstr>6;#Werk|6e2cf246-eec6-4af3-a5e1-f982c7d536e1</vt:lpwstr>
  </property>
</Properties>
</file>