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36_990FB20F.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F2_2CD6D7DB.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
  </p:notesMasterIdLst>
  <p:sldIdLst>
    <p:sldId id="489" r:id="rId5"/>
    <p:sldId id="310" r:id="rId6"/>
    <p:sldId id="490" r:id="rId7"/>
    <p:sldId id="491" r:id="rId8"/>
    <p:sldId id="492" r:id="rId9"/>
    <p:sldId id="498" r:id="rId10"/>
    <p:sldId id="499" r:id="rId11"/>
    <p:sldId id="500" r:id="rId12"/>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1E8C0D-D2D9-E165-F65A-EB791AD739D9}" name="Zoë  Dedeurwaerdere" initials="ZD" userId="S::zoe.dedeurwaerdere@gezondleven.be::1c45b51c-bbd4-4f19-9e93-baafd818c849" providerId="AD"/>
  <p188:author id="{09F05B8A-0768-2F9D-50A1-9AE292D29842}" name="Sarah Dries" initials="SD" userId="S::sarah.dries@gezondleven.be::6564dd29-7597-4d98-a146-ce904958a83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2D1A5F-8CBA-6CFE-0CDD-A8FE7DAC0A82}" v="2" dt="2026-04-17T10:21:20.6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193"/>
    <p:restoredTop sz="73680"/>
  </p:normalViewPr>
  <p:slideViewPr>
    <p:cSldViewPr snapToGrid="0">
      <p:cViewPr varScale="1">
        <p:scale>
          <a:sx n="82" d="100"/>
          <a:sy n="82" d="100"/>
        </p:scale>
        <p:origin x="28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omments/modernComment_136_990FB20F.xml><?xml version="1.0" encoding="utf-8"?>
<p188:cmLst xmlns:a="http://schemas.openxmlformats.org/drawingml/2006/main" xmlns:r="http://schemas.openxmlformats.org/officeDocument/2006/relationships" xmlns:p188="http://schemas.microsoft.com/office/powerpoint/2018/8/main">
  <p188:cm id="{C83011DE-C18C-490B-8A3F-6EDF59CC6734}" authorId="{09F05B8A-0768-2F9D-50A1-9AE292D29842}" created="2026-03-16T10:31:03.120">
    <ac:txMkLst xmlns:ac="http://schemas.microsoft.com/office/drawing/2013/main/command">
      <pc:docMk xmlns:pc="http://schemas.microsoft.com/office/powerpoint/2013/main/command"/>
      <pc:sldMk xmlns:pc="http://schemas.microsoft.com/office/powerpoint/2013/main/command" cId="2567942671" sldId="310"/>
      <ac:spMk id="5" creationId="{00000000-0000-0000-0000-000000000000}"/>
      <ac:txMk cp="0" len="10">
        <ac:context len="11" hash="1054309239"/>
      </ac:txMk>
    </ac:txMkLst>
    <p188:pos x="2260600" y="165100"/>
    <p188:replyLst>
      <p188:reply id="{1D8F3A5B-A255-1341-997D-2F9DF1246408}" authorId="{3A1E8C0D-D2D9-E165-F65A-EB791AD739D9}" created="2026-03-19T14:02:13.219">
        <p188:txBody>
          <a:bodyPr/>
          <a:lstStyle/>
          <a:p>
            <a:r>
              <a:rPr lang="nl-NL"/>
              <a:t>ik wacht op de finale versie van het flowchart</a:t>
            </a:r>
          </a:p>
        </p188:txBody>
      </p188:reply>
    </p188:replyLst>
    <p188:txBody>
      <a:bodyPr/>
      <a:lstStyle/>
      <a:p>
        <a:r>
          <a:rPr lang="nl-NL"/>
          <a:t>visual toevoegen</a:t>
        </a:r>
      </a:p>
    </p188:txBody>
  </p188:cm>
</p188:cmLst>
</file>

<file path=ppt/comments/modernComment_1F2_2CD6D7DB.xml><?xml version="1.0" encoding="utf-8"?>
<p188:cmLst xmlns:a="http://schemas.openxmlformats.org/drawingml/2006/main" xmlns:r="http://schemas.openxmlformats.org/officeDocument/2006/relationships" xmlns:p188="http://schemas.microsoft.com/office/powerpoint/2018/8/main">
  <p188:cm id="{C4985904-1086-4697-B584-302C43AFEC2A}" authorId="{09F05B8A-0768-2F9D-50A1-9AE292D29842}" created="2026-03-16T10:35:51.661">
    <ac:txMkLst xmlns:ac="http://schemas.microsoft.com/office/drawing/2013/main/command">
      <pc:docMk xmlns:pc="http://schemas.microsoft.com/office/powerpoint/2013/main/command"/>
      <pc:sldMk xmlns:pc="http://schemas.microsoft.com/office/powerpoint/2013/main/command" cId="752277467" sldId="498"/>
      <ac:spMk id="6" creationId="{0795F6CE-C0FA-53A1-8247-561669F3FB2E}"/>
      <ac:txMk cp="5" len="9">
        <ac:context len="28" hash="2658848570"/>
      </ac:txMk>
    </ac:txMkLst>
    <p188:pos x="3213100" y="228600"/>
    <p188:txBody>
      <a:bodyPr/>
      <a:lstStyle/>
      <a:p>
        <a:r>
          <a:rPr lang="nl-NL"/>
          <a:t>3 slides van maken (teveel info op 1 slide) + visueler maken + kort symptomen/signalen en eventueeel screeningsmethode toevoegen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EA3647-0911-674D-BE37-D8A6B4901069}" type="datetimeFigureOut">
              <a:rPr lang="nl-NL" smtClean="0"/>
              <a:t>20-7-2026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EB3493-3A10-6049-B2C2-336D741FD397}" type="slidenum">
              <a:rPr lang="nl-NL" smtClean="0"/>
              <a:t>‹nr.›</a:t>
            </a:fld>
            <a:endParaRPr lang="nl-NL"/>
          </a:p>
        </p:txBody>
      </p:sp>
    </p:spTree>
    <p:extLst>
      <p:ext uri="{BB962C8B-B14F-4D97-AF65-F5344CB8AC3E}">
        <p14:creationId xmlns:p14="http://schemas.microsoft.com/office/powerpoint/2010/main" val="1839905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42FDF90-6B46-46C0-8AB4-041CCF167BB1}"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0107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Als medewerker en vrijwilliger in een lokaal dienstencentrum heb je een belangrijke signaalfunctie. </a:t>
            </a:r>
            <a:r>
              <a:rPr lang="nl-BE" sz="1200" b="0" kern="1200" dirty="0">
                <a:solidFill>
                  <a:schemeClr val="tx1"/>
                </a:solidFill>
                <a:effectLst/>
                <a:latin typeface="+mn-lt"/>
                <a:ea typeface="+mn-ea"/>
                <a:cs typeface="+mn-cs"/>
              </a:rPr>
              <a:t>Observeer het maaltijdgebeuren, signaleer voedings- problemen en verwijs tijdig door.</a:t>
            </a:r>
            <a:br>
              <a:rPr lang="nl-BE" sz="1200" kern="1200" dirty="0">
                <a:solidFill>
                  <a:schemeClr val="tx1"/>
                </a:solidFill>
                <a:effectLst/>
                <a:latin typeface="+mn-lt"/>
                <a:ea typeface="+mn-ea"/>
                <a:cs typeface="+mn-cs"/>
              </a:rPr>
            </a:br>
            <a:endParaRPr lang="nl-BE" dirty="0"/>
          </a:p>
          <a:p>
            <a:r>
              <a:rPr lang="nl-NL" dirty="0"/>
              <a:t>Flowchart voor zorgdoorverwijzing: rechts</a:t>
            </a:r>
          </a:p>
        </p:txBody>
      </p:sp>
      <p:sp>
        <p:nvSpPr>
          <p:cNvPr id="4" name="Tijdelijke aanduiding voor dianummer 3"/>
          <p:cNvSpPr>
            <a:spLocks noGrp="1"/>
          </p:cNvSpPr>
          <p:nvPr>
            <p:ph type="sldNum" sz="quarter" idx="5"/>
          </p:nvPr>
        </p:nvSpPr>
        <p:spPr/>
        <p:txBody>
          <a:bodyPr/>
          <a:lstStyle/>
          <a:p>
            <a:fld id="{DDEB3493-3A10-6049-B2C2-336D741FD397}" type="slidenum">
              <a:rPr lang="nl-NL" smtClean="0"/>
              <a:t>2</a:t>
            </a:fld>
            <a:endParaRPr lang="nl-NL"/>
          </a:p>
        </p:txBody>
      </p:sp>
    </p:spTree>
    <p:extLst>
      <p:ext uri="{BB962C8B-B14F-4D97-AF65-F5344CB8AC3E}">
        <p14:creationId xmlns:p14="http://schemas.microsoft.com/office/powerpoint/2010/main" val="3561168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DEB3493-3A10-6049-B2C2-336D741FD397}" type="slidenum">
              <a:rPr lang="nl-NL" smtClean="0"/>
              <a:t>3</a:t>
            </a:fld>
            <a:endParaRPr lang="nl-NL"/>
          </a:p>
        </p:txBody>
      </p:sp>
    </p:spTree>
    <p:extLst>
      <p:ext uri="{BB962C8B-B14F-4D97-AF65-F5344CB8AC3E}">
        <p14:creationId xmlns:p14="http://schemas.microsoft.com/office/powerpoint/2010/main" val="1016217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A07A6-666E-4E9F-B96A-66092C6C699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8BE3208-DD89-8304-5848-B9A4EF7B9A3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17E0C07-2460-4607-A4BC-77C6CCFC2B87}"/>
              </a:ext>
            </a:extLst>
          </p:cNvPr>
          <p:cNvSpPr>
            <a:spLocks noGrp="1"/>
          </p:cNvSpPr>
          <p:nvPr>
            <p:ph type="body" idx="1"/>
          </p:nvPr>
        </p:nvSpPr>
        <p:spPr/>
        <p:txBody>
          <a:bodyPr/>
          <a:lstStyle/>
          <a:p>
            <a:r>
              <a:rPr lang="nl-BE" sz="1200" b="0" kern="1200" dirty="0">
                <a:solidFill>
                  <a:schemeClr val="tx1"/>
                </a:solidFill>
                <a:effectLst/>
                <a:latin typeface="+mn-lt"/>
                <a:ea typeface="+mn-ea"/>
                <a:cs typeface="+mn-cs"/>
              </a:rPr>
              <a:t>Wil je weten hoe groot het risico op ondervoeding van een bezoeker is? </a:t>
            </a:r>
            <a:endParaRPr lang="nl-BE" b="0" dirty="0"/>
          </a:p>
          <a:p>
            <a:r>
              <a:rPr lang="nl-BE" sz="1200" b="0" kern="1200" dirty="0">
                <a:solidFill>
                  <a:schemeClr val="tx1"/>
                </a:solidFill>
                <a:effectLst/>
                <a:latin typeface="+mn-lt"/>
                <a:ea typeface="+mn-ea"/>
                <a:cs typeface="+mn-cs"/>
              </a:rPr>
              <a:t>Een eerste vluchtige indicatie is mogelijk gewichtsverlies, wat je kan zien. Denk aan: loszittende kleding, juwelen, kunstgebit of een extra gaatje in je riem. </a:t>
            </a:r>
            <a:endParaRPr lang="nl-BE" b="0" dirty="0">
              <a:effectLst/>
            </a:endParaRPr>
          </a:p>
          <a:p>
            <a:r>
              <a:rPr lang="nl-BE" sz="1200" b="0" kern="1200" dirty="0">
                <a:solidFill>
                  <a:schemeClr val="tx1"/>
                </a:solidFill>
                <a:effectLst/>
                <a:latin typeface="+mn-lt"/>
                <a:ea typeface="+mn-ea"/>
                <a:cs typeface="+mn-cs"/>
              </a:rPr>
              <a:t>Andere signalen van (risico op) ondervoeding: constant koud hebben, duizeligheid, vermoeidheid en algemene zwakte. </a:t>
            </a:r>
          </a:p>
          <a:p>
            <a:endParaRPr lang="nl-B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Let op! Ook met overgewicht kan je een risico lopen op ondervoeding. Denk niet te gauw dat iemand genoeg reserves hebt. </a:t>
            </a:r>
            <a:endParaRPr lang="nl-BE" dirty="0">
              <a:effectLst/>
            </a:endParaRPr>
          </a:p>
          <a:p>
            <a:endParaRPr lang="nl-BE" sz="1200" kern="1200" dirty="0">
              <a:solidFill>
                <a:schemeClr val="tx1"/>
              </a:solidFill>
              <a:effectLst/>
              <a:latin typeface="+mn-lt"/>
              <a:ea typeface="+mn-ea"/>
              <a:cs typeface="+mn-cs"/>
            </a:endParaRPr>
          </a:p>
          <a:p>
            <a:endParaRPr lang="nl-BE" sz="1200" kern="1200" dirty="0">
              <a:solidFill>
                <a:schemeClr val="tx1"/>
              </a:solidFill>
              <a:effectLst/>
              <a:latin typeface="+mn-lt"/>
              <a:ea typeface="+mn-ea"/>
              <a:cs typeface="+mn-cs"/>
            </a:endParaRPr>
          </a:p>
          <a:p>
            <a:endParaRPr lang="nl-BE" dirty="0">
              <a:effectLst/>
            </a:endParaRPr>
          </a:p>
          <a:p>
            <a:endParaRPr lang="nl-NL" dirty="0"/>
          </a:p>
        </p:txBody>
      </p:sp>
      <p:sp>
        <p:nvSpPr>
          <p:cNvPr id="4" name="Tijdelijke aanduiding voor dianummer 3">
            <a:extLst>
              <a:ext uri="{FF2B5EF4-FFF2-40B4-BE49-F238E27FC236}">
                <a16:creationId xmlns:a16="http://schemas.microsoft.com/office/drawing/2014/main" id="{05868D5D-18D5-CC89-7A85-2298B1627D4F}"/>
              </a:ext>
            </a:extLst>
          </p:cNvPr>
          <p:cNvSpPr>
            <a:spLocks noGrp="1"/>
          </p:cNvSpPr>
          <p:nvPr>
            <p:ph type="sldNum" sz="quarter" idx="5"/>
          </p:nvPr>
        </p:nvSpPr>
        <p:spPr/>
        <p:txBody>
          <a:bodyPr/>
          <a:lstStyle/>
          <a:p>
            <a:fld id="{DDEB3493-3A10-6049-B2C2-336D741FD397}" type="slidenum">
              <a:rPr lang="nl-NL" smtClean="0"/>
              <a:t>4</a:t>
            </a:fld>
            <a:endParaRPr lang="nl-NL"/>
          </a:p>
        </p:txBody>
      </p:sp>
    </p:spTree>
    <p:extLst>
      <p:ext uri="{BB962C8B-B14F-4D97-AF65-F5344CB8AC3E}">
        <p14:creationId xmlns:p14="http://schemas.microsoft.com/office/powerpoint/2010/main" val="3888474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Merk je veranderingen 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b="1" kern="1200" dirty="0">
                <a:solidFill>
                  <a:schemeClr val="tx1"/>
                </a:solidFill>
                <a:effectLst/>
                <a:latin typeface="+mn-lt"/>
                <a:ea typeface="+mn-ea"/>
                <a:cs typeface="+mn-cs"/>
              </a:rPr>
              <a:t>NEE:</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Lijkt de bezoeker goed gevoed? Pas dan de algemene richtlijnen gezonde voeding voor ouderen toe, mits persoonlijke aanpassingen indien nodig (voorkeuren, kauwmogelijkheden). Blijf de bezoeker opvolgen en houd hierbij ook rekening met de aspecten rond de maaltijd. </a:t>
            </a:r>
            <a:endParaRPr lang="nl-BE" dirty="0">
              <a:effectLst/>
            </a:endParaRPr>
          </a:p>
          <a:p>
            <a:endParaRPr lang="nl-NL" dirty="0"/>
          </a:p>
          <a:p>
            <a:r>
              <a:rPr lang="nl-BE" sz="1200" b="1" kern="1200" dirty="0">
                <a:solidFill>
                  <a:schemeClr val="tx1"/>
                </a:solidFill>
                <a:effectLst/>
                <a:latin typeface="+mn-lt"/>
                <a:ea typeface="+mn-ea"/>
                <a:cs typeface="+mn-cs"/>
              </a:rPr>
              <a:t>JA:</a:t>
            </a:r>
          </a:p>
          <a:p>
            <a:pPr marL="0" marR="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Ga in gesprek met de bezoeker gebruik je KRACHT-T (</a:t>
            </a:r>
            <a:r>
              <a:rPr lang="nl-BE" sz="1200" b="0" i="0" u="none" strike="noStrike" kern="1200" dirty="0">
                <a:solidFill>
                  <a:schemeClr val="tx1"/>
                </a:solidFill>
                <a:effectLst/>
                <a:latin typeface="+mn-lt"/>
                <a:ea typeface="+mn-ea"/>
                <a:cs typeface="+mn-cs"/>
              </a:rPr>
              <a:t>https://www.gezondleven.be/themas/gedragsinzichten/gebruik-je-kracht)</a:t>
            </a:r>
          </a:p>
          <a:p>
            <a:pPr marL="0" marR="0" indent="0" algn="l" defTabSz="914400" rtl="0" eaLnBrk="1" fontAlgn="auto" latinLnBrk="0" hangingPunct="1">
              <a:lnSpc>
                <a:spcPct val="100000"/>
              </a:lnSpc>
              <a:spcBef>
                <a:spcPts val="0"/>
              </a:spcBef>
              <a:spcAft>
                <a:spcPts val="0"/>
              </a:spcAft>
              <a:buClrTx/>
              <a:buSzTx/>
              <a:buFontTx/>
              <a:buNone/>
              <a:tabLst/>
              <a:defRPr/>
            </a:pPr>
            <a:r>
              <a:rPr lang="nl-BE" sz="1200" b="0" i="0" u="none" strike="noStrike" kern="1200" dirty="0">
                <a:solidFill>
                  <a:schemeClr val="tx1"/>
                </a:solidFill>
                <a:effectLst/>
                <a:latin typeface="+mn-lt"/>
                <a:ea typeface="+mn-ea"/>
                <a:cs typeface="+mn-cs"/>
              </a:rPr>
              <a:t>Bespreek je observaties</a:t>
            </a:r>
            <a:endParaRPr lang="nl-BE" sz="1200" kern="1200" dirty="0">
              <a:solidFill>
                <a:schemeClr val="tx1"/>
              </a:solidFill>
              <a:effectLst/>
              <a:latin typeface="+mn-lt"/>
              <a:ea typeface="+mn-ea"/>
              <a:cs typeface="+mn-cs"/>
            </a:endParaRPr>
          </a:p>
          <a:p>
            <a:r>
              <a:rPr lang="nl-BE" sz="1200" kern="1200" dirty="0">
                <a:solidFill>
                  <a:schemeClr val="tx1"/>
                </a:solidFill>
                <a:effectLst/>
                <a:latin typeface="+mn-lt"/>
                <a:ea typeface="+mn-ea"/>
                <a:cs typeface="+mn-cs"/>
              </a:rPr>
              <a:t>Daarnaast kan je </a:t>
            </a:r>
            <a:r>
              <a:rPr lang="nl-BE" sz="1200" b="0" kern="1200" dirty="0">
                <a:solidFill>
                  <a:schemeClr val="tx1"/>
                </a:solidFill>
                <a:effectLst/>
                <a:latin typeface="+mn-lt"/>
                <a:ea typeface="+mn-ea"/>
                <a:cs typeface="+mn-cs"/>
              </a:rPr>
              <a:t>enkele vragen stellen: </a:t>
            </a:r>
            <a:endParaRPr lang="nl-BE" b="0" dirty="0">
              <a:effectLst/>
            </a:endParaRPr>
          </a:p>
          <a:p>
            <a:pPr lvl="1"/>
            <a:r>
              <a:rPr lang="nl-BE" sz="1200" b="1" kern="1200" dirty="0">
                <a:solidFill>
                  <a:schemeClr val="tx1"/>
                </a:solidFill>
                <a:effectLst/>
                <a:latin typeface="+mn-lt"/>
                <a:ea typeface="+mn-ea"/>
                <a:cs typeface="+mn-cs"/>
              </a:rPr>
              <a:t>&gt;  </a:t>
            </a:r>
            <a:r>
              <a:rPr lang="nl-BE" sz="1200" kern="1200" dirty="0">
                <a:solidFill>
                  <a:schemeClr val="tx1"/>
                </a:solidFill>
                <a:effectLst/>
                <a:latin typeface="+mn-lt"/>
                <a:ea typeface="+mn-ea"/>
                <a:cs typeface="+mn-cs"/>
              </a:rPr>
              <a:t>Eet je nog evenveel als enige tijd geleden? </a:t>
            </a:r>
            <a:endParaRPr lang="nl-BE" dirty="0">
              <a:effectLst/>
            </a:endParaRPr>
          </a:p>
          <a:p>
            <a:pPr lvl="1"/>
            <a:r>
              <a:rPr lang="nl-BE" sz="1200" b="1" kern="1200" dirty="0">
                <a:solidFill>
                  <a:schemeClr val="tx1"/>
                </a:solidFill>
                <a:effectLst/>
                <a:latin typeface="+mn-lt"/>
                <a:ea typeface="+mn-ea"/>
                <a:cs typeface="+mn-cs"/>
              </a:rPr>
              <a:t>&gt;  </a:t>
            </a:r>
            <a:r>
              <a:rPr lang="nl-BE" sz="1200" kern="1200" dirty="0">
                <a:solidFill>
                  <a:schemeClr val="tx1"/>
                </a:solidFill>
                <a:effectLst/>
                <a:latin typeface="+mn-lt"/>
                <a:ea typeface="+mn-ea"/>
                <a:cs typeface="+mn-cs"/>
              </a:rPr>
              <a:t>Heb je (meer) moeite met eten? </a:t>
            </a:r>
            <a:endParaRPr lang="nl-BE" dirty="0">
              <a:effectLst/>
            </a:endParaRPr>
          </a:p>
          <a:p>
            <a:pPr lvl="1"/>
            <a:r>
              <a:rPr lang="nl-BE" sz="1200" b="1" kern="1200" dirty="0">
                <a:solidFill>
                  <a:schemeClr val="tx1"/>
                </a:solidFill>
                <a:effectLst/>
                <a:latin typeface="+mn-lt"/>
                <a:ea typeface="+mn-ea"/>
                <a:cs typeface="+mn-cs"/>
              </a:rPr>
              <a:t>&gt;  </a:t>
            </a:r>
            <a:r>
              <a:rPr lang="nl-BE" sz="1200" kern="1200" dirty="0">
                <a:solidFill>
                  <a:schemeClr val="tx1"/>
                </a:solidFill>
                <a:effectLst/>
                <a:latin typeface="+mn-lt"/>
                <a:ea typeface="+mn-ea"/>
                <a:cs typeface="+mn-cs"/>
              </a:rPr>
              <a:t>Eet je dagelijks een warme maaltijd of is dit geminderd? </a:t>
            </a:r>
            <a:endParaRPr lang="nl-BE" dirty="0">
              <a:effectLst/>
            </a:endParaRPr>
          </a:p>
          <a:p>
            <a:pPr lvl="1"/>
            <a:r>
              <a:rPr lang="nl-BE" sz="1200" b="1" kern="1200" dirty="0">
                <a:solidFill>
                  <a:schemeClr val="tx1"/>
                </a:solidFill>
                <a:effectLst/>
                <a:latin typeface="+mn-lt"/>
                <a:ea typeface="+mn-ea"/>
                <a:cs typeface="+mn-cs"/>
              </a:rPr>
              <a:t>&gt;  </a:t>
            </a:r>
            <a:r>
              <a:rPr lang="nl-BE" sz="1200" kern="1200" dirty="0">
                <a:solidFill>
                  <a:schemeClr val="tx1"/>
                </a:solidFill>
                <a:effectLst/>
                <a:latin typeface="+mn-lt"/>
                <a:ea typeface="+mn-ea"/>
                <a:cs typeface="+mn-cs"/>
              </a:rPr>
              <a:t>Eet je minder of trager dan anders? </a:t>
            </a:r>
            <a:endParaRPr lang="nl-BE" dirty="0">
              <a:effectLst/>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nl-BE" sz="1200" b="1" kern="1200" dirty="0">
                <a:solidFill>
                  <a:schemeClr val="tx1"/>
                </a:solidFill>
                <a:effectLst/>
                <a:latin typeface="+mn-lt"/>
                <a:ea typeface="+mn-ea"/>
                <a:cs typeface="+mn-cs"/>
              </a:rPr>
              <a:t>&gt;  </a:t>
            </a:r>
            <a:r>
              <a:rPr lang="nl-BE" sz="1200" kern="1200" dirty="0">
                <a:solidFill>
                  <a:schemeClr val="tx1"/>
                </a:solidFill>
                <a:effectLst/>
                <a:latin typeface="+mn-lt"/>
                <a:ea typeface="+mn-ea"/>
                <a:cs typeface="+mn-cs"/>
              </a:rPr>
              <a:t>Heb je tand- of mondproblemen? (bv. loszittende tanden, minder gaaf gebit, slechte mondhygiëne of een slecht passende gebitsprothese)</a:t>
            </a:r>
            <a:endParaRPr lang="nl-BE" dirty="0">
              <a:effectLst/>
            </a:endParaRPr>
          </a:p>
          <a:p>
            <a:pPr lvl="1"/>
            <a:r>
              <a:rPr lang="nl-BE" sz="1200" b="1" kern="1200" dirty="0">
                <a:solidFill>
                  <a:schemeClr val="tx1"/>
                </a:solidFill>
                <a:effectLst/>
                <a:latin typeface="+mn-lt"/>
                <a:ea typeface="+mn-ea"/>
                <a:cs typeface="+mn-cs"/>
              </a:rPr>
              <a:t>&gt;  </a:t>
            </a:r>
            <a:r>
              <a:rPr lang="nl-BE" sz="1200" kern="1200" dirty="0">
                <a:solidFill>
                  <a:schemeClr val="tx1"/>
                </a:solidFill>
                <a:effectLst/>
                <a:latin typeface="+mn-lt"/>
                <a:ea typeface="+mn-ea"/>
                <a:cs typeface="+mn-cs"/>
              </a:rPr>
              <a:t>Heb je alles in huis om een voedzame maaltijd te bereiden of is je voorraad- en koelkast meestal leeg? </a:t>
            </a:r>
            <a:endParaRPr lang="nl-BE" dirty="0">
              <a:effectLst/>
            </a:endParaRPr>
          </a:p>
          <a:p>
            <a:pPr lvl="1"/>
            <a:r>
              <a:rPr lang="nl-BE" sz="1200" b="1" kern="1200" dirty="0">
                <a:solidFill>
                  <a:schemeClr val="tx1"/>
                </a:solidFill>
                <a:effectLst/>
                <a:latin typeface="+mn-lt"/>
                <a:ea typeface="+mn-ea"/>
                <a:cs typeface="+mn-cs"/>
              </a:rPr>
              <a:t>&gt;  </a:t>
            </a:r>
            <a:r>
              <a:rPr lang="nl-BE" sz="1200" kern="1200" dirty="0">
                <a:solidFill>
                  <a:schemeClr val="tx1"/>
                </a:solidFill>
                <a:effectLst/>
                <a:latin typeface="+mn-lt"/>
                <a:ea typeface="+mn-ea"/>
                <a:cs typeface="+mn-cs"/>
              </a:rPr>
              <a:t>Kan je nog boodschappen doen of helpt iemand je om eten in huis te halen? </a:t>
            </a:r>
            <a:endParaRPr lang="nl-BE" dirty="0">
              <a:effectLst/>
            </a:endParaRPr>
          </a:p>
          <a:p>
            <a:endParaRPr lang="nl-NL" dirty="0"/>
          </a:p>
        </p:txBody>
      </p:sp>
      <p:sp>
        <p:nvSpPr>
          <p:cNvPr id="4" name="Tijdelijke aanduiding voor dianummer 3"/>
          <p:cNvSpPr>
            <a:spLocks noGrp="1"/>
          </p:cNvSpPr>
          <p:nvPr>
            <p:ph type="sldNum" sz="quarter" idx="5"/>
          </p:nvPr>
        </p:nvSpPr>
        <p:spPr/>
        <p:txBody>
          <a:bodyPr/>
          <a:lstStyle/>
          <a:p>
            <a:fld id="{DDEB3493-3A10-6049-B2C2-336D741FD397}" type="slidenum">
              <a:rPr lang="nl-NL" smtClean="0"/>
              <a:t>5</a:t>
            </a:fld>
            <a:endParaRPr lang="nl-NL"/>
          </a:p>
        </p:txBody>
      </p:sp>
    </p:spTree>
    <p:extLst>
      <p:ext uri="{BB962C8B-B14F-4D97-AF65-F5344CB8AC3E}">
        <p14:creationId xmlns:p14="http://schemas.microsoft.com/office/powerpoint/2010/main" val="1999477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E9024-3AAE-622F-06D7-CFA2740733B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E82B4BA-2309-023F-0724-733B65AF85A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1FAC46C-7476-B880-B518-B12CCA29BC24}"/>
              </a:ext>
            </a:extLst>
          </p:cNvPr>
          <p:cNvSpPr>
            <a:spLocks noGrp="1"/>
          </p:cNvSpPr>
          <p:nvPr>
            <p:ph type="body" idx="1"/>
          </p:nvPr>
        </p:nvSpPr>
        <p:spPr/>
        <p:txBody>
          <a:bodyPr/>
          <a:lstStyle/>
          <a:p>
            <a:r>
              <a:rPr lang="nl-NL" b="1" dirty="0"/>
              <a:t>Ondervoeding</a:t>
            </a:r>
            <a:r>
              <a:rPr lang="nl-NL"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Een arts of diëtist(e) kan het risico op ondervoeding meten met een gevalideerd screeningstool (MNA voor ouderen) en/of op basis van het berekenen van het </a:t>
            </a:r>
            <a:r>
              <a:rPr lang="nl-BE" sz="1200" b="0" kern="1200" dirty="0">
                <a:solidFill>
                  <a:schemeClr val="tx1"/>
                </a:solidFill>
                <a:effectLst/>
                <a:latin typeface="+mn-lt"/>
                <a:ea typeface="+mn-ea"/>
                <a:cs typeface="+mn-cs"/>
              </a:rPr>
              <a:t>onvrijwillige gewichtsverlies (-5</a:t>
            </a:r>
            <a:r>
              <a:rPr lang="nl-BE" sz="1200" kern="1200" dirty="0">
                <a:solidFill>
                  <a:schemeClr val="tx1"/>
                </a:solidFill>
                <a:effectLst/>
                <a:latin typeface="+mn-lt"/>
                <a:ea typeface="+mn-ea"/>
                <a:cs typeface="+mn-cs"/>
              </a:rPr>
              <a:t>% op 3 maand of -10% op 6 maand).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Geef tips en extra richtlijnen voor verrijking mee aan de bezoeker en pas toe indien mogelijk. Zie </a:t>
            </a:r>
            <a:r>
              <a:rPr lang="nl-BE" sz="1200" b="0" i="0" u="none" strike="noStrike" kern="1200" dirty="0">
                <a:solidFill>
                  <a:schemeClr val="tx1"/>
                </a:solidFill>
                <a:effectLst/>
                <a:latin typeface="+mn-lt"/>
                <a:ea typeface="+mn-ea"/>
                <a:cs typeface="+mn-cs"/>
              </a:rPr>
              <a:t>https://www.gezondleven.be/themas/voeding/voedingsadvies-op-maat/levensfase/voedingsadvies-voor-60-plussers/tips-bij-ondervoeding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Blijf de bezoeker opvolgen, bekijk het hele maaltijdgebeuren en pak ook de aspecten van maaltijdomkadering aan. </a:t>
            </a:r>
            <a:endParaRPr lang="nl-BE" dirty="0">
              <a:effectLst/>
            </a:endParaRPr>
          </a:p>
          <a:p>
            <a:endParaRPr lang="nl-NL" dirty="0"/>
          </a:p>
          <a:p>
            <a:endParaRPr lang="nl-NL" dirty="0"/>
          </a:p>
          <a:p>
            <a:endParaRPr lang="nl-NL" dirty="0"/>
          </a:p>
          <a:p>
            <a:endParaRPr lang="nl-NL" dirty="0"/>
          </a:p>
          <a:p>
            <a:endParaRPr lang="nl-NL" dirty="0"/>
          </a:p>
          <a:p>
            <a:endParaRPr lang="nl-NL" dirty="0"/>
          </a:p>
          <a:p>
            <a:endParaRPr lang="nl-NL" dirty="0"/>
          </a:p>
        </p:txBody>
      </p:sp>
      <p:sp>
        <p:nvSpPr>
          <p:cNvPr id="4" name="Tijdelijke aanduiding voor dianummer 3">
            <a:extLst>
              <a:ext uri="{FF2B5EF4-FFF2-40B4-BE49-F238E27FC236}">
                <a16:creationId xmlns:a16="http://schemas.microsoft.com/office/drawing/2014/main" id="{BEF2AB67-21A6-2148-7B71-9252D963B73B}"/>
              </a:ext>
            </a:extLst>
          </p:cNvPr>
          <p:cNvSpPr>
            <a:spLocks noGrp="1"/>
          </p:cNvSpPr>
          <p:nvPr>
            <p:ph type="sldNum" sz="quarter" idx="5"/>
          </p:nvPr>
        </p:nvSpPr>
        <p:spPr/>
        <p:txBody>
          <a:bodyPr/>
          <a:lstStyle/>
          <a:p>
            <a:fld id="{DDEB3493-3A10-6049-B2C2-336D741FD397}" type="slidenum">
              <a:rPr lang="nl-NL" smtClean="0"/>
              <a:t>6</a:t>
            </a:fld>
            <a:endParaRPr lang="nl-NL"/>
          </a:p>
        </p:txBody>
      </p:sp>
    </p:spTree>
    <p:extLst>
      <p:ext uri="{BB962C8B-B14F-4D97-AF65-F5344CB8AC3E}">
        <p14:creationId xmlns:p14="http://schemas.microsoft.com/office/powerpoint/2010/main" val="2824486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9CE23-9E86-F413-C319-1E527311214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05BF31D-1B6B-1C67-B525-91122D97C29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B52003-94B9-F82E-5841-A72942146E20}"/>
              </a:ext>
            </a:extLst>
          </p:cNvPr>
          <p:cNvSpPr>
            <a:spLocks noGrp="1"/>
          </p:cNvSpPr>
          <p:nvPr>
            <p:ph type="body" idx="1"/>
          </p:nvPr>
        </p:nvSpPr>
        <p:spPr/>
        <p:txBody>
          <a:bodyPr/>
          <a:lstStyle/>
          <a:p>
            <a:r>
              <a:rPr lang="nl-NL" b="1" dirty="0"/>
              <a:t>Kauwproblemen:</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b="0" kern="1200" dirty="0">
                <a:solidFill>
                  <a:schemeClr val="tx1"/>
                </a:solidFill>
                <a:effectLst/>
                <a:latin typeface="+mn-lt"/>
                <a:ea typeface="+mn-ea"/>
                <a:cs typeface="+mn-cs"/>
              </a:rPr>
              <a:t>Adviseer om naar de huisarts en/of tandarts te gaan en deze aan te pakken.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b="0" kern="1200" dirty="0">
                <a:solidFill>
                  <a:schemeClr val="tx1"/>
                </a:solidFill>
                <a:effectLst/>
                <a:latin typeface="+mn-lt"/>
                <a:ea typeface="+mn-ea"/>
                <a:cs typeface="+mn-cs"/>
              </a:rPr>
              <a:t>Een diëtist(e) kan uitgebreid voedingsadvies geven omtrent aangepaste consistenties.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b="0" kern="1200" dirty="0">
                <a:solidFill>
                  <a:schemeClr val="tx1"/>
                </a:solidFill>
                <a:effectLst/>
                <a:latin typeface="+mn-lt"/>
                <a:ea typeface="+mn-ea"/>
                <a:cs typeface="+mn-cs"/>
              </a:rPr>
              <a:t>Geef tips voor het stapsgewijs aanpassen van de consistentie van de voeding en bekijk wat er vanuit de keuken mogelijk is zoals het malen of mixen van 1 of meer van de maaltijdcomponenten.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b="0" kern="1200" dirty="0">
                <a:solidFill>
                  <a:schemeClr val="tx1"/>
                </a:solidFill>
                <a:effectLst/>
                <a:latin typeface="+mn-lt"/>
                <a:ea typeface="+mn-ea"/>
                <a:cs typeface="+mn-cs"/>
              </a:rPr>
              <a:t>	zie </a:t>
            </a:r>
            <a:r>
              <a:rPr lang="nl-BE" sz="1200" b="0" i="0" u="none" strike="noStrike" kern="1200" dirty="0">
                <a:solidFill>
                  <a:schemeClr val="tx1"/>
                </a:solidFill>
                <a:effectLst/>
                <a:latin typeface="+mn-lt"/>
                <a:ea typeface="+mn-ea"/>
                <a:cs typeface="+mn-cs"/>
              </a:rPr>
              <a:t>https://www.gezondleven.be/themas/voeding/voedingsadvies-op-maat/gezondheidstoestand/voedingsadvies-bij-kauw-en-slikmoeilijkheden </a:t>
            </a:r>
            <a:endParaRPr lang="nl-BE"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	zie draaiboek “gezonde voeding voor ouderen” deel “voeding bij kauw- en slikproblemen” (p117)</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b="0" kern="1200" dirty="0">
                <a:solidFill>
                  <a:schemeClr val="tx1"/>
                </a:solidFill>
                <a:effectLst/>
                <a:latin typeface="+mn-lt"/>
                <a:ea typeface="+mn-ea"/>
                <a:cs typeface="+mn-cs"/>
              </a:rPr>
              <a:t>De consistentie of </a:t>
            </a:r>
            <a:r>
              <a:rPr lang="nl-BE" sz="1200" kern="1200" dirty="0">
                <a:solidFill>
                  <a:schemeClr val="tx1"/>
                </a:solidFill>
                <a:effectLst/>
                <a:latin typeface="+mn-lt"/>
                <a:ea typeface="+mn-ea"/>
                <a:cs typeface="+mn-cs"/>
              </a:rPr>
              <a:t>vastheid van voedsel kan variëren van vast tot vloeibaar. De nood om aan te passen hangt af van wat het probleem is. Voor kauwproblemen pas je de consistentie van voedsel aan.</a:t>
            </a:r>
            <a:endParaRPr lang="nl-BE"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Schakel niet te snel over van </a:t>
            </a:r>
            <a:r>
              <a:rPr lang="nl-BE" sz="1200" b="0" kern="1200" dirty="0">
                <a:solidFill>
                  <a:schemeClr val="tx1"/>
                </a:solidFill>
                <a:effectLst/>
                <a:latin typeface="+mn-lt"/>
                <a:ea typeface="+mn-ea"/>
                <a:cs typeface="+mn-cs"/>
              </a:rPr>
              <a:t>gewone voeding naar volledig gemixte voeding, maar probeer de vele mogelijke tussenstappen, gaande van een standaardmenu naar gesneden, bepaalde componenten gemalen tot volledig gemalen. </a:t>
            </a:r>
            <a:endParaRPr lang="nl-BE" b="0" dirty="0">
              <a:effectLst/>
            </a:endParaRPr>
          </a:p>
          <a:p>
            <a:endParaRPr lang="nl-NL" dirty="0"/>
          </a:p>
          <a:p>
            <a:endParaRPr lang="nl-NL" dirty="0"/>
          </a:p>
          <a:p>
            <a:endParaRPr lang="nl-NL" dirty="0"/>
          </a:p>
          <a:p>
            <a:endParaRPr lang="nl-NL" dirty="0"/>
          </a:p>
          <a:p>
            <a:endParaRPr lang="nl-NL" dirty="0"/>
          </a:p>
        </p:txBody>
      </p:sp>
      <p:sp>
        <p:nvSpPr>
          <p:cNvPr id="4" name="Tijdelijke aanduiding voor dianummer 3">
            <a:extLst>
              <a:ext uri="{FF2B5EF4-FFF2-40B4-BE49-F238E27FC236}">
                <a16:creationId xmlns:a16="http://schemas.microsoft.com/office/drawing/2014/main" id="{17E93295-6013-7E3A-91C7-9B8E67872E87}"/>
              </a:ext>
            </a:extLst>
          </p:cNvPr>
          <p:cNvSpPr>
            <a:spLocks noGrp="1"/>
          </p:cNvSpPr>
          <p:nvPr>
            <p:ph type="sldNum" sz="quarter" idx="5"/>
          </p:nvPr>
        </p:nvSpPr>
        <p:spPr/>
        <p:txBody>
          <a:bodyPr/>
          <a:lstStyle/>
          <a:p>
            <a:fld id="{DDEB3493-3A10-6049-B2C2-336D741FD397}" type="slidenum">
              <a:rPr lang="nl-NL" smtClean="0"/>
              <a:t>7</a:t>
            </a:fld>
            <a:endParaRPr lang="nl-NL"/>
          </a:p>
        </p:txBody>
      </p:sp>
    </p:spTree>
    <p:extLst>
      <p:ext uri="{BB962C8B-B14F-4D97-AF65-F5344CB8AC3E}">
        <p14:creationId xmlns:p14="http://schemas.microsoft.com/office/powerpoint/2010/main" val="1172547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9E2AD-444C-E355-4677-DED9B100F20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6C3DFD9-3C36-D3EF-B80D-3151F1A16BF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89DA31A-9FEB-BCFD-9644-DFD838010754}"/>
              </a:ext>
            </a:extLst>
          </p:cNvPr>
          <p:cNvSpPr>
            <a:spLocks noGrp="1"/>
          </p:cNvSpPr>
          <p:nvPr>
            <p:ph type="body" idx="1"/>
          </p:nvPr>
        </p:nvSpPr>
        <p:spPr/>
        <p:txBody>
          <a:bodyPr/>
          <a:lstStyle/>
          <a:p>
            <a:r>
              <a:rPr lang="nl-NL" b="1" dirty="0"/>
              <a:t>Slikproblemen:</a:t>
            </a:r>
          </a:p>
          <a:p>
            <a:r>
              <a:rPr lang="nl-BE" sz="1200" kern="1200" dirty="0">
                <a:solidFill>
                  <a:schemeClr val="tx1"/>
                </a:solidFill>
                <a:effectLst/>
                <a:latin typeface="+mn-lt"/>
                <a:ea typeface="+mn-ea"/>
                <a:cs typeface="+mn-cs"/>
              </a:rPr>
              <a:t>Verwijs de bezoeker door naar </a:t>
            </a:r>
            <a:r>
              <a:rPr lang="nl-BE" sz="1200" b="0" kern="1200" dirty="0">
                <a:solidFill>
                  <a:schemeClr val="tx1"/>
                </a:solidFill>
                <a:effectLst/>
                <a:latin typeface="+mn-lt"/>
                <a:ea typeface="+mn-ea"/>
                <a:cs typeface="+mn-cs"/>
              </a:rPr>
              <a:t>de huisarts en adviseer om gespecialiseerde hulp in te roepen van een logopedist om de mate van slikproblemen te bepalen en hoe deze aan te pakken. </a:t>
            </a: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b="0" kern="1200" dirty="0">
                <a:solidFill>
                  <a:schemeClr val="tx1"/>
                </a:solidFill>
                <a:effectLst/>
                <a:latin typeface="+mn-lt"/>
                <a:ea typeface="+mn-ea"/>
                <a:cs typeface="+mn-cs"/>
              </a:rPr>
              <a:t>Een diëtist(e) kan uitgebreid voedingsadvies geven omtrent aangepaste consistenties. </a:t>
            </a:r>
            <a:endParaRPr lang="nl-BE" dirty="0">
              <a:effectLst/>
            </a:endParaRPr>
          </a:p>
          <a:p>
            <a:r>
              <a:rPr lang="nl-BE" sz="1200" kern="1200" dirty="0">
                <a:solidFill>
                  <a:schemeClr val="tx1"/>
                </a:solidFill>
                <a:effectLst/>
                <a:latin typeface="+mn-lt"/>
                <a:ea typeface="+mn-ea"/>
                <a:cs typeface="+mn-cs"/>
              </a:rPr>
              <a:t>Geef enkele tips omtrent veilig slikken</a:t>
            </a:r>
          </a:p>
          <a:p>
            <a:r>
              <a:rPr lang="nl-BE" sz="1200" b="0" kern="1200" dirty="0">
                <a:solidFill>
                  <a:schemeClr val="tx1"/>
                </a:solidFill>
                <a:effectLst/>
                <a:latin typeface="+mn-lt"/>
                <a:ea typeface="+mn-ea"/>
                <a:cs typeface="+mn-cs"/>
              </a:rPr>
              <a:t>	zie </a:t>
            </a:r>
            <a:r>
              <a:rPr lang="nl-BE" sz="1200" b="0" i="0" u="none" strike="noStrike" kern="1200" dirty="0">
                <a:solidFill>
                  <a:schemeClr val="tx1"/>
                </a:solidFill>
                <a:effectLst/>
                <a:latin typeface="+mn-lt"/>
                <a:ea typeface="+mn-ea"/>
                <a:cs typeface="+mn-cs"/>
              </a:rPr>
              <a:t>https://www.gezondleven.be/themas/voeding/voedingsadvies-op-maat/gezondheidstoestand/voedingsadvies-bij-kauw-en-slikmoeilijkheden </a:t>
            </a:r>
          </a:p>
          <a:p>
            <a:r>
              <a:rPr lang="nl-BE" sz="1200" b="0" i="0" u="none" strike="noStrike" kern="1200" dirty="0">
                <a:solidFill>
                  <a:schemeClr val="tx1"/>
                </a:solidFill>
                <a:effectLst/>
                <a:latin typeface="+mn-lt"/>
                <a:ea typeface="+mn-ea"/>
                <a:cs typeface="+mn-cs"/>
              </a:rPr>
              <a:t>	</a:t>
            </a:r>
            <a:r>
              <a:rPr lang="nl-BE" dirty="0"/>
              <a:t>zie draaiboek “gezonde voeding voor ouderen” deel “voeding bij kauw- en slikproblemen” (p117)</a:t>
            </a:r>
            <a:endParaRPr lang="nl-BE"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BE" dirty="0"/>
          </a:p>
          <a:p>
            <a:pPr marL="628650" lvl="1" indent="-171450">
              <a:buFont typeface="Arial" panose="020B0604020202020204" pitchFamily="34" charset="0"/>
              <a:buChar char="•"/>
            </a:pPr>
            <a:r>
              <a:rPr lang="nl-BE" sz="1200" kern="1200" dirty="0">
                <a:solidFill>
                  <a:schemeClr val="tx1"/>
                </a:solidFill>
                <a:effectLst/>
                <a:latin typeface="+mn-lt"/>
                <a:ea typeface="+mn-ea"/>
                <a:cs typeface="+mn-cs"/>
              </a:rPr>
              <a:t>Hoesten voor het slikken? Er is mogelijk eten of drinken in de luchtpijp terechtgekomen. Het licht indikken van drinken kan dan nodig zijn. </a:t>
            </a:r>
            <a:endParaRPr lang="nl-BE" dirty="0">
              <a:effectLst/>
            </a:endParaRPr>
          </a:p>
          <a:p>
            <a:pPr marL="628650" lvl="1" indent="-171450">
              <a:buFont typeface="Arial" panose="020B0604020202020204" pitchFamily="34" charset="0"/>
              <a:buChar char="•"/>
            </a:pPr>
            <a:r>
              <a:rPr lang="nl-BE" sz="1200" kern="1200" dirty="0">
                <a:solidFill>
                  <a:schemeClr val="tx1"/>
                </a:solidFill>
                <a:effectLst/>
                <a:latin typeface="+mn-lt"/>
                <a:ea typeface="+mn-ea"/>
                <a:cs typeface="+mn-cs"/>
              </a:rPr>
              <a:t>Hoesten tijdens of onmiddellijk na het eten? Eten of drinken dreigt in de luchtpijp te dringen. Bekijk de slikmogelijkheden, pas de consistentie van eten en drinken aan waar nodig en bekijk welke compenserende maatregelen kunnen helpen. </a:t>
            </a:r>
            <a:endParaRPr lang="nl-BE" dirty="0">
              <a:effectLst/>
            </a:endParaRPr>
          </a:p>
          <a:p>
            <a:pPr marL="628650" lvl="1" indent="-171450">
              <a:buFont typeface="Arial" panose="020B0604020202020204" pitchFamily="34" charset="0"/>
              <a:buChar char="•"/>
            </a:pPr>
            <a:r>
              <a:rPr lang="nl-BE" sz="1200" kern="1200" dirty="0">
                <a:solidFill>
                  <a:schemeClr val="tx1"/>
                </a:solidFill>
                <a:effectLst/>
                <a:latin typeface="+mn-lt"/>
                <a:ea typeface="+mn-ea"/>
                <a:cs typeface="+mn-cs"/>
              </a:rPr>
              <a:t>Meermaals hoesten enige tijd na het eten? Kleine restjes eten uit de mond kunnen een weg naar de luchtpijp vinden. Laat de bezoeker goed drinken na de maaltijd om kruimels en etensresten in de mond te verminderen. </a:t>
            </a:r>
            <a:endParaRPr lang="nl-BE"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BE" sz="1200" kern="1200" dirty="0">
                <a:solidFill>
                  <a:schemeClr val="tx1"/>
                </a:solidFill>
                <a:effectLst/>
                <a:latin typeface="+mn-lt"/>
                <a:ea typeface="+mn-ea"/>
                <a:cs typeface="+mn-cs"/>
              </a:rPr>
              <a:t>De </a:t>
            </a:r>
            <a:r>
              <a:rPr lang="nl-BE" sz="1200" b="0" kern="1200" dirty="0">
                <a:solidFill>
                  <a:schemeClr val="tx1"/>
                </a:solidFill>
                <a:effectLst/>
                <a:latin typeface="+mn-lt"/>
                <a:ea typeface="+mn-ea"/>
                <a:cs typeface="+mn-cs"/>
              </a:rPr>
              <a:t>consistentie of vastheid van voedsel kan variëren van vast tot vloeibaar. De nood om aan te passen hangt af van wat het probleem is. Voor slikproblemen pas de consistentie van voedsel en/of drinken aan.</a:t>
            </a:r>
            <a:endParaRPr lang="nl-BE" b="0" dirty="0">
              <a:effectLst/>
            </a:endParaRPr>
          </a:p>
          <a:p>
            <a:endParaRPr lang="nl-NL" dirty="0"/>
          </a:p>
          <a:p>
            <a:endParaRPr lang="nl-NL" dirty="0"/>
          </a:p>
          <a:p>
            <a:endParaRPr lang="nl-NL" dirty="0"/>
          </a:p>
          <a:p>
            <a:endParaRPr lang="nl-NL" dirty="0"/>
          </a:p>
          <a:p>
            <a:endParaRPr lang="nl-NL" dirty="0"/>
          </a:p>
          <a:p>
            <a:endParaRPr lang="nl-NL" dirty="0"/>
          </a:p>
          <a:p>
            <a:endParaRPr lang="nl-NL" dirty="0"/>
          </a:p>
        </p:txBody>
      </p:sp>
      <p:sp>
        <p:nvSpPr>
          <p:cNvPr id="4" name="Tijdelijke aanduiding voor dianummer 3">
            <a:extLst>
              <a:ext uri="{FF2B5EF4-FFF2-40B4-BE49-F238E27FC236}">
                <a16:creationId xmlns:a16="http://schemas.microsoft.com/office/drawing/2014/main" id="{110AEB3D-BB99-FFF6-29AA-B2C58F0AEA02}"/>
              </a:ext>
            </a:extLst>
          </p:cNvPr>
          <p:cNvSpPr>
            <a:spLocks noGrp="1"/>
          </p:cNvSpPr>
          <p:nvPr>
            <p:ph type="sldNum" sz="quarter" idx="5"/>
          </p:nvPr>
        </p:nvSpPr>
        <p:spPr/>
        <p:txBody>
          <a:bodyPr/>
          <a:lstStyle/>
          <a:p>
            <a:fld id="{DDEB3493-3A10-6049-B2C2-336D741FD397}" type="slidenum">
              <a:rPr lang="nl-NL" smtClean="0"/>
              <a:t>8</a:t>
            </a:fld>
            <a:endParaRPr lang="nl-NL"/>
          </a:p>
        </p:txBody>
      </p:sp>
    </p:spTree>
    <p:extLst>
      <p:ext uri="{BB962C8B-B14F-4D97-AF65-F5344CB8AC3E}">
        <p14:creationId xmlns:p14="http://schemas.microsoft.com/office/powerpoint/2010/main" val="21211531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01">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000" y="1680000"/>
            <a:ext cx="8160000" cy="1920000"/>
          </a:xfrm>
        </p:spPr>
        <p:txBody>
          <a:bodyPr/>
          <a:lstStyle/>
          <a:p>
            <a:r>
              <a:rPr lang="nl-NL" dirty="0"/>
              <a:t>Klik om de stijl te bewerken</a:t>
            </a:r>
            <a:endParaRPr lang="nl-BE" dirty="0"/>
          </a:p>
        </p:txBody>
      </p:sp>
      <p:sp>
        <p:nvSpPr>
          <p:cNvPr id="15" name="Date Placeholder 14"/>
          <p:cNvSpPr>
            <a:spLocks noGrp="1"/>
          </p:cNvSpPr>
          <p:nvPr>
            <p:ph type="dt" sz="half" idx="10"/>
          </p:nvPr>
        </p:nvSpPr>
        <p:spPr/>
        <p:txBody>
          <a:bodyPr/>
          <a:lstStyle/>
          <a:p>
            <a:fld id="{B67774C5-FF33-4292-8B64-49963CA21661}" type="datetime1">
              <a:rPr lang="nl-BE" smtClean="0"/>
              <a:t>20/07/2026</a:t>
            </a:fld>
            <a:endParaRPr lang="nl-BE" dirty="0"/>
          </a:p>
        </p:txBody>
      </p:sp>
      <p:pic>
        <p:nvPicPr>
          <p:cNvPr id="9" name="Picture 10">
            <a:extLst>
              <a:ext uri="{FF2B5EF4-FFF2-40B4-BE49-F238E27FC236}">
                <a16:creationId xmlns:a16="http://schemas.microsoft.com/office/drawing/2014/main" id="{48A7B81C-460B-6445-89EE-80E293AB05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2400" y="4882759"/>
            <a:ext cx="2349621" cy="1240431"/>
          </a:xfrm>
          <a:prstGeom prst="rect">
            <a:avLst/>
          </a:prstGeom>
        </p:spPr>
      </p:pic>
    </p:spTree>
    <p:extLst>
      <p:ext uri="{BB962C8B-B14F-4D97-AF65-F5344CB8AC3E}">
        <p14:creationId xmlns:p14="http://schemas.microsoft.com/office/powerpoint/2010/main" val="2543478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ALLE THEMA's">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0000" y="2880000"/>
            <a:ext cx="6720000" cy="144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presentatie</a:t>
            </a:r>
            <a:r>
              <a:rPr lang="en-US" dirty="0"/>
              <a:t> </a:t>
            </a:r>
            <a:r>
              <a:rPr lang="en-US" dirty="0" err="1"/>
              <a:t>rond</a:t>
            </a:r>
            <a:br>
              <a:rPr lang="en-US" dirty="0"/>
            </a:br>
            <a:r>
              <a:rPr lang="en-US" dirty="0" err="1"/>
              <a:t>gezondheid</a:t>
            </a:r>
            <a:r>
              <a:rPr lang="en-US" dirty="0"/>
              <a:t> &amp; milieu</a:t>
            </a:r>
            <a:endParaRPr lang="nl-BE" dirty="0"/>
          </a:p>
        </p:txBody>
      </p:sp>
      <p:pic>
        <p:nvPicPr>
          <p:cNvPr id="25" name="Picture 10">
            <a:extLst>
              <a:ext uri="{FF2B5EF4-FFF2-40B4-BE49-F238E27FC236}">
                <a16:creationId xmlns:a16="http://schemas.microsoft.com/office/drawing/2014/main" id="{71A8E3FD-B7D8-804A-859A-60EA2097E4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66489" y="5307261"/>
            <a:ext cx="1545532" cy="815929"/>
          </a:xfrm>
          <a:prstGeom prst="rect">
            <a:avLst/>
          </a:prstGeom>
        </p:spPr>
      </p:pic>
      <p:pic>
        <p:nvPicPr>
          <p:cNvPr id="26" name="Picture 4">
            <a:extLst>
              <a:ext uri="{FF2B5EF4-FFF2-40B4-BE49-F238E27FC236}">
                <a16:creationId xmlns:a16="http://schemas.microsoft.com/office/drawing/2014/main" id="{EF0A9505-DC89-EB46-90DB-F161F2CE3F1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0001" y="883201"/>
            <a:ext cx="1009364" cy="1240516"/>
          </a:xfrm>
          <a:prstGeom prst="rect">
            <a:avLst/>
          </a:prstGeom>
        </p:spPr>
      </p:pic>
      <p:pic>
        <p:nvPicPr>
          <p:cNvPr id="27" name="Picture 8">
            <a:extLst>
              <a:ext uri="{FF2B5EF4-FFF2-40B4-BE49-F238E27FC236}">
                <a16:creationId xmlns:a16="http://schemas.microsoft.com/office/drawing/2014/main" id="{09C753A4-C6F8-734B-B01D-2CCE6B74158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04800" y="878400"/>
            <a:ext cx="970837" cy="1217400"/>
          </a:xfrm>
          <a:prstGeom prst="rect">
            <a:avLst/>
          </a:prstGeom>
        </p:spPr>
      </p:pic>
      <p:pic>
        <p:nvPicPr>
          <p:cNvPr id="28" name="Picture 9">
            <a:extLst>
              <a:ext uri="{FF2B5EF4-FFF2-40B4-BE49-F238E27FC236}">
                <a16:creationId xmlns:a16="http://schemas.microsoft.com/office/drawing/2014/main" id="{E412B8F8-A264-F941-BF1E-79888EC8C3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892801" y="811201"/>
            <a:ext cx="1348385" cy="1309860"/>
          </a:xfrm>
          <a:prstGeom prst="rect">
            <a:avLst/>
          </a:prstGeom>
        </p:spPr>
      </p:pic>
      <p:pic>
        <p:nvPicPr>
          <p:cNvPr id="29" name="Picture 10">
            <a:extLst>
              <a:ext uri="{FF2B5EF4-FFF2-40B4-BE49-F238E27FC236}">
                <a16:creationId xmlns:a16="http://schemas.microsoft.com/office/drawing/2014/main" id="{B66D4D9A-EA4B-8949-804F-B1A446CCB4C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02401" y="465601"/>
            <a:ext cx="1332975" cy="1633473"/>
          </a:xfrm>
          <a:prstGeom prst="rect">
            <a:avLst/>
          </a:prstGeom>
        </p:spPr>
      </p:pic>
    </p:spTree>
    <p:extLst>
      <p:ext uri="{BB962C8B-B14F-4D97-AF65-F5344CB8AC3E}">
        <p14:creationId xmlns:p14="http://schemas.microsoft.com/office/powerpoint/2010/main" val="2470737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THEMA gezondheid &amp; milieu">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0000" y="2880000"/>
            <a:ext cx="8906488" cy="144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br>
              <a:rPr lang="en-US" dirty="0"/>
            </a:br>
            <a:r>
              <a:rPr lang="en-US" dirty="0" err="1"/>
              <a:t>beweging</a:t>
            </a:r>
            <a:endParaRPr lang="nl-BE" dirty="0"/>
          </a:p>
        </p:txBody>
      </p:sp>
      <p:pic>
        <p:nvPicPr>
          <p:cNvPr id="12" name="Picture 4">
            <a:extLst>
              <a:ext uri="{FF2B5EF4-FFF2-40B4-BE49-F238E27FC236}">
                <a16:creationId xmlns:a16="http://schemas.microsoft.com/office/drawing/2014/main" id="{CF4C3ECD-A999-EF4A-98AB-A2A1943CA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34400" y="806400"/>
            <a:ext cx="1401600" cy="1265445"/>
          </a:xfrm>
          <a:prstGeom prst="rect">
            <a:avLst/>
          </a:prstGeom>
        </p:spPr>
      </p:pic>
      <p:pic>
        <p:nvPicPr>
          <p:cNvPr id="13" name="Picture 8">
            <a:extLst>
              <a:ext uri="{FF2B5EF4-FFF2-40B4-BE49-F238E27FC236}">
                <a16:creationId xmlns:a16="http://schemas.microsoft.com/office/drawing/2014/main" id="{B479D722-313A-1147-B06E-104013DEA0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00" y="916800"/>
            <a:ext cx="1440000" cy="973187"/>
          </a:xfrm>
          <a:prstGeom prst="rect">
            <a:avLst/>
          </a:prstGeom>
        </p:spPr>
      </p:pic>
      <p:pic>
        <p:nvPicPr>
          <p:cNvPr id="14" name="Picture 9">
            <a:extLst>
              <a:ext uri="{FF2B5EF4-FFF2-40B4-BE49-F238E27FC236}">
                <a16:creationId xmlns:a16="http://schemas.microsoft.com/office/drawing/2014/main" id="{12D9212E-6C0A-CF46-AF32-A3CB295E6E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9600" y="600000"/>
            <a:ext cx="1425600" cy="1275952"/>
          </a:xfrm>
          <a:prstGeom prst="rect">
            <a:avLst/>
          </a:prstGeom>
        </p:spPr>
      </p:pic>
      <p:pic>
        <p:nvPicPr>
          <p:cNvPr id="18" name="Picture 10">
            <a:extLst>
              <a:ext uri="{FF2B5EF4-FFF2-40B4-BE49-F238E27FC236}">
                <a16:creationId xmlns:a16="http://schemas.microsoft.com/office/drawing/2014/main" id="{50BDE938-34E0-2745-A5D2-C6DD87E6C90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540801" y="835200"/>
            <a:ext cx="675748" cy="1147200"/>
          </a:xfrm>
          <a:prstGeom prst="rect">
            <a:avLst/>
          </a:prstGeom>
        </p:spPr>
      </p:pic>
      <p:pic>
        <p:nvPicPr>
          <p:cNvPr id="20" name="Picture 10">
            <a:extLst>
              <a:ext uri="{FF2B5EF4-FFF2-40B4-BE49-F238E27FC236}">
                <a16:creationId xmlns:a16="http://schemas.microsoft.com/office/drawing/2014/main" id="{0724F0FD-0A64-E347-9887-4C5F7FEED1B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866489" y="5307261"/>
            <a:ext cx="1545532" cy="815929"/>
          </a:xfrm>
          <a:prstGeom prst="rect">
            <a:avLst/>
          </a:prstGeom>
        </p:spPr>
      </p:pic>
    </p:spTree>
    <p:extLst>
      <p:ext uri="{BB962C8B-B14F-4D97-AF65-F5344CB8AC3E}">
        <p14:creationId xmlns:p14="http://schemas.microsoft.com/office/powerpoint/2010/main" val="1636610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kst met foto rech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19667" y="2164800"/>
            <a:ext cx="5520000" cy="38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p:cNvSpPr>
            <a:spLocks noGrp="1"/>
          </p:cNvSpPr>
          <p:nvPr>
            <p:ph sz="half" idx="2" hasCustomPrompt="1"/>
          </p:nvPr>
        </p:nvSpPr>
        <p:spPr>
          <a:xfrm>
            <a:off x="6528000" y="2164800"/>
            <a:ext cx="5664000" cy="3840000"/>
          </a:xfrm>
        </p:spPr>
        <p:txBody>
          <a:bodyPr/>
          <a:lstStyle>
            <a:lvl1pPr>
              <a:defRPr baseline="0"/>
            </a:lvl1pPr>
          </a:lstStyle>
          <a:p>
            <a:pPr lvl="0"/>
            <a:r>
              <a:rPr lang="en-US" err="1"/>
              <a:t>Plaats</a:t>
            </a:r>
            <a:r>
              <a:rPr lang="en-US"/>
              <a:t> </a:t>
            </a:r>
            <a:r>
              <a:rPr lang="en-US" err="1"/>
              <a:t>hier</a:t>
            </a:r>
            <a:r>
              <a:rPr lang="en-US"/>
              <a:t> </a:t>
            </a:r>
            <a:r>
              <a:rPr lang="en-US" err="1"/>
              <a:t>een</a:t>
            </a:r>
            <a:r>
              <a:rPr lang="en-US"/>
              <a:t> </a:t>
            </a:r>
            <a:r>
              <a:rPr lang="en-US" err="1"/>
              <a:t>foto</a:t>
            </a:r>
            <a:r>
              <a:rPr lang="en-US"/>
              <a:t> of </a:t>
            </a:r>
            <a:r>
              <a:rPr lang="en-US" err="1"/>
              <a:t>een</a:t>
            </a:r>
            <a:r>
              <a:rPr lang="en-US"/>
              <a:t> film – </a:t>
            </a:r>
            <a:r>
              <a:rPr lang="en-US" err="1"/>
              <a:t>klik</a:t>
            </a:r>
            <a:r>
              <a:rPr lang="en-US"/>
              <a:t> op het </a:t>
            </a:r>
            <a:r>
              <a:rPr lang="en-US" err="1"/>
              <a:t>icoontje</a:t>
            </a:r>
            <a:r>
              <a:rPr lang="en-US"/>
              <a:t> </a:t>
            </a:r>
            <a:r>
              <a:rPr lang="en-US" err="1"/>
              <a:t>hieronder</a:t>
            </a:r>
            <a:endParaRPr lang="en-US"/>
          </a:p>
        </p:txBody>
      </p:sp>
      <p:sp>
        <p:nvSpPr>
          <p:cNvPr id="8" name="Text Placeholder 7"/>
          <p:cNvSpPr>
            <a:spLocks noGrp="1"/>
          </p:cNvSpPr>
          <p:nvPr>
            <p:ph type="body" sz="quarter" idx="13"/>
          </p:nvPr>
        </p:nvSpPr>
        <p:spPr>
          <a:xfrm>
            <a:off x="719667" y="1176867"/>
            <a:ext cx="10991851" cy="360000"/>
          </a:xfrm>
        </p:spPr>
        <p:txBody>
          <a:bodyPr/>
          <a:lstStyle>
            <a:lvl1pPr marL="0" indent="0">
              <a:lnSpc>
                <a:spcPct val="100000"/>
              </a:lnSpc>
              <a:buNone/>
              <a:defRPr sz="2667" b="1"/>
            </a:lvl1pPr>
          </a:lstStyle>
          <a:p>
            <a:pPr lvl="0"/>
            <a:r>
              <a:rPr lang="en-US"/>
              <a:t>Click to edit Master text styles</a:t>
            </a:r>
          </a:p>
        </p:txBody>
      </p:sp>
      <p:sp>
        <p:nvSpPr>
          <p:cNvPr id="12" name="Title 11"/>
          <p:cNvSpPr>
            <a:spLocks noGrp="1"/>
          </p:cNvSpPr>
          <p:nvPr>
            <p:ph type="title"/>
          </p:nvPr>
        </p:nvSpPr>
        <p:spPr/>
        <p:txBody>
          <a:bodyPr/>
          <a:lstStyle/>
          <a:p>
            <a:r>
              <a:rPr lang="en-US"/>
              <a:t>Click to edit Master title style</a:t>
            </a:r>
            <a:endParaRPr lang="nl-BE"/>
          </a:p>
        </p:txBody>
      </p:sp>
    </p:spTree>
    <p:extLst>
      <p:ext uri="{BB962C8B-B14F-4D97-AF65-F5344CB8AC3E}">
        <p14:creationId xmlns:p14="http://schemas.microsoft.com/office/powerpoint/2010/main" val="2630849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houdstafel">
    <p:spTree>
      <p:nvGrpSpPr>
        <p:cNvPr id="1" name=""/>
        <p:cNvGrpSpPr/>
        <p:nvPr/>
      </p:nvGrpSpPr>
      <p:grpSpPr>
        <a:xfrm>
          <a:off x="0" y="0"/>
          <a:ext cx="0" cy="0"/>
          <a:chOff x="0" y="0"/>
          <a:chExt cx="0" cy="0"/>
        </a:xfrm>
      </p:grpSpPr>
      <p:sp>
        <p:nvSpPr>
          <p:cNvPr id="2" name="Title 1"/>
          <p:cNvSpPr>
            <a:spLocks noGrp="1"/>
          </p:cNvSpPr>
          <p:nvPr>
            <p:ph type="title"/>
          </p:nvPr>
        </p:nvSpPr>
        <p:spPr>
          <a:xfrm>
            <a:off x="720000" y="614400"/>
            <a:ext cx="10992000" cy="480000"/>
          </a:xfrm>
        </p:spPr>
        <p:txBody>
          <a:bodyPr/>
          <a:lstStyle>
            <a:lvl1pPr>
              <a:defRPr sz="3200">
                <a:solidFill>
                  <a:schemeClr val="bg1"/>
                </a:solidFill>
              </a:defRPr>
            </a:lvl1pPr>
          </a:lstStyle>
          <a:p>
            <a:r>
              <a:rPr lang="en-US" dirty="0"/>
              <a:t>Click to edit Master title style</a:t>
            </a:r>
            <a:endParaRPr lang="nl-BE" dirty="0"/>
          </a:p>
        </p:txBody>
      </p:sp>
      <p:sp>
        <p:nvSpPr>
          <p:cNvPr id="3" name="Date Placeholder 2"/>
          <p:cNvSpPr>
            <a:spLocks noGrp="1"/>
          </p:cNvSpPr>
          <p:nvPr>
            <p:ph type="dt" sz="half" idx="10"/>
          </p:nvPr>
        </p:nvSpPr>
        <p:spPr/>
        <p:txBody>
          <a:bodyPr/>
          <a:lstStyle/>
          <a:p>
            <a:fld id="{A6A440F9-096D-4BE8-820E-C5E10E2F52C9}" type="datetime1">
              <a:rPr lang="nl-BE" smtClean="0"/>
              <a:t>20/07/2026</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B23AB928-941E-4114-ADAE-BFAF879226BF}" type="slidenum">
              <a:rPr lang="nl-BE" smtClean="0"/>
              <a:t>‹nr.›</a:t>
            </a:fld>
            <a:endParaRPr lang="nl-BE"/>
          </a:p>
        </p:txBody>
      </p:sp>
      <p:sp>
        <p:nvSpPr>
          <p:cNvPr id="7" name="Text Placeholder 6"/>
          <p:cNvSpPr>
            <a:spLocks noGrp="1"/>
          </p:cNvSpPr>
          <p:nvPr>
            <p:ph type="body" sz="quarter" idx="13"/>
          </p:nvPr>
        </p:nvSpPr>
        <p:spPr>
          <a:xfrm>
            <a:off x="719667" y="1406399"/>
            <a:ext cx="10991851" cy="4675200"/>
          </a:xfrm>
        </p:spPr>
        <p:txBody>
          <a:bodyPr/>
          <a:lstStyle>
            <a:lvl1pPr marL="0" indent="-479988">
              <a:lnSpc>
                <a:spcPct val="100000"/>
              </a:lnSpc>
              <a:spcAft>
                <a:spcPts val="2400"/>
              </a:spcAft>
              <a:buClr>
                <a:schemeClr val="bg1"/>
              </a:buClr>
              <a:buSzPct val="112000"/>
              <a:buFont typeface="+mj-lt"/>
              <a:buAutoNum type="arabicPeriod"/>
              <a:defRPr/>
            </a:lvl1pPr>
          </a:lstStyle>
          <a:p>
            <a:pPr lvl="0"/>
            <a:r>
              <a:rPr lang="en-US" dirty="0"/>
              <a:t>Click to edit Master text style</a:t>
            </a:r>
          </a:p>
        </p:txBody>
      </p:sp>
    </p:spTree>
    <p:extLst>
      <p:ext uri="{BB962C8B-B14F-4D97-AF65-F5344CB8AC3E}">
        <p14:creationId xmlns:p14="http://schemas.microsoft.com/office/powerpoint/2010/main" val="2976007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9B18CEB-CB9F-44F5-8C86-E41ED2915531}"/>
              </a:ext>
            </a:extLst>
          </p:cNvPr>
          <p:cNvSpPr>
            <a:spLocks noGrp="1"/>
          </p:cNvSpPr>
          <p:nvPr>
            <p:ph type="dt" sz="half" idx="10"/>
          </p:nvPr>
        </p:nvSpPr>
        <p:spPr/>
        <p:txBody>
          <a:bodyPr/>
          <a:lstStyle/>
          <a:p>
            <a:fld id="{58153B3C-5594-4CDE-B791-672489258704}" type="datetimeFigureOut">
              <a:rPr lang="nl-BE" smtClean="0"/>
              <a:t>20/07/2026</a:t>
            </a:fld>
            <a:endParaRPr lang="nl-BE"/>
          </a:p>
        </p:txBody>
      </p:sp>
      <p:sp>
        <p:nvSpPr>
          <p:cNvPr id="3" name="Tijdelijke aanduiding voor voettekst 2">
            <a:extLst>
              <a:ext uri="{FF2B5EF4-FFF2-40B4-BE49-F238E27FC236}">
                <a16:creationId xmlns:a16="http://schemas.microsoft.com/office/drawing/2014/main" id="{B23F6307-5827-4E58-8194-BE2A9157F3CB}"/>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B5814969-60E8-4B9B-93B3-BCFC196FCEAA}"/>
              </a:ext>
            </a:extLst>
          </p:cNvPr>
          <p:cNvSpPr>
            <a:spLocks noGrp="1"/>
          </p:cNvSpPr>
          <p:nvPr>
            <p:ph type="sldNum" sz="quarter" idx="12"/>
          </p:nvPr>
        </p:nvSpPr>
        <p:spPr/>
        <p:txBody>
          <a:bodyPr/>
          <a:lstStyle/>
          <a:p>
            <a:fld id="{A434EF5F-E97F-481A-AE41-BD0728062CA0}" type="slidenum">
              <a:rPr lang="nl-BE" smtClean="0"/>
              <a:t>‹nr.›</a:t>
            </a:fld>
            <a:endParaRPr lang="nl-BE"/>
          </a:p>
        </p:txBody>
      </p:sp>
    </p:spTree>
    <p:extLst>
      <p:ext uri="{BB962C8B-B14F-4D97-AF65-F5344CB8AC3E}">
        <p14:creationId xmlns:p14="http://schemas.microsoft.com/office/powerpoint/2010/main" val="25275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alternatief 2">
    <p:bg>
      <p:bgPr>
        <a:solidFill>
          <a:schemeClr val="bg2"/>
        </a:solidFill>
        <a:effectLst/>
      </p:bgPr>
    </p:bg>
    <p:spTree>
      <p:nvGrpSpPr>
        <p:cNvPr id="1" name=""/>
        <p:cNvGrpSpPr/>
        <p:nvPr/>
      </p:nvGrpSpPr>
      <p:grpSpPr>
        <a:xfrm>
          <a:off x="0" y="0"/>
          <a:ext cx="0" cy="0"/>
          <a:chOff x="0" y="0"/>
          <a:chExt cx="0" cy="0"/>
        </a:xfrm>
      </p:grpSpPr>
      <p:sp>
        <p:nvSpPr>
          <p:cNvPr id="14" name="Freeform 13"/>
          <p:cNvSpPr/>
          <p:nvPr userDrawn="1"/>
        </p:nvSpPr>
        <p:spPr>
          <a:xfrm>
            <a:off x="0" y="1"/>
            <a:ext cx="10478133" cy="6858000"/>
          </a:xfrm>
          <a:custGeom>
            <a:avLst/>
            <a:gdLst>
              <a:gd name="connsiteX0" fmla="*/ 0 w 7858600"/>
              <a:gd name="connsiteY0" fmla="*/ 0 h 5143500"/>
              <a:gd name="connsiteX1" fmla="*/ 7858600 w 7858600"/>
              <a:gd name="connsiteY1" fmla="*/ 0 h 5143500"/>
              <a:gd name="connsiteX2" fmla="*/ 4888941 w 7858600"/>
              <a:gd name="connsiteY2" fmla="*/ 5143500 h 5143500"/>
              <a:gd name="connsiteX3" fmla="*/ 1508259 w 7858600"/>
              <a:gd name="connsiteY3" fmla="*/ 5143500 h 5143500"/>
              <a:gd name="connsiteX4" fmla="*/ 0 w 7858600"/>
              <a:gd name="connsiteY4" fmla="*/ 2531170 h 5143500"/>
              <a:gd name="connsiteX5" fmla="*/ 0 w 7858600"/>
              <a:gd name="connsiteY5" fmla="*/ 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58600" h="5143500">
                <a:moveTo>
                  <a:pt x="0" y="0"/>
                </a:moveTo>
                <a:lnTo>
                  <a:pt x="7858600" y="0"/>
                </a:lnTo>
                <a:lnTo>
                  <a:pt x="4888941" y="5143500"/>
                </a:lnTo>
                <a:lnTo>
                  <a:pt x="1508259" y="5143500"/>
                </a:lnTo>
                <a:lnTo>
                  <a:pt x="0" y="2531170"/>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2" name="Title 1"/>
          <p:cNvSpPr>
            <a:spLocks noGrp="1"/>
          </p:cNvSpPr>
          <p:nvPr>
            <p:ph type="title"/>
          </p:nvPr>
        </p:nvSpPr>
        <p:spPr>
          <a:xfrm>
            <a:off x="960000" y="1680000"/>
            <a:ext cx="6720000" cy="960000"/>
          </a:xfrm>
        </p:spPr>
        <p:txBody>
          <a:bodyPr/>
          <a:lstStyle/>
          <a:p>
            <a:r>
              <a:rPr lang="nl-NL"/>
              <a:t>Klik om de stijl te bewerken</a:t>
            </a:r>
            <a:endParaRPr lang="nl-BE" dirty="0"/>
          </a:p>
        </p:txBody>
      </p:sp>
      <p:pic>
        <p:nvPicPr>
          <p:cNvPr id="10" name="Picture 10">
            <a:extLst>
              <a:ext uri="{FF2B5EF4-FFF2-40B4-BE49-F238E27FC236}">
                <a16:creationId xmlns:a16="http://schemas.microsoft.com/office/drawing/2014/main" id="{C0D490B5-A51F-C449-B626-ECE6936CFF7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2400" y="4656982"/>
            <a:ext cx="2349621" cy="1240431"/>
          </a:xfrm>
          <a:prstGeom prst="rect">
            <a:avLst/>
          </a:prstGeom>
        </p:spPr>
      </p:pic>
    </p:spTree>
    <p:extLst>
      <p:ext uri="{BB962C8B-B14F-4D97-AF65-F5344CB8AC3E}">
        <p14:creationId xmlns:p14="http://schemas.microsoft.com/office/powerpoint/2010/main" val="3949119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alternatief 3">
    <p:bg>
      <p:bgPr>
        <a:solidFill>
          <a:schemeClr val="bg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68" b="2641"/>
          <a:stretch/>
        </p:blipFill>
        <p:spPr>
          <a:xfrm>
            <a:off x="0" y="0"/>
            <a:ext cx="12192000" cy="6858000"/>
          </a:xfrm>
          <a:prstGeom prst="rect">
            <a:avLst/>
          </a:prstGeom>
        </p:spPr>
      </p:pic>
      <p:sp>
        <p:nvSpPr>
          <p:cNvPr id="9" name="Flowchart: Merge 8"/>
          <p:cNvSpPr/>
          <p:nvPr userDrawn="1"/>
        </p:nvSpPr>
        <p:spPr>
          <a:xfrm>
            <a:off x="3703200" y="0"/>
            <a:ext cx="9443963" cy="8128000"/>
          </a:xfrm>
          <a:prstGeom prst="flowChartMerge">
            <a:avLst/>
          </a:prstGeom>
          <a:solidFill>
            <a:schemeClr val="tx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2" name="Title 1"/>
          <p:cNvSpPr>
            <a:spLocks noGrp="1"/>
          </p:cNvSpPr>
          <p:nvPr>
            <p:ph type="title"/>
          </p:nvPr>
        </p:nvSpPr>
        <p:spPr>
          <a:xfrm>
            <a:off x="960000" y="3004800"/>
            <a:ext cx="4656000" cy="960000"/>
          </a:xfrm>
        </p:spPr>
        <p:txBody>
          <a:bodyPr/>
          <a:lstStyle>
            <a:lvl1pPr>
              <a:defRPr>
                <a:solidFill>
                  <a:schemeClr val="bg2"/>
                </a:solidFill>
              </a:defRPr>
            </a:lvl1pPr>
          </a:lstStyle>
          <a:p>
            <a:r>
              <a:rPr lang="nl-NL"/>
              <a:t>Klik om de stijl te bewerken</a:t>
            </a:r>
            <a:endParaRPr lang="nl-BE" dirty="0"/>
          </a:p>
        </p:txBody>
      </p:sp>
      <p:pic>
        <p:nvPicPr>
          <p:cNvPr id="11" name="Picture 10">
            <a:extLst>
              <a:ext uri="{FF2B5EF4-FFF2-40B4-BE49-F238E27FC236}">
                <a16:creationId xmlns:a16="http://schemas.microsoft.com/office/drawing/2014/main" id="{0F2AF132-5FF5-3240-A54D-A2E07C4271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48799" y="355915"/>
            <a:ext cx="1658421" cy="875527"/>
          </a:xfrm>
          <a:prstGeom prst="rect">
            <a:avLst/>
          </a:prstGeom>
        </p:spPr>
      </p:pic>
    </p:spTree>
    <p:extLst>
      <p:ext uri="{BB962C8B-B14F-4D97-AF65-F5344CB8AC3E}">
        <p14:creationId xmlns:p14="http://schemas.microsoft.com/office/powerpoint/2010/main" val="2887914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alternatief 4">
    <p:bg>
      <p:bgPr>
        <a:solidFill>
          <a:schemeClr val="bg2"/>
        </a:solidFill>
        <a:effectLst/>
      </p:bgPr>
    </p:bg>
    <p:spTree>
      <p:nvGrpSpPr>
        <p:cNvPr id="1" name=""/>
        <p:cNvGrpSpPr/>
        <p:nvPr/>
      </p:nvGrpSpPr>
      <p:grpSpPr>
        <a:xfrm>
          <a:off x="0" y="0"/>
          <a:ext cx="0" cy="0"/>
          <a:chOff x="0" y="0"/>
          <a:chExt cx="0" cy="0"/>
        </a:xfrm>
      </p:grpSpPr>
      <p:sp>
        <p:nvSpPr>
          <p:cNvPr id="13" name="Picture Placeholder 12"/>
          <p:cNvSpPr>
            <a:spLocks noGrp="1"/>
          </p:cNvSpPr>
          <p:nvPr>
            <p:ph type="pic" sz="quarter" idx="14"/>
          </p:nvPr>
        </p:nvSpPr>
        <p:spPr>
          <a:xfrm>
            <a:off x="3571034" y="0"/>
            <a:ext cx="8601933" cy="6858000"/>
          </a:xfrm>
          <a:custGeom>
            <a:avLst/>
            <a:gdLst>
              <a:gd name="connsiteX0" fmla="*/ 0 w 6451450"/>
              <a:gd name="connsiteY0" fmla="*/ 0 h 5143500"/>
              <a:gd name="connsiteX1" fmla="*/ 6451450 w 6451450"/>
              <a:gd name="connsiteY1" fmla="*/ 0 h 5143500"/>
              <a:gd name="connsiteX2" fmla="*/ 3481892 w 6451450"/>
              <a:gd name="connsiteY2" fmla="*/ 5143500 h 5143500"/>
              <a:gd name="connsiteX3" fmla="*/ 2969559 w 645145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6451450" h="5143500">
                <a:moveTo>
                  <a:pt x="0" y="0"/>
                </a:moveTo>
                <a:lnTo>
                  <a:pt x="6451450" y="0"/>
                </a:lnTo>
                <a:lnTo>
                  <a:pt x="3481892" y="5143500"/>
                </a:lnTo>
                <a:lnTo>
                  <a:pt x="2969559" y="5143500"/>
                </a:lnTo>
                <a:close/>
              </a:path>
            </a:pathLst>
          </a:custGeom>
          <a:solidFill>
            <a:schemeClr val="tx1"/>
          </a:solidFill>
        </p:spPr>
        <p:txBody>
          <a:bodyPr wrap="square" tIns="720000">
            <a:noAutofit/>
          </a:bodyPr>
          <a:lstStyle>
            <a:lvl1pPr algn="ctr">
              <a:buClr>
                <a:schemeClr val="bg2"/>
              </a:buClr>
              <a:defRPr/>
            </a:lvl1pPr>
          </a:lstStyle>
          <a:p>
            <a:r>
              <a:rPr lang="nl-NL"/>
              <a:t>Klik op het pictogram als u een afbeelding wilt toevoegen</a:t>
            </a:r>
            <a:endParaRPr lang="nl-BE" dirty="0"/>
          </a:p>
        </p:txBody>
      </p:sp>
      <p:sp>
        <p:nvSpPr>
          <p:cNvPr id="2" name="Title 1"/>
          <p:cNvSpPr>
            <a:spLocks noGrp="1"/>
          </p:cNvSpPr>
          <p:nvPr>
            <p:ph type="title"/>
          </p:nvPr>
        </p:nvSpPr>
        <p:spPr>
          <a:xfrm>
            <a:off x="960000" y="3004800"/>
            <a:ext cx="4320000" cy="960000"/>
          </a:xfrm>
        </p:spPr>
        <p:txBody>
          <a:bodyPr/>
          <a:lstStyle/>
          <a:p>
            <a:r>
              <a:rPr lang="nl-NL"/>
              <a:t>Klik om de stijl te bewerken</a:t>
            </a:r>
            <a:endParaRPr lang="nl-BE" dirty="0"/>
          </a:p>
        </p:txBody>
      </p:sp>
      <p:pic>
        <p:nvPicPr>
          <p:cNvPr id="9" name="Picture 3">
            <a:extLst>
              <a:ext uri="{FF2B5EF4-FFF2-40B4-BE49-F238E27FC236}">
                <a16:creationId xmlns:a16="http://schemas.microsoft.com/office/drawing/2014/main" id="{83FEA7D0-78DB-E54B-9CEC-DDA55D66345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53601" y="5198400"/>
            <a:ext cx="1727289" cy="910213"/>
          </a:xfrm>
          <a:prstGeom prst="rect">
            <a:avLst/>
          </a:prstGeom>
        </p:spPr>
      </p:pic>
    </p:spTree>
    <p:extLst>
      <p:ext uri="{BB962C8B-B14F-4D97-AF65-F5344CB8AC3E}">
        <p14:creationId xmlns:p14="http://schemas.microsoft.com/office/powerpoint/2010/main" val="1008241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alternatief 5">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000" y="3004800"/>
            <a:ext cx="4320000" cy="960000"/>
          </a:xfrm>
        </p:spPr>
        <p:txBody>
          <a:bodyPr/>
          <a:lstStyle/>
          <a:p>
            <a:r>
              <a:rPr lang="nl-NL"/>
              <a:t>Klik om de stijl te bewerken</a:t>
            </a:r>
            <a:endParaRPr lang="nl-BE" dirty="0"/>
          </a:p>
        </p:txBody>
      </p:sp>
    </p:spTree>
    <p:extLst>
      <p:ext uri="{BB962C8B-B14F-4D97-AF65-F5344CB8AC3E}">
        <p14:creationId xmlns:p14="http://schemas.microsoft.com/office/powerpoint/2010/main" val="901307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THEMA voeding">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0000" y="2880000"/>
            <a:ext cx="6720000" cy="1440000"/>
          </a:xfrm>
        </p:spPr>
        <p:txBody>
          <a:bodyPr/>
          <a:lstStyle>
            <a:lvl1pPr>
              <a:defRPr/>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r>
              <a:rPr lang="en-US" dirty="0" err="1"/>
              <a:t>gezonde</a:t>
            </a:r>
            <a:r>
              <a:rPr lang="en-US" dirty="0"/>
              <a:t> </a:t>
            </a:r>
            <a:r>
              <a:rPr lang="en-US" dirty="0" err="1"/>
              <a:t>voeding</a:t>
            </a:r>
            <a:endParaRPr lang="nl-BE" dirty="0"/>
          </a:p>
        </p:txBody>
      </p:sp>
      <p:pic>
        <p:nvPicPr>
          <p:cNvPr id="20" name="Picture 10">
            <a:extLst>
              <a:ext uri="{FF2B5EF4-FFF2-40B4-BE49-F238E27FC236}">
                <a16:creationId xmlns:a16="http://schemas.microsoft.com/office/drawing/2014/main" id="{8BC253EA-B554-E041-9A36-AF573ADDC9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66489" y="5307261"/>
            <a:ext cx="1545532" cy="815929"/>
          </a:xfrm>
          <a:prstGeom prst="rect">
            <a:avLst/>
          </a:prstGeom>
        </p:spPr>
      </p:pic>
      <p:pic>
        <p:nvPicPr>
          <p:cNvPr id="21" name="Picture 2">
            <a:extLst>
              <a:ext uri="{FF2B5EF4-FFF2-40B4-BE49-F238E27FC236}">
                <a16:creationId xmlns:a16="http://schemas.microsoft.com/office/drawing/2014/main" id="{7F292313-7DDB-4C4A-A890-E2AFEB15FA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57600" y="681600"/>
            <a:ext cx="974400" cy="1049355"/>
          </a:xfrm>
          <a:prstGeom prst="rect">
            <a:avLst/>
          </a:prstGeom>
        </p:spPr>
      </p:pic>
      <p:pic>
        <p:nvPicPr>
          <p:cNvPr id="22" name="Picture 5">
            <a:extLst>
              <a:ext uri="{FF2B5EF4-FFF2-40B4-BE49-F238E27FC236}">
                <a16:creationId xmlns:a16="http://schemas.microsoft.com/office/drawing/2014/main" id="{B6F4E643-FB94-8D4B-937D-41466378E64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29600" y="676800"/>
            <a:ext cx="1262400" cy="1119629"/>
          </a:xfrm>
          <a:prstGeom prst="rect">
            <a:avLst/>
          </a:prstGeom>
        </p:spPr>
      </p:pic>
      <p:pic>
        <p:nvPicPr>
          <p:cNvPr id="23" name="Picture 6">
            <a:extLst>
              <a:ext uri="{FF2B5EF4-FFF2-40B4-BE49-F238E27FC236}">
                <a16:creationId xmlns:a16="http://schemas.microsoft.com/office/drawing/2014/main" id="{E12C1B82-1590-E14B-8477-2089C3BCD2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0000" y="839999"/>
            <a:ext cx="1454400" cy="859075"/>
          </a:xfrm>
          <a:prstGeom prst="rect">
            <a:avLst/>
          </a:prstGeom>
        </p:spPr>
      </p:pic>
      <p:pic>
        <p:nvPicPr>
          <p:cNvPr id="24" name="Picture 7">
            <a:extLst>
              <a:ext uri="{FF2B5EF4-FFF2-40B4-BE49-F238E27FC236}">
                <a16:creationId xmlns:a16="http://schemas.microsoft.com/office/drawing/2014/main" id="{FA52BDF2-7B21-704A-8E19-DAF03BD1676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060800" y="513600"/>
            <a:ext cx="979200" cy="1401011"/>
          </a:xfrm>
          <a:prstGeom prst="rect">
            <a:avLst/>
          </a:prstGeom>
        </p:spPr>
      </p:pic>
    </p:spTree>
    <p:extLst>
      <p:ext uri="{BB962C8B-B14F-4D97-AF65-F5344CB8AC3E}">
        <p14:creationId xmlns:p14="http://schemas.microsoft.com/office/powerpoint/2010/main" val="1836723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THEMA beweging">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0000" y="2880000"/>
            <a:ext cx="6720000" cy="144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r>
              <a:rPr lang="en-US" dirty="0" err="1"/>
              <a:t>beweging</a:t>
            </a:r>
            <a:endParaRPr lang="nl-BE"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34400" y="806400"/>
            <a:ext cx="1401600" cy="1265445"/>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00" y="916800"/>
            <a:ext cx="1440000" cy="973187"/>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9600" y="600000"/>
            <a:ext cx="1425600" cy="1275952"/>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540801" y="835200"/>
            <a:ext cx="675748" cy="1147200"/>
          </a:xfrm>
          <a:prstGeom prst="rect">
            <a:avLst/>
          </a:prstGeom>
        </p:spPr>
      </p:pic>
      <p:pic>
        <p:nvPicPr>
          <p:cNvPr id="13" name="Picture 10">
            <a:extLst>
              <a:ext uri="{FF2B5EF4-FFF2-40B4-BE49-F238E27FC236}">
                <a16:creationId xmlns:a16="http://schemas.microsoft.com/office/drawing/2014/main" id="{3658C313-27AC-5344-886C-F2948F26F5F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866489" y="5307261"/>
            <a:ext cx="1545532" cy="815929"/>
          </a:xfrm>
          <a:prstGeom prst="rect">
            <a:avLst/>
          </a:prstGeom>
        </p:spPr>
      </p:pic>
    </p:spTree>
    <p:extLst>
      <p:ext uri="{BB962C8B-B14F-4D97-AF65-F5344CB8AC3E}">
        <p14:creationId xmlns:p14="http://schemas.microsoft.com/office/powerpoint/2010/main" val="118247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THEMA roke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0000" y="2880000"/>
            <a:ext cx="6720000" cy="144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br>
              <a:rPr lang="en-US" dirty="0"/>
            </a:br>
            <a:r>
              <a:rPr lang="en-US" dirty="0" err="1"/>
              <a:t>tabak</a:t>
            </a:r>
            <a:r>
              <a:rPr lang="en-US" dirty="0"/>
              <a:t>/</a:t>
            </a:r>
            <a:r>
              <a:rPr lang="en-US" dirty="0" err="1"/>
              <a:t>roken</a:t>
            </a:r>
            <a:endParaRPr lang="nl-BE" dirty="0"/>
          </a:p>
        </p:txBody>
      </p:sp>
      <p:pic>
        <p:nvPicPr>
          <p:cNvPr id="19" name="Picture 10">
            <a:extLst>
              <a:ext uri="{FF2B5EF4-FFF2-40B4-BE49-F238E27FC236}">
                <a16:creationId xmlns:a16="http://schemas.microsoft.com/office/drawing/2014/main" id="{3A34868D-93FB-434D-A5C5-F1302B8472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66489" y="5307261"/>
            <a:ext cx="1545532" cy="815929"/>
          </a:xfrm>
          <a:prstGeom prst="rect">
            <a:avLst/>
          </a:prstGeom>
        </p:spPr>
      </p:pic>
      <p:pic>
        <p:nvPicPr>
          <p:cNvPr id="20" name="Picture 2">
            <a:extLst>
              <a:ext uri="{FF2B5EF4-FFF2-40B4-BE49-F238E27FC236}">
                <a16:creationId xmlns:a16="http://schemas.microsoft.com/office/drawing/2014/main" id="{16DD77D0-7FEA-A34F-A188-8BCBD4FA1F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8800" y="523200"/>
            <a:ext cx="1190400" cy="1160640"/>
          </a:xfrm>
          <a:prstGeom prst="rect">
            <a:avLst/>
          </a:prstGeom>
        </p:spPr>
      </p:pic>
      <p:pic>
        <p:nvPicPr>
          <p:cNvPr id="21" name="Picture 5">
            <a:extLst>
              <a:ext uri="{FF2B5EF4-FFF2-40B4-BE49-F238E27FC236}">
                <a16:creationId xmlns:a16="http://schemas.microsoft.com/office/drawing/2014/main" id="{73A80F77-05D1-1B4A-816F-889232B0E95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64800" y="542400"/>
            <a:ext cx="1003200" cy="1337600"/>
          </a:xfrm>
          <a:prstGeom prst="rect">
            <a:avLst/>
          </a:prstGeom>
        </p:spPr>
      </p:pic>
      <p:pic>
        <p:nvPicPr>
          <p:cNvPr id="22" name="Picture 6">
            <a:extLst>
              <a:ext uri="{FF2B5EF4-FFF2-40B4-BE49-F238E27FC236}">
                <a16:creationId xmlns:a16="http://schemas.microsoft.com/office/drawing/2014/main" id="{83C75C6F-2D4C-7B4D-B532-4F358BF308A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88800" y="830400"/>
            <a:ext cx="1228800" cy="893672"/>
          </a:xfrm>
          <a:prstGeom prst="rect">
            <a:avLst/>
          </a:prstGeom>
        </p:spPr>
      </p:pic>
      <p:pic>
        <p:nvPicPr>
          <p:cNvPr id="23" name="Picture 7">
            <a:extLst>
              <a:ext uri="{FF2B5EF4-FFF2-40B4-BE49-F238E27FC236}">
                <a16:creationId xmlns:a16="http://schemas.microsoft.com/office/drawing/2014/main" id="{FF892ED0-7B15-7E4E-B22C-BD446C5459E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4400" y="739200"/>
            <a:ext cx="1243200" cy="1057091"/>
          </a:xfrm>
          <a:prstGeom prst="rect">
            <a:avLst/>
          </a:prstGeom>
        </p:spPr>
      </p:pic>
    </p:spTree>
    <p:extLst>
      <p:ext uri="{BB962C8B-B14F-4D97-AF65-F5344CB8AC3E}">
        <p14:creationId xmlns:p14="http://schemas.microsoft.com/office/powerpoint/2010/main" val="1130414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THEMA geestelijke/mentale gezondhei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60000" y="2880000"/>
            <a:ext cx="8752960" cy="1440000"/>
          </a:xfrm>
        </p:spPr>
        <p:txBody>
          <a:bodyPr/>
          <a:lstStyle>
            <a:lvl1pPr>
              <a:defRPr baseline="0"/>
            </a:lvl1pPr>
          </a:lstStyle>
          <a:p>
            <a:r>
              <a:rPr lang="en-US" dirty="0" err="1"/>
              <a:t>Hier</a:t>
            </a:r>
            <a:r>
              <a:rPr lang="en-US" dirty="0"/>
              <a:t> </a:t>
            </a:r>
            <a:r>
              <a:rPr lang="en-US" dirty="0" err="1"/>
              <a:t>komt</a:t>
            </a:r>
            <a:r>
              <a:rPr lang="en-US" dirty="0"/>
              <a:t> de </a:t>
            </a:r>
            <a:r>
              <a:rPr lang="en-US" dirty="0" err="1"/>
              <a:t>titel</a:t>
            </a:r>
            <a:r>
              <a:rPr lang="en-US" dirty="0"/>
              <a:t> van de </a:t>
            </a:r>
            <a:r>
              <a:rPr lang="en-US" dirty="0" err="1"/>
              <a:t>themapresentatie</a:t>
            </a:r>
            <a:r>
              <a:rPr lang="en-US" dirty="0"/>
              <a:t> </a:t>
            </a:r>
            <a:r>
              <a:rPr lang="en-US" dirty="0" err="1"/>
              <a:t>rond</a:t>
            </a:r>
            <a:r>
              <a:rPr lang="en-US" dirty="0"/>
              <a:t> </a:t>
            </a:r>
            <a:br>
              <a:rPr lang="en-US" dirty="0"/>
            </a:br>
            <a:r>
              <a:rPr lang="en-US" dirty="0" err="1"/>
              <a:t>geestelijke</a:t>
            </a:r>
            <a:r>
              <a:rPr lang="en-US" dirty="0"/>
              <a:t>/</a:t>
            </a:r>
            <a:r>
              <a:rPr lang="en-US" dirty="0" err="1"/>
              <a:t>mentale</a:t>
            </a:r>
            <a:r>
              <a:rPr lang="en-US" dirty="0"/>
              <a:t> </a:t>
            </a:r>
            <a:r>
              <a:rPr lang="en-US" dirty="0" err="1"/>
              <a:t>gezondheid</a:t>
            </a:r>
            <a:endParaRPr lang="nl-BE"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0001" y="883201"/>
            <a:ext cx="1009364" cy="1240516"/>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800" y="878400"/>
            <a:ext cx="970837" cy="1217400"/>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92801" y="811201"/>
            <a:ext cx="1348385" cy="1309860"/>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2401" y="465601"/>
            <a:ext cx="1332975" cy="1633473"/>
          </a:xfrm>
          <a:prstGeom prst="rect">
            <a:avLst/>
          </a:prstGeom>
        </p:spPr>
      </p:pic>
      <p:pic>
        <p:nvPicPr>
          <p:cNvPr id="18" name="Picture 10">
            <a:extLst>
              <a:ext uri="{FF2B5EF4-FFF2-40B4-BE49-F238E27FC236}">
                <a16:creationId xmlns:a16="http://schemas.microsoft.com/office/drawing/2014/main" id="{4252314D-E38A-9D47-99CB-D829ECBCC8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866489" y="5307261"/>
            <a:ext cx="1545532" cy="815929"/>
          </a:xfrm>
          <a:prstGeom prst="rect">
            <a:avLst/>
          </a:prstGeom>
        </p:spPr>
      </p:pic>
    </p:spTree>
    <p:extLst>
      <p:ext uri="{BB962C8B-B14F-4D97-AF65-F5344CB8AC3E}">
        <p14:creationId xmlns:p14="http://schemas.microsoft.com/office/powerpoint/2010/main" val="4103969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60001" y="2302935"/>
            <a:ext cx="10272000" cy="3891915"/>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err="1"/>
              <a:t>Ondertitel</a:t>
            </a:r>
            <a:r>
              <a:rPr lang="en-US" dirty="0"/>
              <a:t> </a:t>
            </a:r>
            <a:r>
              <a:rPr lang="en-US" dirty="0" err="1"/>
              <a:t>bij</a:t>
            </a:r>
            <a:r>
              <a:rPr lang="en-US" dirty="0"/>
              <a:t> </a:t>
            </a:r>
            <a:r>
              <a:rPr lang="en-US" dirty="0" err="1"/>
              <a:t>tekst</a:t>
            </a:r>
            <a:endParaRPr lang="en-US" dirty="0"/>
          </a:p>
          <a:p>
            <a:pPr lvl="5"/>
            <a:r>
              <a:rPr lang="en-US" dirty="0" err="1"/>
              <a:t>Normale</a:t>
            </a:r>
            <a:r>
              <a:rPr lang="en-US" dirty="0"/>
              <a:t> </a:t>
            </a:r>
            <a:r>
              <a:rPr lang="en-US" dirty="0" err="1"/>
              <a:t>broodtekst</a:t>
            </a:r>
            <a:endParaRPr lang="en-US" dirty="0"/>
          </a:p>
          <a:p>
            <a:pPr lvl="6"/>
            <a:r>
              <a:rPr lang="en-US" dirty="0" err="1"/>
              <a:t>Kleinere</a:t>
            </a:r>
            <a:r>
              <a:rPr lang="en-US" dirty="0"/>
              <a:t> </a:t>
            </a:r>
            <a:r>
              <a:rPr lang="en-US" dirty="0" err="1"/>
              <a:t>titel</a:t>
            </a:r>
            <a:endParaRPr lang="en-US" dirty="0"/>
          </a:p>
          <a:p>
            <a:pPr lvl="7"/>
            <a:r>
              <a:rPr lang="en-US" dirty="0" err="1"/>
              <a:t>Kleinere</a:t>
            </a:r>
            <a:r>
              <a:rPr lang="en-US" dirty="0"/>
              <a:t> </a:t>
            </a:r>
            <a:r>
              <a:rPr lang="en-US" dirty="0" err="1"/>
              <a:t>tekst</a:t>
            </a:r>
            <a:endParaRPr lang="en-US" dirty="0"/>
          </a:p>
          <a:p>
            <a:pPr lvl="8"/>
            <a:r>
              <a:rPr lang="en-US" dirty="0"/>
              <a:t>Bullet </a:t>
            </a:r>
            <a:r>
              <a:rPr lang="en-US" dirty="0" err="1"/>
              <a:t>kleiner</a:t>
            </a:r>
            <a:endParaRPr lang="nl-BE" dirty="0"/>
          </a:p>
        </p:txBody>
      </p:sp>
      <p:sp>
        <p:nvSpPr>
          <p:cNvPr id="2" name="Title Placeholder 1"/>
          <p:cNvSpPr>
            <a:spLocks noGrp="1"/>
          </p:cNvSpPr>
          <p:nvPr>
            <p:ph type="title"/>
          </p:nvPr>
        </p:nvSpPr>
        <p:spPr>
          <a:xfrm>
            <a:off x="960000" y="1680000"/>
            <a:ext cx="10272000" cy="1920000"/>
          </a:xfrm>
          <a:prstGeom prst="rect">
            <a:avLst/>
          </a:prstGeom>
        </p:spPr>
        <p:txBody>
          <a:bodyPr vert="horz" lIns="0" tIns="0" rIns="0" bIns="0" rtlCol="0" anchor="t" anchorCtr="0">
            <a:noAutofit/>
          </a:bodyPr>
          <a:lstStyle/>
          <a:p>
            <a:r>
              <a:rPr lang="nl-NL"/>
              <a:t>Klik om de stijl te bewerken</a:t>
            </a:r>
            <a:endParaRPr lang="nl-BE" dirty="0"/>
          </a:p>
        </p:txBody>
      </p:sp>
      <p:sp>
        <p:nvSpPr>
          <p:cNvPr id="4" name="Date Placeholder 3"/>
          <p:cNvSpPr>
            <a:spLocks noGrp="1"/>
          </p:cNvSpPr>
          <p:nvPr>
            <p:ph type="dt" sz="half" idx="2"/>
          </p:nvPr>
        </p:nvSpPr>
        <p:spPr>
          <a:xfrm>
            <a:off x="960000" y="3840000"/>
            <a:ext cx="2743200" cy="365125"/>
          </a:xfrm>
          <a:prstGeom prst="rect">
            <a:avLst/>
          </a:prstGeom>
        </p:spPr>
        <p:txBody>
          <a:bodyPr vert="horz" lIns="0" tIns="0" rIns="0" bIns="0" rtlCol="0" anchor="ctr"/>
          <a:lstStyle>
            <a:lvl1pPr algn="l">
              <a:defRPr sz="2133" b="1">
                <a:solidFill>
                  <a:schemeClr val="bg2"/>
                </a:solidFill>
              </a:defRPr>
            </a:lvl1pPr>
          </a:lstStyle>
          <a:p>
            <a:fld id="{64935C11-25DD-4138-86C4-F9897470930B}" type="datetime1">
              <a:rPr lang="nl-BE" smtClean="0"/>
              <a:t>20/07/2026</a:t>
            </a:fld>
            <a:endParaRPr lang="nl-BE" dirty="0"/>
          </a:p>
        </p:txBody>
      </p:sp>
      <p:sp>
        <p:nvSpPr>
          <p:cNvPr id="5" name="Footer Placeholder 4"/>
          <p:cNvSpPr>
            <a:spLocks noGrp="1"/>
          </p:cNvSpPr>
          <p:nvPr>
            <p:ph type="ftr" sz="quarter" idx="3"/>
          </p:nvPr>
        </p:nvSpPr>
        <p:spPr>
          <a:xfrm>
            <a:off x="3463200" y="6194850"/>
            <a:ext cx="4114800" cy="365125"/>
          </a:xfrm>
          <a:prstGeom prst="rect">
            <a:avLst/>
          </a:prstGeom>
        </p:spPr>
        <p:txBody>
          <a:bodyPr vert="horz" lIns="0" tIns="0" rIns="0" bIns="0" rtlCol="0" anchor="ctr"/>
          <a:lstStyle>
            <a:lvl1pPr algn="ctr">
              <a:defRPr sz="12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7578000" y="6194850"/>
            <a:ext cx="2743200" cy="365125"/>
          </a:xfrm>
          <a:prstGeom prst="rect">
            <a:avLst/>
          </a:prstGeom>
        </p:spPr>
        <p:txBody>
          <a:bodyPr vert="horz" lIns="0" tIns="0" rIns="0" bIns="0" rtlCol="0" anchor="ctr"/>
          <a:lstStyle>
            <a:lvl1pPr algn="r">
              <a:defRPr sz="1200">
                <a:solidFill>
                  <a:schemeClr val="tx1">
                    <a:tint val="75000"/>
                  </a:schemeClr>
                </a:solidFill>
              </a:defRPr>
            </a:lvl1pPr>
          </a:lstStyle>
          <a:p>
            <a:fld id="{B23AB928-941E-4114-ADAE-BFAF879226BF}" type="slidenum">
              <a:rPr lang="nl-BE" smtClean="0"/>
              <a:t>‹nr.›</a:t>
            </a:fld>
            <a:endParaRPr lang="nl-BE"/>
          </a:p>
        </p:txBody>
      </p:sp>
    </p:spTree>
    <p:extLst>
      <p:ext uri="{BB962C8B-B14F-4D97-AF65-F5344CB8AC3E}">
        <p14:creationId xmlns:p14="http://schemas.microsoft.com/office/powerpoint/2010/main" val="2007367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p:txStyles>
    <p:titleStyle>
      <a:lvl1pPr algn="l" defTabSz="914377" rtl="0" eaLnBrk="1" latinLnBrk="0" hangingPunct="1">
        <a:lnSpc>
          <a:spcPct val="100000"/>
        </a:lnSpc>
        <a:spcBef>
          <a:spcPct val="0"/>
        </a:spcBef>
        <a:buNone/>
        <a:defRPr sz="3467" b="1" kern="1200">
          <a:solidFill>
            <a:schemeClr val="bg1"/>
          </a:solidFill>
          <a:latin typeface="+mj-lt"/>
          <a:ea typeface="+mj-ea"/>
          <a:cs typeface="+mj-cs"/>
        </a:defRPr>
      </a:lvl1pPr>
    </p:titleStyle>
    <p:bodyStyle>
      <a:lvl1pPr marL="228594" indent="-191995" algn="l" defTabSz="914377" rtl="0" eaLnBrk="1" latinLnBrk="0" hangingPunct="1">
        <a:lnSpc>
          <a:spcPct val="114000"/>
        </a:lnSpc>
        <a:spcBef>
          <a:spcPts val="0"/>
        </a:spcBef>
        <a:buClr>
          <a:schemeClr val="tx1"/>
        </a:buClr>
        <a:buFont typeface="Lucida Sans Unicode" panose="020B0602030504020204" pitchFamily="34" charset="0"/>
        <a:buChar char="▸"/>
        <a:defRPr sz="2133" kern="1200">
          <a:solidFill>
            <a:schemeClr val="bg1"/>
          </a:solidFill>
          <a:latin typeface="+mn-lt"/>
          <a:ea typeface="+mn-ea"/>
          <a:cs typeface="+mn-cs"/>
        </a:defRPr>
      </a:lvl1pPr>
      <a:lvl2pPr marL="1247969" indent="-191995" algn="l" defTabSz="914377" rtl="0" eaLnBrk="1" latinLnBrk="0" hangingPunct="1">
        <a:lnSpc>
          <a:spcPct val="114000"/>
        </a:lnSpc>
        <a:spcBef>
          <a:spcPts val="0"/>
        </a:spcBef>
        <a:buClr>
          <a:schemeClr val="tx1"/>
        </a:buClr>
        <a:buFont typeface="Arial" panose="020B0604020202020204" pitchFamily="34" charset="0"/>
        <a:buChar char="•"/>
        <a:defRPr sz="2133" kern="1200">
          <a:solidFill>
            <a:schemeClr val="bg1"/>
          </a:solidFill>
          <a:latin typeface="+mn-lt"/>
          <a:ea typeface="+mn-ea"/>
          <a:cs typeface="+mn-cs"/>
        </a:defRPr>
      </a:lvl2pPr>
      <a:lvl3pPr marL="2495938" indent="-191995" algn="l" defTabSz="914377" rtl="0" eaLnBrk="1" latinLnBrk="0" hangingPunct="1">
        <a:lnSpc>
          <a:spcPct val="114000"/>
        </a:lnSpc>
        <a:spcBef>
          <a:spcPts val="0"/>
        </a:spcBef>
        <a:buClr>
          <a:schemeClr val="tx1"/>
        </a:buClr>
        <a:buFont typeface="Lucida Sans Unicode" panose="020B0602030504020204" pitchFamily="34" charset="0"/>
        <a:buChar char="◦"/>
        <a:defRPr sz="2133" kern="1200">
          <a:solidFill>
            <a:schemeClr val="bg1"/>
          </a:solidFill>
          <a:latin typeface="+mn-lt"/>
          <a:ea typeface="+mn-ea"/>
          <a:cs typeface="+mn-cs"/>
        </a:defRPr>
      </a:lvl3pPr>
      <a:lvl4pPr marL="3743906" indent="-191995" algn="l" defTabSz="914377" rtl="0" eaLnBrk="1" latinLnBrk="0" hangingPunct="1">
        <a:lnSpc>
          <a:spcPct val="114000"/>
        </a:lnSpc>
        <a:spcBef>
          <a:spcPts val="0"/>
        </a:spcBef>
        <a:buClr>
          <a:schemeClr val="tx1"/>
        </a:buClr>
        <a:buFont typeface="Arial" panose="020B0604020202020204" pitchFamily="34" charset="0"/>
        <a:buChar char="•"/>
        <a:defRPr sz="2133" kern="1200">
          <a:solidFill>
            <a:schemeClr val="bg1"/>
          </a:solidFill>
          <a:latin typeface="+mn-lt"/>
          <a:ea typeface="+mn-ea"/>
          <a:cs typeface="+mn-cs"/>
        </a:defRPr>
      </a:lvl4pPr>
      <a:lvl5pPr marL="0" indent="0" algn="l" defTabSz="914377" rtl="0" eaLnBrk="1" latinLnBrk="0" hangingPunct="1">
        <a:lnSpc>
          <a:spcPct val="114000"/>
        </a:lnSpc>
        <a:spcBef>
          <a:spcPts val="2400"/>
        </a:spcBef>
        <a:buClr>
          <a:schemeClr val="tx1"/>
        </a:buClr>
        <a:buFont typeface="Arial" panose="020B0604020202020204" pitchFamily="34" charset="0"/>
        <a:buNone/>
        <a:defRPr sz="2400" b="1" kern="1200">
          <a:solidFill>
            <a:schemeClr val="bg1"/>
          </a:solidFill>
          <a:latin typeface="+mn-lt"/>
          <a:ea typeface="+mn-ea"/>
          <a:cs typeface="+mn-cs"/>
        </a:defRPr>
      </a:lvl5pPr>
      <a:lvl6pPr marL="0" indent="0" algn="l" defTabSz="914377" rtl="0" eaLnBrk="1" latinLnBrk="0" hangingPunct="1">
        <a:lnSpc>
          <a:spcPct val="114000"/>
        </a:lnSpc>
        <a:spcBef>
          <a:spcPts val="0"/>
        </a:spcBef>
        <a:buClr>
          <a:schemeClr val="tx1"/>
        </a:buClr>
        <a:buFont typeface="Arial" panose="020B0604020202020204" pitchFamily="34" charset="0"/>
        <a:buNone/>
        <a:defRPr sz="2400" kern="1200">
          <a:solidFill>
            <a:schemeClr val="bg1"/>
          </a:solidFill>
          <a:latin typeface="+mn-lt"/>
          <a:ea typeface="+mn-ea"/>
          <a:cs typeface="+mn-cs"/>
        </a:defRPr>
      </a:lvl6pPr>
      <a:lvl7pPr marL="0" indent="0" algn="l" defTabSz="914377" rtl="0" eaLnBrk="1" latinLnBrk="0" hangingPunct="1">
        <a:lnSpc>
          <a:spcPct val="114000"/>
        </a:lnSpc>
        <a:spcBef>
          <a:spcPts val="1867"/>
        </a:spcBef>
        <a:buClr>
          <a:schemeClr val="tx1"/>
        </a:buClr>
        <a:buFont typeface="Arial" panose="020B0604020202020204" pitchFamily="34" charset="0"/>
        <a:buNone/>
        <a:defRPr sz="1867" b="1" kern="1200" baseline="0">
          <a:solidFill>
            <a:schemeClr val="bg1"/>
          </a:solidFill>
          <a:latin typeface="+mn-lt"/>
          <a:ea typeface="+mn-ea"/>
          <a:cs typeface="+mn-cs"/>
        </a:defRPr>
      </a:lvl7pPr>
      <a:lvl8pPr marL="0" indent="0" algn="l" defTabSz="914377" rtl="0" eaLnBrk="1" latinLnBrk="0" hangingPunct="1">
        <a:lnSpc>
          <a:spcPct val="114000"/>
        </a:lnSpc>
        <a:spcBef>
          <a:spcPts val="0"/>
        </a:spcBef>
        <a:buClr>
          <a:schemeClr val="tx1"/>
        </a:buClr>
        <a:buFont typeface="Arial" panose="020B0604020202020204" pitchFamily="34" charset="0"/>
        <a:buNone/>
        <a:defRPr sz="1867" kern="1200" baseline="0">
          <a:solidFill>
            <a:schemeClr val="bg1"/>
          </a:solidFill>
          <a:latin typeface="+mn-lt"/>
          <a:ea typeface="+mn-ea"/>
          <a:cs typeface="+mn-cs"/>
        </a:defRPr>
      </a:lvl8pPr>
      <a:lvl9pPr marL="0" indent="-191995" algn="l" defTabSz="914377" rtl="0" eaLnBrk="1" latinLnBrk="0" hangingPunct="1">
        <a:lnSpc>
          <a:spcPct val="114000"/>
        </a:lnSpc>
        <a:spcBef>
          <a:spcPts val="0"/>
        </a:spcBef>
        <a:buClr>
          <a:schemeClr val="tx1"/>
        </a:buClr>
        <a:buFont typeface="Lucida Sans Unicode" panose="020B0602030504020204" pitchFamily="34" charset="0"/>
        <a:buChar char="▸"/>
        <a:defRPr sz="1867" kern="1200">
          <a:solidFill>
            <a:schemeClr val="bg1"/>
          </a:solidFill>
          <a:latin typeface="+mn-lt"/>
          <a:ea typeface="+mn-ea"/>
          <a:cs typeface="+mn-cs"/>
        </a:defRPr>
      </a:lvl9pPr>
    </p:bodyStyle>
    <p:otherStyle>
      <a:defPPr>
        <a:defRPr lang="nl-B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36_990FB20F.xm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F2_2CD6D7DB.xml"/><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a:extLst>
              <a:ext uri="{FF2B5EF4-FFF2-40B4-BE49-F238E27FC236}">
                <a16:creationId xmlns:a16="http://schemas.microsoft.com/office/drawing/2014/main" id="{2C507010-F7A0-412A-ACC5-DD67951756A5}"/>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t="23425" b="23425"/>
          <a:stretch>
            <a:fillRect/>
          </a:stretch>
        </p:blipFill>
        <p:spPr>
          <a:xfrm>
            <a:off x="3590067" y="0"/>
            <a:ext cx="8601933" cy="6858000"/>
          </a:xfrm>
        </p:spPr>
      </p:pic>
      <p:sp>
        <p:nvSpPr>
          <p:cNvPr id="6" name="Title 5"/>
          <p:cNvSpPr>
            <a:spLocks noGrp="1"/>
          </p:cNvSpPr>
          <p:nvPr>
            <p:ph type="title"/>
          </p:nvPr>
        </p:nvSpPr>
        <p:spPr>
          <a:xfrm>
            <a:off x="685252" y="2766407"/>
            <a:ext cx="4527451" cy="1571224"/>
          </a:xfrm>
        </p:spPr>
        <p:txBody>
          <a:bodyPr/>
          <a:lstStyle/>
          <a:p>
            <a:r>
              <a:rPr lang="nl-BE" sz="3200" dirty="0"/>
              <a:t>Zorgtoeleiding in lokale dienstencentra</a:t>
            </a:r>
          </a:p>
        </p:txBody>
      </p:sp>
    </p:spTree>
    <p:extLst>
      <p:ext uri="{BB962C8B-B14F-4D97-AF65-F5344CB8AC3E}">
        <p14:creationId xmlns:p14="http://schemas.microsoft.com/office/powerpoint/2010/main" val="811478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0000" y="697827"/>
            <a:ext cx="10992000" cy="535575"/>
          </a:xfrm>
        </p:spPr>
        <p:txBody>
          <a:bodyPr/>
          <a:lstStyle/>
          <a:p>
            <a:r>
              <a:rPr lang="nl-BE" dirty="0">
                <a:solidFill>
                  <a:schemeClr val="tx1"/>
                </a:solidFill>
              </a:rPr>
              <a:t>Flowchart </a:t>
            </a:r>
          </a:p>
        </p:txBody>
      </p:sp>
      <p:sp>
        <p:nvSpPr>
          <p:cNvPr id="11" name="Tijdelijke aanduiding voor inhoud 1">
            <a:extLst>
              <a:ext uri="{FF2B5EF4-FFF2-40B4-BE49-F238E27FC236}">
                <a16:creationId xmlns:a16="http://schemas.microsoft.com/office/drawing/2014/main" id="{2525F27E-EA77-E60E-0024-FD8CD53B2FFE}"/>
              </a:ext>
            </a:extLst>
          </p:cNvPr>
          <p:cNvSpPr>
            <a:spLocks noGrp="1"/>
          </p:cNvSpPr>
          <p:nvPr>
            <p:ph sz="half" idx="1"/>
          </p:nvPr>
        </p:nvSpPr>
        <p:spPr>
          <a:xfrm>
            <a:off x="600001" y="1651000"/>
            <a:ext cx="3679900" cy="4137900"/>
          </a:xfrm>
        </p:spPr>
        <p:txBody>
          <a:bodyPr/>
          <a:lstStyle/>
          <a:p>
            <a:r>
              <a:rPr lang="nl-NL" dirty="0"/>
              <a:t>Observeer het maaltijdgebeuren</a:t>
            </a:r>
          </a:p>
          <a:p>
            <a:endParaRPr lang="nl-NL" dirty="0"/>
          </a:p>
          <a:p>
            <a:r>
              <a:rPr lang="nl-NL" dirty="0"/>
              <a:t>Signaleer voedingsproblemen</a:t>
            </a:r>
          </a:p>
          <a:p>
            <a:endParaRPr lang="nl-NL" dirty="0"/>
          </a:p>
          <a:p>
            <a:r>
              <a:rPr lang="nl-NL" dirty="0"/>
              <a:t>Verwijs tijdig door</a:t>
            </a:r>
          </a:p>
          <a:p>
            <a:endParaRPr lang="nl-NL" dirty="0"/>
          </a:p>
        </p:txBody>
      </p:sp>
      <p:pic>
        <p:nvPicPr>
          <p:cNvPr id="2" name="Picture 1">
            <a:extLst>
              <a:ext uri="{FF2B5EF4-FFF2-40B4-BE49-F238E27FC236}">
                <a16:creationId xmlns:a16="http://schemas.microsoft.com/office/drawing/2014/main" id="{8A68A424-9B7B-BE8B-AFA5-B4BE267F77A5}"/>
              </a:ext>
            </a:extLst>
          </p:cNvPr>
          <p:cNvPicPr>
            <a:picLocks noChangeAspect="1"/>
          </p:cNvPicPr>
          <p:nvPr/>
        </p:nvPicPr>
        <p:blipFill>
          <a:blip r:embed="rId4"/>
          <a:stretch>
            <a:fillRect/>
          </a:stretch>
        </p:blipFill>
        <p:spPr>
          <a:xfrm>
            <a:off x="5054250" y="0"/>
            <a:ext cx="5848675" cy="6858000"/>
          </a:xfrm>
          <a:prstGeom prst="rect">
            <a:avLst/>
          </a:prstGeom>
        </p:spPr>
      </p:pic>
    </p:spTree>
    <p:extLst>
      <p:ext uri="{BB962C8B-B14F-4D97-AF65-F5344CB8AC3E}">
        <p14:creationId xmlns:p14="http://schemas.microsoft.com/office/powerpoint/2010/main" val="2567942671"/>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7F81B4FB-776D-C086-5EAD-C17A33F92168}"/>
              </a:ext>
            </a:extLst>
          </p:cNvPr>
          <p:cNvSpPr>
            <a:spLocks noGrp="1"/>
          </p:cNvSpPr>
          <p:nvPr>
            <p:ph sz="half" idx="1"/>
          </p:nvPr>
        </p:nvSpPr>
        <p:spPr>
          <a:xfrm>
            <a:off x="719666" y="1828800"/>
            <a:ext cx="10837333" cy="4176000"/>
          </a:xfrm>
        </p:spPr>
        <p:txBody>
          <a:bodyPr/>
          <a:lstStyle/>
          <a:p>
            <a:pPr>
              <a:lnSpc>
                <a:spcPct val="150000"/>
              </a:lnSpc>
            </a:pPr>
            <a:r>
              <a:rPr lang="nl-NL" sz="1800" dirty="0"/>
              <a:t>Slechter eten</a:t>
            </a:r>
          </a:p>
          <a:p>
            <a:pPr>
              <a:lnSpc>
                <a:spcPct val="150000"/>
              </a:lnSpc>
            </a:pPr>
            <a:r>
              <a:rPr lang="nl-NL" sz="1800" dirty="0"/>
              <a:t>Minder eten</a:t>
            </a:r>
          </a:p>
          <a:p>
            <a:pPr>
              <a:lnSpc>
                <a:spcPct val="150000"/>
              </a:lnSpc>
            </a:pPr>
            <a:r>
              <a:rPr lang="nl-NL" sz="1800" dirty="0"/>
              <a:t>Trager eten</a:t>
            </a:r>
          </a:p>
          <a:p>
            <a:pPr>
              <a:lnSpc>
                <a:spcPct val="150000"/>
              </a:lnSpc>
            </a:pPr>
            <a:r>
              <a:rPr lang="nl-NL" sz="1800" dirty="0"/>
              <a:t>Kauwproblemen</a:t>
            </a:r>
          </a:p>
          <a:p>
            <a:pPr lvl="1">
              <a:lnSpc>
                <a:spcPct val="150000"/>
              </a:lnSpc>
            </a:pPr>
            <a:r>
              <a:rPr lang="nl-NL" sz="1800" dirty="0"/>
              <a:t>Moeite met kauwen, half-gekauwd vlees blijft achter op het bord, …</a:t>
            </a:r>
          </a:p>
          <a:p>
            <a:pPr>
              <a:lnSpc>
                <a:spcPct val="150000"/>
              </a:lnSpc>
            </a:pPr>
            <a:r>
              <a:rPr lang="nl-NL" sz="1800" dirty="0"/>
              <a:t>Slikproblemen</a:t>
            </a:r>
          </a:p>
          <a:p>
            <a:pPr lvl="1">
              <a:lnSpc>
                <a:spcPct val="150000"/>
              </a:lnSpc>
            </a:pPr>
            <a:r>
              <a:rPr lang="nl-NL" sz="1800" dirty="0"/>
              <a:t>Hoesten</a:t>
            </a:r>
          </a:p>
          <a:p>
            <a:pPr lvl="1">
              <a:lnSpc>
                <a:spcPct val="150000"/>
              </a:lnSpc>
            </a:pPr>
            <a:r>
              <a:rPr lang="nl-NL" sz="1800" dirty="0"/>
              <a:t>Verslikken (voor, tijdens of na het eten)</a:t>
            </a:r>
          </a:p>
        </p:txBody>
      </p:sp>
      <p:sp>
        <p:nvSpPr>
          <p:cNvPr id="4" name="Tijdelijke aanduiding voor tekst 3">
            <a:extLst>
              <a:ext uri="{FF2B5EF4-FFF2-40B4-BE49-F238E27FC236}">
                <a16:creationId xmlns:a16="http://schemas.microsoft.com/office/drawing/2014/main" id="{C340E7FC-235A-62D3-0409-7D95A5D69BFA}"/>
              </a:ext>
            </a:extLst>
          </p:cNvPr>
          <p:cNvSpPr>
            <a:spLocks noGrp="1"/>
          </p:cNvSpPr>
          <p:nvPr>
            <p:ph type="body" sz="quarter" idx="13"/>
          </p:nvPr>
        </p:nvSpPr>
        <p:spPr/>
        <p:txBody>
          <a:bodyPr/>
          <a:lstStyle/>
          <a:p>
            <a:r>
              <a:rPr lang="nl-NL" dirty="0"/>
              <a:t>Merk je veranderingen?</a:t>
            </a:r>
          </a:p>
        </p:txBody>
      </p:sp>
      <p:sp>
        <p:nvSpPr>
          <p:cNvPr id="6" name="Tekstvak 5">
            <a:extLst>
              <a:ext uri="{FF2B5EF4-FFF2-40B4-BE49-F238E27FC236}">
                <a16:creationId xmlns:a16="http://schemas.microsoft.com/office/drawing/2014/main" id="{93C14B6B-D5EA-C6D3-F74D-A668A42EBD74}"/>
              </a:ext>
            </a:extLst>
          </p:cNvPr>
          <p:cNvSpPr txBox="1"/>
          <p:nvPr/>
        </p:nvSpPr>
        <p:spPr>
          <a:xfrm>
            <a:off x="630767" y="560812"/>
            <a:ext cx="6596678" cy="584775"/>
          </a:xfrm>
          <a:prstGeom prst="rect">
            <a:avLst/>
          </a:prstGeom>
          <a:noFill/>
        </p:spPr>
        <p:txBody>
          <a:bodyPr wrap="none" rtlCol="0">
            <a:spAutoFit/>
          </a:bodyPr>
          <a:lstStyle/>
          <a:p>
            <a:r>
              <a:rPr lang="nl-NL" sz="3200" dirty="0"/>
              <a:t>Observeer het maaltijdgebeuren</a:t>
            </a:r>
          </a:p>
        </p:txBody>
      </p:sp>
      <p:pic>
        <p:nvPicPr>
          <p:cNvPr id="8" name="Afbeelding 7">
            <a:extLst>
              <a:ext uri="{FF2B5EF4-FFF2-40B4-BE49-F238E27FC236}">
                <a16:creationId xmlns:a16="http://schemas.microsoft.com/office/drawing/2014/main" id="{2B41804A-AB86-CDAE-EF33-A5606EAC13BF}"/>
              </a:ext>
            </a:extLst>
          </p:cNvPr>
          <p:cNvPicPr>
            <a:picLocks noChangeAspect="1"/>
          </p:cNvPicPr>
          <p:nvPr/>
        </p:nvPicPr>
        <p:blipFill>
          <a:blip r:embed="rId3"/>
          <a:stretch>
            <a:fillRect/>
          </a:stretch>
        </p:blipFill>
        <p:spPr>
          <a:xfrm>
            <a:off x="10320868" y="4582568"/>
            <a:ext cx="1422400" cy="1143000"/>
          </a:xfrm>
          <a:prstGeom prst="rect">
            <a:avLst/>
          </a:prstGeom>
        </p:spPr>
      </p:pic>
      <p:pic>
        <p:nvPicPr>
          <p:cNvPr id="10" name="Afbeelding 9">
            <a:extLst>
              <a:ext uri="{FF2B5EF4-FFF2-40B4-BE49-F238E27FC236}">
                <a16:creationId xmlns:a16="http://schemas.microsoft.com/office/drawing/2014/main" id="{0B98656E-D4E3-BD93-EDE9-B99E5A79B9D6}"/>
              </a:ext>
            </a:extLst>
          </p:cNvPr>
          <p:cNvPicPr>
            <a:picLocks noChangeAspect="1"/>
          </p:cNvPicPr>
          <p:nvPr/>
        </p:nvPicPr>
        <p:blipFill>
          <a:blip r:embed="rId4"/>
          <a:stretch>
            <a:fillRect/>
          </a:stretch>
        </p:blipFill>
        <p:spPr>
          <a:xfrm>
            <a:off x="10365391" y="3306302"/>
            <a:ext cx="1358900" cy="1130300"/>
          </a:xfrm>
          <a:prstGeom prst="rect">
            <a:avLst/>
          </a:prstGeom>
        </p:spPr>
      </p:pic>
      <p:pic>
        <p:nvPicPr>
          <p:cNvPr id="14" name="Afbeelding 13">
            <a:extLst>
              <a:ext uri="{FF2B5EF4-FFF2-40B4-BE49-F238E27FC236}">
                <a16:creationId xmlns:a16="http://schemas.microsoft.com/office/drawing/2014/main" id="{50EC2FFC-1D00-8ABF-DDB5-F7D817B8FE21}"/>
              </a:ext>
            </a:extLst>
          </p:cNvPr>
          <p:cNvPicPr>
            <a:picLocks noChangeAspect="1"/>
          </p:cNvPicPr>
          <p:nvPr/>
        </p:nvPicPr>
        <p:blipFill>
          <a:blip r:embed="rId5"/>
          <a:stretch>
            <a:fillRect/>
          </a:stretch>
        </p:blipFill>
        <p:spPr>
          <a:xfrm>
            <a:off x="10440084" y="2153618"/>
            <a:ext cx="1209514" cy="1209514"/>
          </a:xfrm>
          <a:prstGeom prst="rect">
            <a:avLst/>
          </a:prstGeom>
        </p:spPr>
      </p:pic>
      <p:pic>
        <p:nvPicPr>
          <p:cNvPr id="16" name="Afbeelding 15">
            <a:extLst>
              <a:ext uri="{FF2B5EF4-FFF2-40B4-BE49-F238E27FC236}">
                <a16:creationId xmlns:a16="http://schemas.microsoft.com/office/drawing/2014/main" id="{EAFFF9D7-2022-748C-1410-34C4137F4593}"/>
              </a:ext>
            </a:extLst>
          </p:cNvPr>
          <p:cNvPicPr>
            <a:picLocks noChangeAspect="1"/>
          </p:cNvPicPr>
          <p:nvPr/>
        </p:nvPicPr>
        <p:blipFill>
          <a:blip r:embed="rId6"/>
          <a:stretch>
            <a:fillRect/>
          </a:stretch>
        </p:blipFill>
        <p:spPr>
          <a:xfrm>
            <a:off x="10069660" y="1040800"/>
            <a:ext cx="1516609" cy="992133"/>
          </a:xfrm>
          <a:prstGeom prst="rect">
            <a:avLst/>
          </a:prstGeom>
        </p:spPr>
      </p:pic>
    </p:spTree>
    <p:extLst>
      <p:ext uri="{BB962C8B-B14F-4D97-AF65-F5344CB8AC3E}">
        <p14:creationId xmlns:p14="http://schemas.microsoft.com/office/powerpoint/2010/main" val="3140627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45FAC-09B1-260C-8E92-9DD683A65E4D}"/>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A7112B1-77F1-628D-C700-7A1F1A1EC671}"/>
              </a:ext>
            </a:extLst>
          </p:cNvPr>
          <p:cNvSpPr>
            <a:spLocks noGrp="1"/>
          </p:cNvSpPr>
          <p:nvPr>
            <p:ph sz="half" idx="1"/>
          </p:nvPr>
        </p:nvSpPr>
        <p:spPr>
          <a:xfrm>
            <a:off x="719666" y="1828800"/>
            <a:ext cx="10837333" cy="4176000"/>
          </a:xfrm>
        </p:spPr>
        <p:txBody>
          <a:bodyPr/>
          <a:lstStyle/>
          <a:p>
            <a:r>
              <a:rPr lang="nl-NL" sz="1800" dirty="0"/>
              <a:t>Eerste indicatie mogelijk gewichtsverlies:</a:t>
            </a:r>
          </a:p>
          <a:p>
            <a:pPr lvl="1"/>
            <a:r>
              <a:rPr lang="nl-NL" sz="1800" dirty="0"/>
              <a:t>Loszittende kledij, juwelen, kunstgebit of extra gaatje in de riem</a:t>
            </a:r>
          </a:p>
          <a:p>
            <a:endParaRPr lang="nl-NL" sz="1800" dirty="0"/>
          </a:p>
          <a:p>
            <a:r>
              <a:rPr lang="nl-NL" sz="1800" dirty="0"/>
              <a:t>Andere signalen (risico op) ondervoeding:</a:t>
            </a:r>
          </a:p>
          <a:p>
            <a:pPr lvl="1"/>
            <a:r>
              <a:rPr lang="nl-NL" sz="1800" dirty="0"/>
              <a:t>Constant koud hebben</a:t>
            </a:r>
          </a:p>
          <a:p>
            <a:pPr lvl="1"/>
            <a:r>
              <a:rPr lang="nl-NL" sz="1800" dirty="0"/>
              <a:t>Duizeligheid</a:t>
            </a:r>
          </a:p>
          <a:p>
            <a:pPr lvl="1"/>
            <a:r>
              <a:rPr lang="nl-NL" sz="1800" dirty="0"/>
              <a:t>Vermoeidheid</a:t>
            </a:r>
          </a:p>
          <a:p>
            <a:pPr lvl="1"/>
            <a:r>
              <a:rPr lang="nl-NL" sz="1800" dirty="0"/>
              <a:t>Algemene zwakte</a:t>
            </a:r>
          </a:p>
          <a:p>
            <a:endParaRPr lang="nl-NL" sz="1800" dirty="0"/>
          </a:p>
          <a:p>
            <a:r>
              <a:rPr lang="nl-BE" sz="1800" dirty="0"/>
              <a:t>Let op! Ook met overgewicht kan je een risico lopen op ondervoeding. </a:t>
            </a:r>
          </a:p>
          <a:p>
            <a:endParaRPr lang="nl-NL" dirty="0"/>
          </a:p>
          <a:p>
            <a:pPr lvl="1"/>
            <a:endParaRPr lang="nl-NL" dirty="0"/>
          </a:p>
        </p:txBody>
      </p:sp>
      <p:sp>
        <p:nvSpPr>
          <p:cNvPr id="4" name="Tijdelijke aanduiding voor tekst 3">
            <a:extLst>
              <a:ext uri="{FF2B5EF4-FFF2-40B4-BE49-F238E27FC236}">
                <a16:creationId xmlns:a16="http://schemas.microsoft.com/office/drawing/2014/main" id="{3A7B3C9D-622A-2B15-4639-371C7E6030C8}"/>
              </a:ext>
            </a:extLst>
          </p:cNvPr>
          <p:cNvSpPr>
            <a:spLocks noGrp="1"/>
          </p:cNvSpPr>
          <p:nvPr>
            <p:ph type="body" sz="quarter" idx="13"/>
          </p:nvPr>
        </p:nvSpPr>
        <p:spPr/>
        <p:txBody>
          <a:bodyPr/>
          <a:lstStyle/>
          <a:p>
            <a:r>
              <a:rPr lang="nl-NL" dirty="0"/>
              <a:t>Merk je veranderingen?</a:t>
            </a:r>
          </a:p>
        </p:txBody>
      </p:sp>
      <p:sp>
        <p:nvSpPr>
          <p:cNvPr id="6" name="Tekstvak 5">
            <a:extLst>
              <a:ext uri="{FF2B5EF4-FFF2-40B4-BE49-F238E27FC236}">
                <a16:creationId xmlns:a16="http://schemas.microsoft.com/office/drawing/2014/main" id="{81846C81-BD1D-3449-0186-EB12AB647CB1}"/>
              </a:ext>
            </a:extLst>
          </p:cNvPr>
          <p:cNvSpPr txBox="1"/>
          <p:nvPr/>
        </p:nvSpPr>
        <p:spPr>
          <a:xfrm>
            <a:off x="630767" y="560812"/>
            <a:ext cx="6596678" cy="584775"/>
          </a:xfrm>
          <a:prstGeom prst="rect">
            <a:avLst/>
          </a:prstGeom>
          <a:noFill/>
        </p:spPr>
        <p:txBody>
          <a:bodyPr wrap="none" rtlCol="0">
            <a:spAutoFit/>
          </a:bodyPr>
          <a:lstStyle/>
          <a:p>
            <a:r>
              <a:rPr lang="nl-NL" sz="3200" dirty="0"/>
              <a:t>Observeer het maaltijdgebeuren</a:t>
            </a:r>
          </a:p>
        </p:txBody>
      </p:sp>
      <p:pic>
        <p:nvPicPr>
          <p:cNvPr id="5" name="Afbeelding 4">
            <a:extLst>
              <a:ext uri="{FF2B5EF4-FFF2-40B4-BE49-F238E27FC236}">
                <a16:creationId xmlns:a16="http://schemas.microsoft.com/office/drawing/2014/main" id="{9CCD81CA-65DF-6B74-B981-7E7F917F438F}"/>
              </a:ext>
            </a:extLst>
          </p:cNvPr>
          <p:cNvPicPr>
            <a:picLocks noChangeAspect="1"/>
          </p:cNvPicPr>
          <p:nvPr/>
        </p:nvPicPr>
        <p:blipFill>
          <a:blip r:embed="rId3"/>
          <a:stretch>
            <a:fillRect/>
          </a:stretch>
        </p:blipFill>
        <p:spPr>
          <a:xfrm>
            <a:off x="9922848" y="403229"/>
            <a:ext cx="1614255" cy="1484716"/>
          </a:xfrm>
          <a:prstGeom prst="rect">
            <a:avLst/>
          </a:prstGeom>
        </p:spPr>
      </p:pic>
      <p:pic>
        <p:nvPicPr>
          <p:cNvPr id="8" name="Afbeelding 7">
            <a:extLst>
              <a:ext uri="{FF2B5EF4-FFF2-40B4-BE49-F238E27FC236}">
                <a16:creationId xmlns:a16="http://schemas.microsoft.com/office/drawing/2014/main" id="{0EA4E35C-150D-41E1-13F7-63EAAA667574}"/>
              </a:ext>
            </a:extLst>
          </p:cNvPr>
          <p:cNvPicPr>
            <a:picLocks noChangeAspect="1"/>
          </p:cNvPicPr>
          <p:nvPr/>
        </p:nvPicPr>
        <p:blipFill>
          <a:blip r:embed="rId4"/>
          <a:stretch>
            <a:fillRect/>
          </a:stretch>
        </p:blipFill>
        <p:spPr>
          <a:xfrm>
            <a:off x="9066507" y="2661583"/>
            <a:ext cx="1072971" cy="1072971"/>
          </a:xfrm>
          <a:prstGeom prst="rect">
            <a:avLst/>
          </a:prstGeom>
        </p:spPr>
      </p:pic>
      <p:pic>
        <p:nvPicPr>
          <p:cNvPr id="10" name="Afbeelding 9">
            <a:extLst>
              <a:ext uri="{FF2B5EF4-FFF2-40B4-BE49-F238E27FC236}">
                <a16:creationId xmlns:a16="http://schemas.microsoft.com/office/drawing/2014/main" id="{4ED8E44B-A74E-5F2C-578E-F98941ACC457}"/>
              </a:ext>
            </a:extLst>
          </p:cNvPr>
          <p:cNvPicPr>
            <a:picLocks noChangeAspect="1"/>
          </p:cNvPicPr>
          <p:nvPr/>
        </p:nvPicPr>
        <p:blipFill>
          <a:blip r:embed="rId5"/>
          <a:srcRect l="22771" t="13809" r="25676" b="15942"/>
          <a:stretch>
            <a:fillRect/>
          </a:stretch>
        </p:blipFill>
        <p:spPr>
          <a:xfrm>
            <a:off x="10447508" y="2992196"/>
            <a:ext cx="1089595" cy="1484716"/>
          </a:xfrm>
          <a:prstGeom prst="rect">
            <a:avLst/>
          </a:prstGeom>
        </p:spPr>
      </p:pic>
      <p:pic>
        <p:nvPicPr>
          <p:cNvPr id="12" name="Afbeelding 11">
            <a:extLst>
              <a:ext uri="{FF2B5EF4-FFF2-40B4-BE49-F238E27FC236}">
                <a16:creationId xmlns:a16="http://schemas.microsoft.com/office/drawing/2014/main" id="{4D5F8AD3-1600-D7BA-BEC8-E486ABF30148}"/>
              </a:ext>
            </a:extLst>
          </p:cNvPr>
          <p:cNvPicPr>
            <a:picLocks noChangeAspect="1"/>
          </p:cNvPicPr>
          <p:nvPr/>
        </p:nvPicPr>
        <p:blipFill>
          <a:blip r:embed="rId6"/>
          <a:stretch>
            <a:fillRect/>
          </a:stretch>
        </p:blipFill>
        <p:spPr>
          <a:xfrm>
            <a:off x="9066507" y="4406977"/>
            <a:ext cx="1506296" cy="1506296"/>
          </a:xfrm>
          <a:prstGeom prst="rect">
            <a:avLst/>
          </a:prstGeom>
        </p:spPr>
      </p:pic>
    </p:spTree>
    <p:extLst>
      <p:ext uri="{BB962C8B-B14F-4D97-AF65-F5344CB8AC3E}">
        <p14:creationId xmlns:p14="http://schemas.microsoft.com/office/powerpoint/2010/main" val="3430424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C1B01888-3B47-A741-2C2F-3666DAAEE4B6}"/>
              </a:ext>
            </a:extLst>
          </p:cNvPr>
          <p:cNvSpPr>
            <a:spLocks noGrp="1"/>
          </p:cNvSpPr>
          <p:nvPr>
            <p:ph type="body" sz="quarter" idx="13"/>
          </p:nvPr>
        </p:nvSpPr>
        <p:spPr/>
        <p:txBody>
          <a:bodyPr/>
          <a:lstStyle/>
          <a:p>
            <a:r>
              <a:rPr lang="nl-NL" dirty="0"/>
              <a:t>Merk je veranderingen?</a:t>
            </a:r>
          </a:p>
        </p:txBody>
      </p:sp>
      <p:sp>
        <p:nvSpPr>
          <p:cNvPr id="6" name="Tekstvak 5">
            <a:extLst>
              <a:ext uri="{FF2B5EF4-FFF2-40B4-BE49-F238E27FC236}">
                <a16:creationId xmlns:a16="http://schemas.microsoft.com/office/drawing/2014/main" id="{360E2B9F-5784-A3DB-2F23-CABD0524231D}"/>
              </a:ext>
            </a:extLst>
          </p:cNvPr>
          <p:cNvSpPr txBox="1"/>
          <p:nvPr/>
        </p:nvSpPr>
        <p:spPr>
          <a:xfrm>
            <a:off x="630767" y="560812"/>
            <a:ext cx="6596678" cy="584775"/>
          </a:xfrm>
          <a:prstGeom prst="rect">
            <a:avLst/>
          </a:prstGeom>
          <a:noFill/>
        </p:spPr>
        <p:txBody>
          <a:bodyPr wrap="none" rtlCol="0">
            <a:spAutoFit/>
          </a:bodyPr>
          <a:lstStyle/>
          <a:p>
            <a:r>
              <a:rPr lang="nl-NL" sz="3200" dirty="0"/>
              <a:t>Observeer het maaltijdgebeuren</a:t>
            </a:r>
          </a:p>
        </p:txBody>
      </p:sp>
      <p:sp>
        <p:nvSpPr>
          <p:cNvPr id="3" name="Tekstvak 2">
            <a:extLst>
              <a:ext uri="{FF2B5EF4-FFF2-40B4-BE49-F238E27FC236}">
                <a16:creationId xmlns:a16="http://schemas.microsoft.com/office/drawing/2014/main" id="{44151B5A-E7F0-7EB5-F3E6-C78C4A5701B4}"/>
              </a:ext>
            </a:extLst>
          </p:cNvPr>
          <p:cNvSpPr txBox="1"/>
          <p:nvPr/>
        </p:nvSpPr>
        <p:spPr>
          <a:xfrm>
            <a:off x="630767" y="4311485"/>
            <a:ext cx="6049002" cy="190052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nl-NL" sz="2000" dirty="0">
                <a:solidFill>
                  <a:schemeClr val="bg1"/>
                </a:solidFill>
              </a:rPr>
              <a:t>Pas de richtlijnen van gezonde voeding toe</a:t>
            </a:r>
          </a:p>
          <a:p>
            <a:pPr marL="285750" indent="-285750">
              <a:lnSpc>
                <a:spcPct val="150000"/>
              </a:lnSpc>
              <a:buFont typeface="Arial" panose="020B0604020202020204" pitchFamily="34" charset="0"/>
              <a:buChar char="•"/>
            </a:pPr>
            <a:r>
              <a:rPr lang="nl-NL" sz="2000" dirty="0">
                <a:solidFill>
                  <a:schemeClr val="bg1"/>
                </a:solidFill>
              </a:rPr>
              <a:t>Hou rekening met de voorkeuren, persoonlijke aanpassingen</a:t>
            </a:r>
          </a:p>
          <a:p>
            <a:pPr marL="285750" indent="-285750">
              <a:lnSpc>
                <a:spcPct val="150000"/>
              </a:lnSpc>
              <a:buFont typeface="Arial" panose="020B0604020202020204" pitchFamily="34" charset="0"/>
              <a:buChar char="•"/>
            </a:pPr>
            <a:r>
              <a:rPr lang="nl-NL" sz="2000" dirty="0">
                <a:solidFill>
                  <a:schemeClr val="bg1"/>
                </a:solidFill>
              </a:rPr>
              <a:t>Blijf opvolgen</a:t>
            </a:r>
          </a:p>
        </p:txBody>
      </p:sp>
      <p:sp>
        <p:nvSpPr>
          <p:cNvPr id="5" name="Tekstvak 4">
            <a:extLst>
              <a:ext uri="{FF2B5EF4-FFF2-40B4-BE49-F238E27FC236}">
                <a16:creationId xmlns:a16="http://schemas.microsoft.com/office/drawing/2014/main" id="{417B2202-48A4-32C1-82C9-A595BE5FE272}"/>
              </a:ext>
            </a:extLst>
          </p:cNvPr>
          <p:cNvSpPr txBox="1"/>
          <p:nvPr/>
        </p:nvSpPr>
        <p:spPr>
          <a:xfrm>
            <a:off x="7623473" y="4311485"/>
            <a:ext cx="4366901" cy="1754326"/>
          </a:xfrm>
          <a:prstGeom prst="rect">
            <a:avLst/>
          </a:prstGeom>
          <a:noFill/>
        </p:spPr>
        <p:txBody>
          <a:bodyPr wrap="none" rtlCol="0">
            <a:spAutoFit/>
          </a:bodyPr>
          <a:lstStyle/>
          <a:p>
            <a:pPr marL="285750" indent="-285750">
              <a:lnSpc>
                <a:spcPct val="150000"/>
              </a:lnSpc>
              <a:buFont typeface="Arial" panose="020B0604020202020204" pitchFamily="34" charset="0"/>
              <a:buChar char="•"/>
            </a:pPr>
            <a:r>
              <a:rPr lang="nl-NL" sz="2000" dirty="0">
                <a:solidFill>
                  <a:schemeClr val="bg1"/>
                </a:solidFill>
              </a:rPr>
              <a:t>Ga in gesprek met de bezoeker</a:t>
            </a:r>
          </a:p>
          <a:p>
            <a:pPr marL="285750" indent="-285750">
              <a:lnSpc>
                <a:spcPct val="150000"/>
              </a:lnSpc>
              <a:buFont typeface="Arial" panose="020B0604020202020204" pitchFamily="34" charset="0"/>
              <a:buChar char="•"/>
            </a:pPr>
            <a:r>
              <a:rPr lang="nl-NL" sz="2000" dirty="0">
                <a:solidFill>
                  <a:schemeClr val="bg1"/>
                </a:solidFill>
              </a:rPr>
              <a:t>Bespreek observaties</a:t>
            </a:r>
          </a:p>
          <a:p>
            <a:pPr marL="285750" indent="-285750">
              <a:lnSpc>
                <a:spcPct val="150000"/>
              </a:lnSpc>
              <a:buFont typeface="Arial" panose="020B0604020202020204" pitchFamily="34" charset="0"/>
              <a:buChar char="•"/>
            </a:pPr>
            <a:r>
              <a:rPr lang="nl-NL" sz="2000" dirty="0">
                <a:solidFill>
                  <a:schemeClr val="bg1"/>
                </a:solidFill>
              </a:rPr>
              <a:t>Stel gerichte vragen</a:t>
            </a:r>
          </a:p>
          <a:p>
            <a:endParaRPr lang="nl-NL" dirty="0"/>
          </a:p>
        </p:txBody>
      </p:sp>
      <p:sp>
        <p:nvSpPr>
          <p:cNvPr id="10" name="Tekstvak 9">
            <a:extLst>
              <a:ext uri="{FF2B5EF4-FFF2-40B4-BE49-F238E27FC236}">
                <a16:creationId xmlns:a16="http://schemas.microsoft.com/office/drawing/2014/main" id="{F039C52F-6C4B-C0EA-F936-1F4EED2743BB}"/>
              </a:ext>
            </a:extLst>
          </p:cNvPr>
          <p:cNvSpPr txBox="1"/>
          <p:nvPr/>
        </p:nvSpPr>
        <p:spPr>
          <a:xfrm>
            <a:off x="2746819" y="3458540"/>
            <a:ext cx="745717" cy="461665"/>
          </a:xfrm>
          <a:prstGeom prst="rect">
            <a:avLst/>
          </a:prstGeom>
          <a:noFill/>
        </p:spPr>
        <p:txBody>
          <a:bodyPr wrap="none" rtlCol="0">
            <a:spAutoFit/>
          </a:bodyPr>
          <a:lstStyle/>
          <a:p>
            <a:r>
              <a:rPr lang="nl-NL" sz="2400" dirty="0"/>
              <a:t>NEE</a:t>
            </a:r>
          </a:p>
        </p:txBody>
      </p:sp>
      <p:sp>
        <p:nvSpPr>
          <p:cNvPr id="11" name="Tekstvak 10">
            <a:extLst>
              <a:ext uri="{FF2B5EF4-FFF2-40B4-BE49-F238E27FC236}">
                <a16:creationId xmlns:a16="http://schemas.microsoft.com/office/drawing/2014/main" id="{FCD2D48B-576C-1B1A-4E37-EF4CA2D7F0A4}"/>
              </a:ext>
            </a:extLst>
          </p:cNvPr>
          <p:cNvSpPr txBox="1"/>
          <p:nvPr/>
        </p:nvSpPr>
        <p:spPr>
          <a:xfrm>
            <a:off x="9314480" y="3458539"/>
            <a:ext cx="492443" cy="461665"/>
          </a:xfrm>
          <a:prstGeom prst="rect">
            <a:avLst/>
          </a:prstGeom>
          <a:noFill/>
        </p:spPr>
        <p:txBody>
          <a:bodyPr wrap="none" rtlCol="0">
            <a:spAutoFit/>
          </a:bodyPr>
          <a:lstStyle/>
          <a:p>
            <a:r>
              <a:rPr lang="nl-NL" sz="2400" dirty="0"/>
              <a:t>JA</a:t>
            </a:r>
          </a:p>
        </p:txBody>
      </p:sp>
      <p:cxnSp>
        <p:nvCxnSpPr>
          <p:cNvPr id="13" name="Rechte verbindingslijn met pijl 12">
            <a:extLst>
              <a:ext uri="{FF2B5EF4-FFF2-40B4-BE49-F238E27FC236}">
                <a16:creationId xmlns:a16="http://schemas.microsoft.com/office/drawing/2014/main" id="{6200D497-2041-4D31-171C-C32F7436ACCD}"/>
              </a:ext>
            </a:extLst>
          </p:cNvPr>
          <p:cNvCxnSpPr>
            <a:cxnSpLocks/>
          </p:cNvCxnSpPr>
          <p:nvPr/>
        </p:nvCxnSpPr>
        <p:spPr>
          <a:xfrm>
            <a:off x="4401519" y="1568147"/>
            <a:ext cx="4370522" cy="1624504"/>
          </a:xfrm>
          <a:prstGeom prst="straightConnector1">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Rechte verbindingslijn met pijl 14">
            <a:extLst>
              <a:ext uri="{FF2B5EF4-FFF2-40B4-BE49-F238E27FC236}">
                <a16:creationId xmlns:a16="http://schemas.microsoft.com/office/drawing/2014/main" id="{69FF02D8-D59A-D061-DF0E-B6D4569EA2FA}"/>
              </a:ext>
            </a:extLst>
          </p:cNvPr>
          <p:cNvCxnSpPr>
            <a:cxnSpLocks/>
          </p:cNvCxnSpPr>
          <p:nvPr/>
        </p:nvCxnSpPr>
        <p:spPr>
          <a:xfrm flipH="1">
            <a:off x="3492536" y="1568147"/>
            <a:ext cx="908983" cy="1624504"/>
          </a:xfrm>
          <a:prstGeom prst="straightConnector1">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20750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9E7D4-A1C6-40F7-6C86-B6B18D8F3BF6}"/>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E907D15-3B20-5A2B-24EA-4F3D51259F62}"/>
              </a:ext>
            </a:extLst>
          </p:cNvPr>
          <p:cNvSpPr>
            <a:spLocks noGrp="1"/>
          </p:cNvSpPr>
          <p:nvPr>
            <p:ph sz="half" idx="1"/>
          </p:nvPr>
        </p:nvSpPr>
        <p:spPr>
          <a:xfrm>
            <a:off x="260597" y="1224366"/>
            <a:ext cx="11670806" cy="3146156"/>
          </a:xfrm>
        </p:spPr>
        <p:txBody>
          <a:bodyPr/>
          <a:lstStyle/>
          <a:p>
            <a:r>
              <a:rPr lang="nl-NL" sz="2000" b="1" dirty="0"/>
              <a:t>(Risico op) ondervoeding</a:t>
            </a:r>
          </a:p>
          <a:p>
            <a:pPr lvl="1"/>
            <a:r>
              <a:rPr lang="nl-NL" sz="1800" dirty="0"/>
              <a:t>Signalen: </a:t>
            </a:r>
          </a:p>
          <a:p>
            <a:pPr lvl="2"/>
            <a:r>
              <a:rPr lang="nl-NL" sz="1800" dirty="0"/>
              <a:t>Loszittende kledij, juwelen, kunstgebit of extra gaatje in de riem</a:t>
            </a:r>
          </a:p>
          <a:p>
            <a:pPr lvl="2"/>
            <a:r>
              <a:rPr lang="nl-NL" sz="1800" dirty="0"/>
              <a:t>Constant koud hebben, duizeligheid, vermoeidheid, algemene zwakte</a:t>
            </a:r>
          </a:p>
          <a:p>
            <a:pPr lvl="1"/>
            <a:r>
              <a:rPr lang="nl-NL" sz="1800" dirty="0"/>
              <a:t>Verwijs door naar:</a:t>
            </a:r>
          </a:p>
          <a:p>
            <a:pPr lvl="2"/>
            <a:r>
              <a:rPr lang="nl-NL" sz="1800" dirty="0"/>
              <a:t>Huisarts: algemeen advies</a:t>
            </a:r>
          </a:p>
          <a:p>
            <a:pPr lvl="2"/>
            <a:r>
              <a:rPr lang="nl-NL" sz="1800" dirty="0"/>
              <a:t>Diëtist: voedingsadvies rond energie- en eiwitverrijking</a:t>
            </a:r>
          </a:p>
          <a:p>
            <a:pPr lvl="1"/>
            <a:r>
              <a:rPr lang="nl-NL" sz="1800" dirty="0"/>
              <a:t>Geef tips rond verrijking van de voeding</a:t>
            </a:r>
          </a:p>
          <a:p>
            <a:pPr lvl="1"/>
            <a:r>
              <a:rPr lang="nl-NL" sz="1800" dirty="0"/>
              <a:t>Blijf opvolgen</a:t>
            </a:r>
          </a:p>
        </p:txBody>
      </p:sp>
      <p:sp>
        <p:nvSpPr>
          <p:cNvPr id="6" name="Tekstvak 5">
            <a:extLst>
              <a:ext uri="{FF2B5EF4-FFF2-40B4-BE49-F238E27FC236}">
                <a16:creationId xmlns:a16="http://schemas.microsoft.com/office/drawing/2014/main" id="{0795F6CE-C0FA-53A1-8247-561669F3FB2E}"/>
              </a:ext>
            </a:extLst>
          </p:cNvPr>
          <p:cNvSpPr txBox="1"/>
          <p:nvPr/>
        </p:nvSpPr>
        <p:spPr>
          <a:xfrm>
            <a:off x="260597" y="364211"/>
            <a:ext cx="5581977" cy="584775"/>
          </a:xfrm>
          <a:prstGeom prst="rect">
            <a:avLst/>
          </a:prstGeom>
          <a:noFill/>
        </p:spPr>
        <p:txBody>
          <a:bodyPr wrap="none" rtlCol="0">
            <a:spAutoFit/>
          </a:bodyPr>
          <a:lstStyle/>
          <a:p>
            <a:r>
              <a:rPr lang="nl-NL" sz="3200" dirty="0"/>
              <a:t>Welk probleem stel je vast?</a:t>
            </a:r>
          </a:p>
        </p:txBody>
      </p:sp>
      <p:pic>
        <p:nvPicPr>
          <p:cNvPr id="3" name="Afbeelding 2">
            <a:extLst>
              <a:ext uri="{FF2B5EF4-FFF2-40B4-BE49-F238E27FC236}">
                <a16:creationId xmlns:a16="http://schemas.microsoft.com/office/drawing/2014/main" id="{7DC26D00-50C8-EC93-D030-F773F9AD07F1}"/>
              </a:ext>
            </a:extLst>
          </p:cNvPr>
          <p:cNvPicPr>
            <a:picLocks noChangeAspect="1"/>
          </p:cNvPicPr>
          <p:nvPr/>
        </p:nvPicPr>
        <p:blipFill>
          <a:blip r:embed="rId4"/>
          <a:stretch>
            <a:fillRect/>
          </a:stretch>
        </p:blipFill>
        <p:spPr>
          <a:xfrm>
            <a:off x="1518833" y="4784851"/>
            <a:ext cx="1072971" cy="1072971"/>
          </a:xfrm>
          <a:prstGeom prst="rect">
            <a:avLst/>
          </a:prstGeom>
        </p:spPr>
      </p:pic>
      <p:pic>
        <p:nvPicPr>
          <p:cNvPr id="4" name="Afbeelding 3">
            <a:extLst>
              <a:ext uri="{FF2B5EF4-FFF2-40B4-BE49-F238E27FC236}">
                <a16:creationId xmlns:a16="http://schemas.microsoft.com/office/drawing/2014/main" id="{02004E49-D258-8ADA-9313-0D8353F12230}"/>
              </a:ext>
            </a:extLst>
          </p:cNvPr>
          <p:cNvPicPr>
            <a:picLocks noChangeAspect="1"/>
          </p:cNvPicPr>
          <p:nvPr/>
        </p:nvPicPr>
        <p:blipFill>
          <a:blip r:embed="rId5"/>
          <a:srcRect l="22771" t="13809" r="25676" b="15942"/>
          <a:stretch>
            <a:fillRect/>
          </a:stretch>
        </p:blipFill>
        <p:spPr>
          <a:xfrm>
            <a:off x="3798735" y="4645902"/>
            <a:ext cx="1089595" cy="1484716"/>
          </a:xfrm>
          <a:prstGeom prst="rect">
            <a:avLst/>
          </a:prstGeom>
        </p:spPr>
      </p:pic>
      <p:pic>
        <p:nvPicPr>
          <p:cNvPr id="5" name="Afbeelding 4">
            <a:extLst>
              <a:ext uri="{FF2B5EF4-FFF2-40B4-BE49-F238E27FC236}">
                <a16:creationId xmlns:a16="http://schemas.microsoft.com/office/drawing/2014/main" id="{7945D632-E689-A502-3F52-7CAAE8A8CBD9}"/>
              </a:ext>
            </a:extLst>
          </p:cNvPr>
          <p:cNvPicPr>
            <a:picLocks noChangeAspect="1"/>
          </p:cNvPicPr>
          <p:nvPr/>
        </p:nvPicPr>
        <p:blipFill>
          <a:blip r:embed="rId6"/>
          <a:stretch>
            <a:fillRect/>
          </a:stretch>
        </p:blipFill>
        <p:spPr>
          <a:xfrm>
            <a:off x="6292310" y="4624322"/>
            <a:ext cx="1506296" cy="1506296"/>
          </a:xfrm>
          <a:prstGeom prst="rect">
            <a:avLst/>
          </a:prstGeom>
        </p:spPr>
      </p:pic>
      <p:pic>
        <p:nvPicPr>
          <p:cNvPr id="7" name="Afbeelding 6">
            <a:extLst>
              <a:ext uri="{FF2B5EF4-FFF2-40B4-BE49-F238E27FC236}">
                <a16:creationId xmlns:a16="http://schemas.microsoft.com/office/drawing/2014/main" id="{48E6CEB4-9113-98C3-D19B-3302315F2FC5}"/>
              </a:ext>
            </a:extLst>
          </p:cNvPr>
          <p:cNvPicPr>
            <a:picLocks noChangeAspect="1"/>
          </p:cNvPicPr>
          <p:nvPr/>
        </p:nvPicPr>
        <p:blipFill>
          <a:blip r:embed="rId7"/>
          <a:stretch>
            <a:fillRect/>
          </a:stretch>
        </p:blipFill>
        <p:spPr>
          <a:xfrm>
            <a:off x="9473397" y="4370522"/>
            <a:ext cx="1614255" cy="1484716"/>
          </a:xfrm>
          <a:prstGeom prst="rect">
            <a:avLst/>
          </a:prstGeom>
        </p:spPr>
      </p:pic>
    </p:spTree>
    <p:extLst>
      <p:ext uri="{BB962C8B-B14F-4D97-AF65-F5344CB8AC3E}">
        <p14:creationId xmlns:p14="http://schemas.microsoft.com/office/powerpoint/2010/main" val="752277467"/>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6E855-C33D-253F-1DF5-1E80D4A0B82B}"/>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24B9D82C-3DEB-1C39-4796-AE80268C05D8}"/>
              </a:ext>
            </a:extLst>
          </p:cNvPr>
          <p:cNvSpPr>
            <a:spLocks noGrp="1"/>
          </p:cNvSpPr>
          <p:nvPr>
            <p:ph sz="half" idx="1"/>
          </p:nvPr>
        </p:nvSpPr>
        <p:spPr>
          <a:xfrm>
            <a:off x="260597" y="1150883"/>
            <a:ext cx="6248691" cy="5110431"/>
          </a:xfrm>
        </p:spPr>
        <p:txBody>
          <a:bodyPr/>
          <a:lstStyle/>
          <a:p>
            <a:r>
              <a:rPr lang="nl-NL" sz="2000" b="1" dirty="0"/>
              <a:t>Kauwproblemen</a:t>
            </a:r>
          </a:p>
          <a:p>
            <a:pPr lvl="1"/>
            <a:r>
              <a:rPr lang="nl-NL" sz="1800" dirty="0"/>
              <a:t>Signalen: moeite met kauwen, half-gekauwd vlees blijft achter op het bord, …</a:t>
            </a:r>
          </a:p>
          <a:p>
            <a:pPr lvl="1"/>
            <a:r>
              <a:rPr lang="nl-NL" sz="1800" dirty="0"/>
              <a:t>Verwijs door naar:</a:t>
            </a:r>
          </a:p>
          <a:p>
            <a:pPr lvl="2"/>
            <a:r>
              <a:rPr lang="nl-NL" sz="1800" dirty="0"/>
              <a:t>Huisarts en/of tandarts: probleem aanpakken</a:t>
            </a:r>
          </a:p>
          <a:p>
            <a:pPr lvl="2"/>
            <a:r>
              <a:rPr lang="nl-NL" sz="1800" dirty="0"/>
              <a:t>Diëtist: voedingsadvies omtrent aangepaste consistentie</a:t>
            </a:r>
          </a:p>
          <a:p>
            <a:pPr lvl="1"/>
            <a:r>
              <a:rPr lang="nl-NL" sz="1800" dirty="0"/>
              <a:t>Geef tips voor het aanpassen van de consistentie van voeding</a:t>
            </a:r>
          </a:p>
          <a:p>
            <a:pPr lvl="1"/>
            <a:r>
              <a:rPr lang="nl-NL" sz="1800" dirty="0"/>
              <a:t>Blijf opvolgen</a:t>
            </a:r>
          </a:p>
        </p:txBody>
      </p:sp>
      <p:sp>
        <p:nvSpPr>
          <p:cNvPr id="6" name="Tekstvak 5">
            <a:extLst>
              <a:ext uri="{FF2B5EF4-FFF2-40B4-BE49-F238E27FC236}">
                <a16:creationId xmlns:a16="http://schemas.microsoft.com/office/drawing/2014/main" id="{8DD45F05-4256-D20E-466C-64CF2C05A08E}"/>
              </a:ext>
            </a:extLst>
          </p:cNvPr>
          <p:cNvSpPr txBox="1"/>
          <p:nvPr/>
        </p:nvSpPr>
        <p:spPr>
          <a:xfrm>
            <a:off x="260597" y="335886"/>
            <a:ext cx="5581977" cy="584775"/>
          </a:xfrm>
          <a:prstGeom prst="rect">
            <a:avLst/>
          </a:prstGeom>
          <a:noFill/>
        </p:spPr>
        <p:txBody>
          <a:bodyPr wrap="none" rtlCol="0">
            <a:spAutoFit/>
          </a:bodyPr>
          <a:lstStyle/>
          <a:p>
            <a:r>
              <a:rPr lang="nl-NL" sz="3200" dirty="0"/>
              <a:t>Welk probleem stel je vast?</a:t>
            </a:r>
          </a:p>
        </p:txBody>
      </p:sp>
      <p:pic>
        <p:nvPicPr>
          <p:cNvPr id="3" name="Afbeelding 2">
            <a:extLst>
              <a:ext uri="{FF2B5EF4-FFF2-40B4-BE49-F238E27FC236}">
                <a16:creationId xmlns:a16="http://schemas.microsoft.com/office/drawing/2014/main" id="{757CC000-B069-75AC-1A13-F0FB1EF16347}"/>
              </a:ext>
            </a:extLst>
          </p:cNvPr>
          <p:cNvPicPr>
            <a:picLocks noChangeAspect="1"/>
          </p:cNvPicPr>
          <p:nvPr/>
        </p:nvPicPr>
        <p:blipFill>
          <a:blip r:embed="rId5"/>
          <a:stretch>
            <a:fillRect/>
          </a:stretch>
        </p:blipFill>
        <p:spPr>
          <a:xfrm>
            <a:off x="8544909" y="343769"/>
            <a:ext cx="2662575" cy="2619163"/>
          </a:xfrm>
          <a:prstGeom prst="rect">
            <a:avLst/>
          </a:prstGeom>
        </p:spPr>
      </p:pic>
      <p:pic>
        <p:nvPicPr>
          <p:cNvPr id="4" name="LOOP (moeite met slikken)">
            <a:hlinkClick r:id="" action="ppaction://media"/>
            <a:extLst>
              <a:ext uri="{FF2B5EF4-FFF2-40B4-BE49-F238E27FC236}">
                <a16:creationId xmlns:a16="http://schemas.microsoft.com/office/drawing/2014/main" id="{1589F0B2-83B2-905B-AF25-A144EEA1399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006650" y="3106246"/>
            <a:ext cx="3400102" cy="3400102"/>
          </a:xfrm>
          <a:prstGeom prst="rect">
            <a:avLst/>
          </a:prstGeom>
        </p:spPr>
      </p:pic>
    </p:spTree>
    <p:extLst>
      <p:ext uri="{BB962C8B-B14F-4D97-AF65-F5344CB8AC3E}">
        <p14:creationId xmlns:p14="http://schemas.microsoft.com/office/powerpoint/2010/main" val="98112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mute="1">
                <p:cTn id="12" repeatCount="indefinite"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0878B-78C7-B6C5-8125-B65B1FF525EF}"/>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72187F92-1151-CA1E-A4C4-C14CF81EE865}"/>
              </a:ext>
            </a:extLst>
          </p:cNvPr>
          <p:cNvSpPr>
            <a:spLocks noGrp="1"/>
          </p:cNvSpPr>
          <p:nvPr>
            <p:ph sz="half" idx="1"/>
          </p:nvPr>
        </p:nvSpPr>
        <p:spPr>
          <a:xfrm>
            <a:off x="260597" y="1125612"/>
            <a:ext cx="6310684" cy="5089208"/>
          </a:xfrm>
        </p:spPr>
        <p:txBody>
          <a:bodyPr/>
          <a:lstStyle/>
          <a:p>
            <a:r>
              <a:rPr lang="nl-NL" sz="2000" b="1" dirty="0"/>
              <a:t>Slikproblemen</a:t>
            </a:r>
          </a:p>
          <a:p>
            <a:pPr lvl="1"/>
            <a:r>
              <a:rPr lang="nl-NL" sz="1800" dirty="0"/>
              <a:t>Signalen:</a:t>
            </a:r>
          </a:p>
          <a:p>
            <a:pPr lvl="2"/>
            <a:r>
              <a:rPr lang="nl-NL" sz="1800" dirty="0"/>
              <a:t>Hoesten</a:t>
            </a:r>
          </a:p>
          <a:p>
            <a:pPr lvl="2"/>
            <a:r>
              <a:rPr lang="nl-NL" sz="1800" dirty="0"/>
              <a:t>Verslikken (voor, tijdens of na het eten)</a:t>
            </a:r>
          </a:p>
          <a:p>
            <a:pPr lvl="1"/>
            <a:r>
              <a:rPr lang="nl-NL" sz="1800" dirty="0"/>
              <a:t>Verwijs door naar:</a:t>
            </a:r>
          </a:p>
          <a:p>
            <a:pPr lvl="2"/>
            <a:r>
              <a:rPr lang="nl-NL" sz="1800" dirty="0"/>
              <a:t>Huisarts: algemeen advies</a:t>
            </a:r>
          </a:p>
          <a:p>
            <a:pPr lvl="2"/>
            <a:r>
              <a:rPr lang="nl-NL" sz="1800" dirty="0"/>
              <a:t>Logopedist: mate van slikprobleem bepalen</a:t>
            </a:r>
          </a:p>
          <a:p>
            <a:pPr lvl="2"/>
            <a:r>
              <a:rPr lang="nl-NL" sz="1800" dirty="0"/>
              <a:t>Diëtist: voedingsadvies omtrent aangepaste consistentie</a:t>
            </a:r>
          </a:p>
          <a:p>
            <a:pPr lvl="1"/>
            <a:r>
              <a:rPr lang="nl-NL" sz="1800" dirty="0"/>
              <a:t>Geef tips omtrent veilig slikken</a:t>
            </a:r>
          </a:p>
          <a:p>
            <a:pPr lvl="1"/>
            <a:r>
              <a:rPr lang="nl-NL" sz="1800" dirty="0"/>
              <a:t>Blijf opvolgen</a:t>
            </a:r>
          </a:p>
        </p:txBody>
      </p:sp>
      <p:sp>
        <p:nvSpPr>
          <p:cNvPr id="6" name="Tekstvak 5">
            <a:extLst>
              <a:ext uri="{FF2B5EF4-FFF2-40B4-BE49-F238E27FC236}">
                <a16:creationId xmlns:a16="http://schemas.microsoft.com/office/drawing/2014/main" id="{944BD517-6071-59C4-B627-79D22FBD1581}"/>
              </a:ext>
            </a:extLst>
          </p:cNvPr>
          <p:cNvSpPr txBox="1"/>
          <p:nvPr/>
        </p:nvSpPr>
        <p:spPr>
          <a:xfrm>
            <a:off x="260597" y="351652"/>
            <a:ext cx="5581977" cy="584775"/>
          </a:xfrm>
          <a:prstGeom prst="rect">
            <a:avLst/>
          </a:prstGeom>
          <a:noFill/>
        </p:spPr>
        <p:txBody>
          <a:bodyPr wrap="none" rtlCol="0">
            <a:spAutoFit/>
          </a:bodyPr>
          <a:lstStyle/>
          <a:p>
            <a:r>
              <a:rPr lang="nl-NL" sz="3200" dirty="0"/>
              <a:t>Welk probleem stel je vast?</a:t>
            </a:r>
          </a:p>
        </p:txBody>
      </p:sp>
      <p:pic>
        <p:nvPicPr>
          <p:cNvPr id="3" name="Afbeelding 2">
            <a:extLst>
              <a:ext uri="{FF2B5EF4-FFF2-40B4-BE49-F238E27FC236}">
                <a16:creationId xmlns:a16="http://schemas.microsoft.com/office/drawing/2014/main" id="{3E13E261-8831-6546-FC13-3234164DB902}"/>
              </a:ext>
            </a:extLst>
          </p:cNvPr>
          <p:cNvPicPr>
            <a:picLocks noChangeAspect="1"/>
          </p:cNvPicPr>
          <p:nvPr/>
        </p:nvPicPr>
        <p:blipFill>
          <a:blip r:embed="rId5"/>
          <a:stretch>
            <a:fillRect/>
          </a:stretch>
        </p:blipFill>
        <p:spPr>
          <a:xfrm>
            <a:off x="8586061" y="351652"/>
            <a:ext cx="2614476" cy="2571849"/>
          </a:xfrm>
          <a:prstGeom prst="rect">
            <a:avLst/>
          </a:prstGeom>
        </p:spPr>
      </p:pic>
      <p:pic>
        <p:nvPicPr>
          <p:cNvPr id="4" name="LOOP (moeite met slikken)">
            <a:hlinkClick r:id="" action="ppaction://media"/>
            <a:extLst>
              <a:ext uri="{FF2B5EF4-FFF2-40B4-BE49-F238E27FC236}">
                <a16:creationId xmlns:a16="http://schemas.microsoft.com/office/drawing/2014/main" id="{326ED7A6-FA55-BDE8-65C3-C5FBC947BE8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006650" y="3106246"/>
            <a:ext cx="3400102" cy="3400102"/>
          </a:xfrm>
          <a:prstGeom prst="rect">
            <a:avLst/>
          </a:prstGeom>
        </p:spPr>
      </p:pic>
    </p:spTree>
    <p:extLst>
      <p:ext uri="{BB962C8B-B14F-4D97-AF65-F5344CB8AC3E}">
        <p14:creationId xmlns:p14="http://schemas.microsoft.com/office/powerpoint/2010/main" val="358419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Cover slides">
  <a:themeElements>
    <a:clrScheme name="Aangepast 2">
      <a:dk1>
        <a:srgbClr val="F7AC4B"/>
      </a:dk1>
      <a:lt1>
        <a:srgbClr val="2C2A29"/>
      </a:lt1>
      <a:dk2>
        <a:srgbClr val="B9CDD3"/>
      </a:dk2>
      <a:lt2>
        <a:srgbClr val="FFFFFF"/>
      </a:lt2>
      <a:accent1>
        <a:srgbClr val="F08AA9"/>
      </a:accent1>
      <a:accent2>
        <a:srgbClr val="E1CA9B"/>
      </a:accent2>
      <a:accent3>
        <a:srgbClr val="B9CDD4"/>
      </a:accent3>
      <a:accent4>
        <a:srgbClr val="6E8944"/>
      </a:accent4>
      <a:accent5>
        <a:srgbClr val="B8D291"/>
      </a:accent5>
      <a:accent6>
        <a:srgbClr val="B43C25"/>
      </a:accent6>
      <a:hlink>
        <a:srgbClr val="EE7454"/>
      </a:hlink>
      <a:folHlink>
        <a:srgbClr val="F4D15F"/>
      </a:folHlink>
    </a:clrScheme>
    <a:fontScheme name="Lucida - GL">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zond_leven-template.potx" id="{187FE1C0-A4FD-40AC-93A8-C7ECE872EBFB}" vid="{5826C712-A549-494F-924F-2C2D6F38AD0E}"/>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458C8FB3B47C4891C92FD77DB72D3E" ma:contentTypeVersion="37" ma:contentTypeDescription="Een nieuw document maken." ma:contentTypeScope="" ma:versionID="a48b7b884e2bc0467db18004460f79d7">
  <xsd:schema xmlns:xsd="http://www.w3.org/2001/XMLSchema" xmlns:xs="http://www.w3.org/2001/XMLSchema" xmlns:p="http://schemas.microsoft.com/office/2006/metadata/properties" xmlns:ns2="f955de09-bcfa-41b3-a146-8566b54742ff" xmlns:ns3="85fde827-19b6-410c-b4a0-77531caef66e" targetNamespace="http://schemas.microsoft.com/office/2006/metadata/properties" ma:root="true" ma:fieldsID="19c2a45b88fa1b2bb8ab31af8608fa7f" ns2:_="" ns3:_="">
    <xsd:import namespace="f955de09-bcfa-41b3-a146-8566b54742ff"/>
    <xsd:import namespace="85fde827-19b6-410c-b4a0-77531caef66e"/>
    <xsd:element name="properties">
      <xsd:complexType>
        <xsd:sequence>
          <xsd:element name="documentManagement">
            <xsd:complexType>
              <xsd:all>
                <xsd:element ref="ns2:d49b04b4f8d043a6b5f849e8e71f2b4a" minOccurs="0"/>
                <xsd:element ref="ns2:TaxCatchAll" minOccurs="0"/>
                <xsd:element ref="ns2:c49d25edc792450cbeaf35968c27dfd9" minOccurs="0"/>
                <xsd:element ref="ns2:ce27a080116a47a88d1f33d902668e0b" minOccurs="0"/>
                <xsd:element ref="ns2:j0acc330132a47e5a8a7bc8aef57bef7" minOccurs="0"/>
                <xsd:element ref="ns2:TaxKeywordTaxHTField" minOccurs="0"/>
                <xsd:element ref="ns2:Thumbnail1"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2:SharedWithUsers" minOccurs="0"/>
                <xsd:element ref="ns2:SharedWithDetails" minOccurs="0"/>
                <xsd:element ref="ns3:MediaServiceAutoKeyPoints" minOccurs="0"/>
                <xsd:element ref="ns3:MediaServiceKeyPoints" minOccurs="0"/>
                <xsd:element ref="ns2:oe5c711042974318931eef603135df5c" minOccurs="0"/>
                <xsd:element ref="ns2:h7bcc94e9d794a44b6245d1a1415cddf" minOccurs="0"/>
                <xsd:element ref="ns3:datum" minOccurs="0"/>
                <xsd:element ref="ns3:MediaServiceLocation" minOccurs="0"/>
                <xsd:element ref="ns3:MediaLengthInSeconds"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55de09-bcfa-41b3-a146-8566b54742ff" elementFormDefault="qualified">
    <xsd:import namespace="http://schemas.microsoft.com/office/2006/documentManagement/types"/>
    <xsd:import namespace="http://schemas.microsoft.com/office/infopath/2007/PartnerControls"/>
    <xsd:element name="d49b04b4f8d043a6b5f849e8e71f2b4a" ma:index="9" nillable="true" ma:taxonomy="true" ma:internalName="d49b04b4f8d043a6b5f849e8e71f2b4a" ma:taxonomyFieldName="Settings" ma:displayName="Settings" ma:readOnly="false" ma:default="" ma:fieldId="{d49b04b4-f8d0-43a6-b5f8-49e8e71f2b4a}" ma:taxonomyMulti="true" ma:sspId="e89c4268-854a-4b50-bbef-814b08314aa2" ma:termSetId="07cc5827-c23b-416c-a28c-dc5b7cb4b521"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64a3ebca-7b14-4a33-a83d-bd69baba8043}" ma:internalName="TaxCatchAll" ma:showField="CatchAllData" ma:web="f955de09-bcfa-41b3-a146-8566b54742ff">
      <xsd:complexType>
        <xsd:complexContent>
          <xsd:extension base="dms:MultiChoiceLookup">
            <xsd:sequence>
              <xsd:element name="Value" type="dms:Lookup" maxOccurs="unbounded" minOccurs="0" nillable="true"/>
            </xsd:sequence>
          </xsd:extension>
        </xsd:complexContent>
      </xsd:complexType>
    </xsd:element>
    <xsd:element name="c49d25edc792450cbeaf35968c27dfd9" ma:index="12" nillable="true" ma:taxonomy="true" ma:internalName="c49d25edc792450cbeaf35968c27dfd9" ma:taxonomyFieldName="Themas" ma:displayName="Themas" ma:readOnly="false" ma:default="" ma:fieldId="{c49d25ed-c792-450c-beaf-35968c27dfd9}" ma:taxonomyMulti="true" ma:sspId="e89c4268-854a-4b50-bbef-814b08314aa2" ma:termSetId="d4e8c6a2-54fb-4c9a-a296-bd75304e1c7d" ma:anchorId="00000000-0000-0000-0000-000000000000" ma:open="false" ma:isKeyword="false">
      <xsd:complexType>
        <xsd:sequence>
          <xsd:element ref="pc:Terms" minOccurs="0" maxOccurs="1"/>
        </xsd:sequence>
      </xsd:complexType>
    </xsd:element>
    <xsd:element name="ce27a080116a47a88d1f33d902668e0b" ma:index="14" nillable="true" ma:taxonomy="true" ma:internalName="ce27a080116a47a88d1f33d902668e0b" ma:taxonomyFieldName="DynaTags" ma:displayName="DynaTags" ma:default="" ma:fieldId="{ce27a080-116a-47a8-8d1f-33d902668e0b}" ma:taxonomyMulti="true" ma:sspId="e89c4268-854a-4b50-bbef-814b08314aa2" ma:termSetId="0931d949-5b17-494d-bcd2-c5d528671e93" ma:anchorId="00000000-0000-0000-0000-000000000000" ma:open="false" ma:isKeyword="false">
      <xsd:complexType>
        <xsd:sequence>
          <xsd:element ref="pc:Terms" minOccurs="0" maxOccurs="1"/>
        </xsd:sequence>
      </xsd:complexType>
    </xsd:element>
    <xsd:element name="j0acc330132a47e5a8a7bc8aef57bef7" ma:index="16" nillable="true" ma:taxonomy="true" ma:internalName="j0acc330132a47e5a8a7bc8aef57bef7" ma:taxonomyFieldName="Jaar" ma:displayName="Jaar" ma:default="" ma:fieldId="{30acc330-132a-47e5-a8a7-bc8aef57bef7}" ma:sspId="e89c4268-854a-4b50-bbef-814b08314aa2" ma:termSetId="a43b4d34-b59e-4117-826d-4331f1253e3f" ma:anchorId="00000000-0000-0000-0000-000000000000" ma:open="true" ma:isKeyword="false">
      <xsd:complexType>
        <xsd:sequence>
          <xsd:element ref="pc:Terms" minOccurs="0" maxOccurs="1"/>
        </xsd:sequence>
      </xsd:complexType>
    </xsd:element>
    <xsd:element name="TaxKeywordTaxHTField" ma:index="18" nillable="true" ma:taxonomy="true" ma:internalName="TaxKeywordTaxHTField" ma:taxonomyFieldName="TaxKeyword" ma:displayName="Ondernemingstrefwoorden" ma:fieldId="{23f27201-bee3-471e-b2e7-b64fd8b7ca38}" ma:taxonomyMulti="true" ma:sspId="e89c4268-854a-4b50-bbef-814b08314aa2" ma:termSetId="00000000-0000-0000-0000-000000000000" ma:anchorId="00000000-0000-0000-0000-000000000000" ma:open="true" ma:isKeyword="true">
      <xsd:complexType>
        <xsd:sequence>
          <xsd:element ref="pc:Terms" minOccurs="0" maxOccurs="1"/>
        </xsd:sequence>
      </xsd:complexType>
    </xsd:element>
    <xsd:element name="Thumbnail1" ma:index="19" nillable="true" ma:displayName="Thumbnail" ma:format="Image" ma:internalName="Thumbnail1">
      <xsd:complexType>
        <xsd:complexContent>
          <xsd:extension base="dms:URL">
            <xsd:sequence>
              <xsd:element name="Url" type="dms:ValidUrl" minOccurs="0" nillable="true"/>
              <xsd:element name="Description" type="xsd:string" nillable="true"/>
            </xsd:sequence>
          </xsd:extension>
        </xsd:complexContent>
      </xsd:complexType>
    </xsd:element>
    <xsd:element name="SharedWithUsers" ma:index="2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Gedeeld met details" ma:internalName="SharedWithDetails" ma:readOnly="true">
      <xsd:simpleType>
        <xsd:restriction base="dms:Note">
          <xsd:maxLength value="255"/>
        </xsd:restriction>
      </xsd:simpleType>
    </xsd:element>
    <xsd:element name="oe5c711042974318931eef603135df5c" ma:index="32" nillable="true" ma:taxonomy="true" ma:internalName="oe5c711042974318931eef603135df5c" ma:taxonomyFieldName="Doelgroepen" ma:displayName="Doelgroepen" ma:default="" ma:fieldId="{8e5c7110-4297-4318-931e-ef603135df5c}" ma:taxonomyMulti="true" ma:sspId="e89c4268-854a-4b50-bbef-814b08314aa2" ma:termSetId="513dc76a-8106-44fc-8245-3e17e20c6d59" ma:anchorId="00000000-0000-0000-0000-000000000000" ma:open="false" ma:isKeyword="false">
      <xsd:complexType>
        <xsd:sequence>
          <xsd:element ref="pc:Terms" minOccurs="0" maxOccurs="1"/>
        </xsd:sequence>
      </xsd:complexType>
    </xsd:element>
    <xsd:element name="h7bcc94e9d794a44b6245d1a1415cddf" ma:index="34" nillable="true" ma:taxonomy="true" ma:internalName="h7bcc94e9d794a44b6245d1a1415cddf" ma:taxonomyFieldName="Teams" ma:displayName="Teams" ma:default="" ma:fieldId="{17bcc94e-9d79-4a44-b624-5d1a1415cddf}" ma:taxonomyMulti="true" ma:sspId="e89c4268-854a-4b50-bbef-814b08314aa2" ma:termSetId="0c7148fb-9898-44a6-8b76-aa98663c163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5fde827-19b6-410c-b4a0-77531caef66e" elementFormDefault="qualified">
    <xsd:import namespace="http://schemas.microsoft.com/office/2006/documentManagement/types"/>
    <xsd:import namespace="http://schemas.microsoft.com/office/infopath/2007/PartnerControls"/>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MediaServiceAutoTags" ma:index="22" nillable="true" ma:displayName="Tags" ma:internalName="MediaServiceAutoTags" ma:readOnly="true">
      <xsd:simpleType>
        <xsd:restriction base="dms:Text"/>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DateTaken" ma:index="25" nillable="true" ma:displayName="MediaServiceDateTaken" ma:hidden="true" ma:internalName="MediaServiceDateTaken" ma:readOnly="true">
      <xsd:simpleType>
        <xsd:restriction base="dms:Text"/>
      </xsd:simpleType>
    </xsd:element>
    <xsd:element name="MediaServiceOCR" ma:index="26" nillable="true" ma:displayName="Extracted Text" ma:internalName="MediaServiceOCR" ma:readOnly="true">
      <xsd:simpleType>
        <xsd:restriction base="dms:Note">
          <xsd:maxLength value="255"/>
        </xsd:restriction>
      </xsd:simpleType>
    </xsd:element>
    <xsd:element name="MediaServiceAutoKeyPoints" ma:index="29" nillable="true" ma:displayName="MediaServiceAutoKeyPoints" ma:hidden="true" ma:internalName="MediaServiceAutoKeyPoints" ma:readOnly="true">
      <xsd:simpleType>
        <xsd:restriction base="dms:Note"/>
      </xsd:simpleType>
    </xsd:element>
    <xsd:element name="MediaServiceKeyPoints" ma:index="30" nillable="true" ma:displayName="KeyPoints" ma:internalName="MediaServiceKeyPoints" ma:readOnly="true">
      <xsd:simpleType>
        <xsd:restriction base="dms:Note">
          <xsd:maxLength value="255"/>
        </xsd:restriction>
      </xsd:simpleType>
    </xsd:element>
    <xsd:element name="datum" ma:index="35" nillable="true" ma:displayName="datum" ma:internalName="datum">
      <xsd:simpleType>
        <xsd:restriction base="dms:Text">
          <xsd:maxLength value="255"/>
        </xsd:restriction>
      </xsd:simpleType>
    </xsd:element>
    <xsd:element name="MediaServiceLocation" ma:index="36" nillable="true" ma:displayName="Location" ma:internalName="MediaServiceLocation" ma:readOnly="true">
      <xsd:simpleType>
        <xsd:restriction base="dms:Text"/>
      </xsd:simpleType>
    </xsd:element>
    <xsd:element name="MediaLengthInSeconds" ma:index="37" nillable="true" ma:displayName="Length (seconds)" ma:internalName="MediaLengthInSeconds" ma:readOnly="true">
      <xsd:simpleType>
        <xsd:restriction base="dms:Unknown"/>
      </xsd:simpleType>
    </xsd:element>
    <xsd:element name="lcf76f155ced4ddcb4097134ff3c332f" ma:index="39" nillable="true" ma:taxonomy="true" ma:internalName="lcf76f155ced4ddcb4097134ff3c332f" ma:taxonomyFieldName="MediaServiceImageTags" ma:displayName="Afbeeldingtags" ma:readOnly="false" ma:fieldId="{5cf76f15-5ced-4ddc-b409-7134ff3c332f}" ma:taxonomyMulti="true" ma:sspId="e89c4268-854a-4b50-bbef-814b08314aa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41" nillable="true" ma:displayName="MediaServiceSearchProperties" ma:hidden="true" ma:internalName="MediaServiceSearchProperties" ma:readOnly="true">
      <xsd:simpleType>
        <xsd:restriction base="dms:Note"/>
      </xsd:simpleType>
    </xsd:element>
    <xsd:element name="MediaServiceBillingMetadata" ma:index="42"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e27a080116a47a88d1f33d902668e0b xmlns="f955de09-bcfa-41b3-a146-8566b54742ff">
      <Terms xmlns="http://schemas.microsoft.com/office/infopath/2007/PartnerControls"/>
    </ce27a080116a47a88d1f33d902668e0b>
    <d49b04b4f8d043a6b5f849e8e71f2b4a xmlns="f955de09-bcfa-41b3-a146-8566b54742ff">
      <Terms xmlns="http://schemas.microsoft.com/office/infopath/2007/PartnerControls">
        <TermInfo xmlns="http://schemas.microsoft.com/office/infopath/2007/PartnerControls">
          <TermName xmlns="http://schemas.microsoft.com/office/infopath/2007/PartnerControls">Zorg</TermName>
          <TermId xmlns="http://schemas.microsoft.com/office/infopath/2007/PartnerControls">f05fc141-d2b5-4b23-ac15-a025b6bfa882</TermId>
        </TermInfo>
      </Terms>
    </d49b04b4f8d043a6b5f849e8e71f2b4a>
    <c49d25edc792450cbeaf35968c27dfd9 xmlns="f955de09-bcfa-41b3-a146-8566b54742ff">
      <Terms xmlns="http://schemas.microsoft.com/office/infopath/2007/PartnerControls">
        <TermInfo xmlns="http://schemas.microsoft.com/office/infopath/2007/PartnerControls">
          <TermName xmlns="http://schemas.microsoft.com/office/infopath/2007/PartnerControls">Voeding en Ondervoeding</TermName>
          <TermId xmlns="http://schemas.microsoft.com/office/infopath/2007/PartnerControls">5ed2ef68-c1db-4c2d-ba2f-a633629f2a4c</TermId>
        </TermInfo>
      </Terms>
    </c49d25edc792450cbeaf35968c27dfd9>
    <h7bcc94e9d794a44b6245d1a1415cddf xmlns="f955de09-bcfa-41b3-a146-8566b54742ff">
      <Terms xmlns="http://schemas.microsoft.com/office/infopath/2007/PartnerControls"/>
    </h7bcc94e9d794a44b6245d1a1415cddf>
    <datum xmlns="85fde827-19b6-410c-b4a0-77531caef66e" xsi:nil="true"/>
    <TaxCatchAll xmlns="f955de09-bcfa-41b3-a146-8566b54742ff">
      <Value>28</Value>
      <Value>1</Value>
    </TaxCatchAll>
    <lcf76f155ced4ddcb4097134ff3c332f xmlns="85fde827-19b6-410c-b4a0-77531caef66e">
      <Terms xmlns="http://schemas.microsoft.com/office/infopath/2007/PartnerControls"/>
    </lcf76f155ced4ddcb4097134ff3c332f>
    <TaxKeywordTaxHTField xmlns="f955de09-bcfa-41b3-a146-8566b54742ff">
      <Terms xmlns="http://schemas.microsoft.com/office/infopath/2007/PartnerControls"/>
    </TaxKeywordTaxHTField>
    <Thumbnail1 xmlns="f955de09-bcfa-41b3-a146-8566b54742ff">
      <Url xsi:nil="true"/>
      <Description xsi:nil="true"/>
    </Thumbnail1>
    <oe5c711042974318931eef603135df5c xmlns="f955de09-bcfa-41b3-a146-8566b54742ff">
      <Terms xmlns="http://schemas.microsoft.com/office/infopath/2007/PartnerControls"/>
    </oe5c711042974318931eef603135df5c>
    <j0acc330132a47e5a8a7bc8aef57bef7 xmlns="f955de09-bcfa-41b3-a146-8566b54742ff">
      <Terms xmlns="http://schemas.microsoft.com/office/infopath/2007/PartnerControls"/>
    </j0acc330132a47e5a8a7bc8aef57bef7>
  </documentManagement>
</p:properties>
</file>

<file path=customXml/itemProps1.xml><?xml version="1.0" encoding="utf-8"?>
<ds:datastoreItem xmlns:ds="http://schemas.openxmlformats.org/officeDocument/2006/customXml" ds:itemID="{47023881-0AE0-4F1A-BFED-508A495124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55de09-bcfa-41b3-a146-8566b54742ff"/>
    <ds:schemaRef ds:uri="85fde827-19b6-410c-b4a0-77531caef6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218A86-E154-4B17-8D1B-EA06542A3D91}">
  <ds:schemaRefs>
    <ds:schemaRef ds:uri="http://schemas.microsoft.com/sharepoint/v3/contenttype/forms"/>
  </ds:schemaRefs>
</ds:datastoreItem>
</file>

<file path=customXml/itemProps3.xml><?xml version="1.0" encoding="utf-8"?>
<ds:datastoreItem xmlns:ds="http://schemas.openxmlformats.org/officeDocument/2006/customXml" ds:itemID="{F6580EAF-D9D7-4CE3-8B7E-5C325B4A0A0C}">
  <ds:schemaRefs>
    <ds:schemaRef ds:uri="http://www.w3.org/XML/1998/namespace"/>
    <ds:schemaRef ds:uri="http://schemas.microsoft.com/office/2006/documentManagement/types"/>
    <ds:schemaRef ds:uri="f955de09-bcfa-41b3-a146-8566b54742ff"/>
    <ds:schemaRef ds:uri="http://purl.org/dc/elements/1.1/"/>
    <ds:schemaRef ds:uri="http://purl.org/dc/terms/"/>
    <ds:schemaRef ds:uri="http://schemas.microsoft.com/office/infopath/2007/PartnerControls"/>
    <ds:schemaRef ds:uri="http://purl.org/dc/dcmitype/"/>
    <ds:schemaRef ds:uri="http://schemas.openxmlformats.org/package/2006/metadata/core-properties"/>
    <ds:schemaRef ds:uri="85fde827-19b6-410c-b4a0-77531caef66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134</TotalTime>
  <Words>1149</Words>
  <Application>Microsoft Office PowerPoint</Application>
  <PresentationFormat>Breedbeeld</PresentationFormat>
  <Paragraphs>137</Paragraphs>
  <Slides>8</Slides>
  <Notes>8</Notes>
  <HiddenSlides>0</HiddenSlides>
  <MMClips>2</MMClips>
  <ScaleCrop>false</ScaleCrop>
  <HeadingPairs>
    <vt:vector size="4" baseType="variant">
      <vt:variant>
        <vt:lpstr>Thema</vt:lpstr>
      </vt:variant>
      <vt:variant>
        <vt:i4>1</vt:i4>
      </vt:variant>
      <vt:variant>
        <vt:lpstr>Diatitels</vt:lpstr>
      </vt:variant>
      <vt:variant>
        <vt:i4>8</vt:i4>
      </vt:variant>
    </vt:vector>
  </HeadingPairs>
  <TitlesOfParts>
    <vt:vector size="9" baseType="lpstr">
      <vt:lpstr>Cover slides</vt:lpstr>
      <vt:lpstr>Zorgtoeleiding in lokale dienstencentra</vt:lpstr>
      <vt:lpstr>Flowchart </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Zoë  Dedeurwaerdere</dc:creator>
  <cp:lastModifiedBy>Zoë  Dedeurwaerdere</cp:lastModifiedBy>
  <cp:revision>11</cp:revision>
  <dcterms:created xsi:type="dcterms:W3CDTF">2026-03-13T07:12:01Z</dcterms:created>
  <dcterms:modified xsi:type="dcterms:W3CDTF">2026-07-20T07:18:09Z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0x01010074458C8FB3B47C4891C92FD77DB72D3E</vt:lpwstr>
  </property>
  <property fmtid="{D5CDD505-2E9C-101B-9397-08002B2CF9AE}" pid="3" name="TaxKeyword">
    <vt:lpwstr/>
  </property>
  <property fmtid="{D5CDD505-2E9C-101B-9397-08002B2CF9AE}" pid="4" name="Doelgroepen">
    <vt:lpwstr/>
  </property>
  <property fmtid="{D5CDD505-2E9C-101B-9397-08002B2CF9AE}" pid="5" name="Themas">
    <vt:lpwstr>1;#Voeding en Ondervoeding|5ed2ef68-c1db-4c2d-ba2f-a633629f2a4c</vt:lpwstr>
  </property>
  <property fmtid="{D5CDD505-2E9C-101B-9397-08002B2CF9AE}" pid="6" name="MediaServiceImageTags">
    <vt:lpwstr/>
  </property>
  <property fmtid="{D5CDD505-2E9C-101B-9397-08002B2CF9AE}" pid="7" name="Teams">
    <vt:lpwstr/>
  </property>
  <property fmtid="{D5CDD505-2E9C-101B-9397-08002B2CF9AE}" pid="8" name="Settings">
    <vt:lpwstr>28;#Zorg|f05fc141-d2b5-4b23-ac15-a025b6bfa882</vt:lpwstr>
  </property>
  <property fmtid="{D5CDD505-2E9C-101B-9397-08002B2CF9AE}" pid="9" name="Jaar">
    <vt:lpwstr/>
  </property>
  <property fmtid="{D5CDD505-2E9C-101B-9397-08002B2CF9AE}" pid="10" name="DynaTags">
    <vt:lpwstr/>
  </property>
</Properties>
</file>