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4"/>
    <p:sldMasterId id="2147483674" r:id="rId5"/>
    <p:sldMasterId id="2147483648" r:id="rId6"/>
  </p:sldMasterIdLst>
  <p:notesMasterIdLst>
    <p:notesMasterId r:id="rId29"/>
  </p:notesMasterIdLst>
  <p:sldIdLst>
    <p:sldId id="258" r:id="rId7"/>
    <p:sldId id="426" r:id="rId8"/>
    <p:sldId id="2163" r:id="rId9"/>
    <p:sldId id="2162" r:id="rId10"/>
    <p:sldId id="262" r:id="rId11"/>
    <p:sldId id="2188" r:id="rId12"/>
    <p:sldId id="2161" r:id="rId13"/>
    <p:sldId id="2191" r:id="rId14"/>
    <p:sldId id="2193" r:id="rId15"/>
    <p:sldId id="2192" r:id="rId16"/>
    <p:sldId id="2195" r:id="rId17"/>
    <p:sldId id="2196" r:id="rId18"/>
    <p:sldId id="2197" r:id="rId19"/>
    <p:sldId id="2203" r:id="rId20"/>
    <p:sldId id="2189" r:id="rId21"/>
    <p:sldId id="2190" r:id="rId22"/>
    <p:sldId id="2202" r:id="rId23"/>
    <p:sldId id="2200" r:id="rId24"/>
    <p:sldId id="2198" r:id="rId25"/>
    <p:sldId id="2199" r:id="rId26"/>
    <p:sldId id="2201" r:id="rId27"/>
    <p:sldId id="263" r:id="rId28"/>
  </p:sldIdLst>
  <p:sldSz cx="9144000" cy="5143500" type="screen16x9"/>
  <p:notesSz cx="6858000" cy="1781175"/>
  <p:embeddedFontLst>
    <p:embeddedFont>
      <p:font typeface="Alegreya Sans" panose="00000500000000000000" pitchFamily="2"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Lucida Sans Unicode" panose="020B0602030504020204" pitchFamily="34" charset="0"/>
      <p:regular r:id="rId38"/>
    </p:embeddedFont>
    <p:embeddedFont>
      <p:font typeface="Neutraface 2 Text Bold" panose="020B0803020202020102" pitchFamily="34" charset="0"/>
      <p:bold r:id="rId39"/>
    </p:embeddedFont>
  </p:embeddedFontLst>
  <p:defaultText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Reunbrouck" initials="CR" lastIdx="2" clrIdx="0">
    <p:extLst>
      <p:ext uri="{19B8F6BF-5375-455C-9EA6-DF929625EA0E}">
        <p15:presenceInfo xmlns:p15="http://schemas.microsoft.com/office/powerpoint/2012/main" userId="S::charlotte.reunbrouck@gezondleven.be::150ec083-948f-4d74-9656-aae551c878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B8D291"/>
    <a:srgbClr val="F1CE65"/>
    <a:srgbClr val="6E8944"/>
    <a:srgbClr val="F3795A"/>
    <a:srgbClr val="F7AC4B"/>
    <a:srgbClr val="F08AA9"/>
    <a:srgbClr val="2C2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75033" autoAdjust="0"/>
  </p:normalViewPr>
  <p:slideViewPr>
    <p:cSldViewPr snapToGrid="0">
      <p:cViewPr varScale="1">
        <p:scale>
          <a:sx n="77" d="100"/>
          <a:sy n="77" d="100"/>
        </p:scale>
        <p:origin x="1570"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0.fntdata"/><Relationship Id="rId21" Type="http://schemas.openxmlformats.org/officeDocument/2006/relationships/slide" Target="slides/slide15.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7.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FD74A-D8FE-459D-BA10-364B37797DD2}" type="datetimeFigureOut">
              <a:rPr lang="nl-BE" smtClean="0"/>
              <a:t>31/08/2023</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FDF90-6B46-46C0-8AB4-041CCF167BB1}" type="slidenum">
              <a:rPr lang="nl-BE" smtClean="0"/>
              <a:t>‹nr.›</a:t>
            </a:fld>
            <a:endParaRPr lang="nl-BE"/>
          </a:p>
        </p:txBody>
      </p:sp>
    </p:spTree>
    <p:extLst>
      <p:ext uri="{BB962C8B-B14F-4D97-AF65-F5344CB8AC3E}">
        <p14:creationId xmlns:p14="http://schemas.microsoft.com/office/powerpoint/2010/main" val="50214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a:t>
            </a:fld>
            <a:endParaRPr lang="nl-BE"/>
          </a:p>
        </p:txBody>
      </p:sp>
    </p:spTree>
    <p:extLst>
      <p:ext uri="{BB962C8B-B14F-4D97-AF65-F5344CB8AC3E}">
        <p14:creationId xmlns:p14="http://schemas.microsoft.com/office/powerpoint/2010/main" val="297336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i="1" dirty="0"/>
              <a:t>Druk dit kader op slide 9 of de </a:t>
            </a:r>
            <a:r>
              <a:rPr lang="nl-BE" i="1" dirty="0" err="1"/>
              <a:t>circle</a:t>
            </a:r>
            <a:r>
              <a:rPr lang="nl-BE" i="1" dirty="0"/>
              <a:t> of </a:t>
            </a:r>
            <a:r>
              <a:rPr lang="nl-BE" i="1" dirty="0" err="1"/>
              <a:t>influence</a:t>
            </a:r>
            <a:r>
              <a:rPr lang="nl-BE" i="1" dirty="0"/>
              <a:t> op slide 10 groot af. Zo kan iedereen hun post-it op de juiste plek plaatsen. </a:t>
            </a:r>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11</a:t>
            </a:fld>
            <a:endParaRPr lang="nl-BE"/>
          </a:p>
        </p:txBody>
      </p:sp>
    </p:spTree>
    <p:extLst>
      <p:ext uri="{BB962C8B-B14F-4D97-AF65-F5344CB8AC3E}">
        <p14:creationId xmlns:p14="http://schemas.microsoft.com/office/powerpoint/2010/main" val="2553354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i="1" dirty="0"/>
              <a:t>Doel van dit stuk: aftoetsen welke opportuniteiten en drempels men ziet voor zichtzelf of de organisatie die ze vertegenwoordigen.</a:t>
            </a:r>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12</a:t>
            </a:fld>
            <a:endParaRPr lang="nl-BE"/>
          </a:p>
        </p:txBody>
      </p:sp>
    </p:spTree>
    <p:extLst>
      <p:ext uri="{BB962C8B-B14F-4D97-AF65-F5344CB8AC3E}">
        <p14:creationId xmlns:p14="http://schemas.microsoft.com/office/powerpoint/2010/main" val="3918843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1" dirty="0"/>
              <a:t>Druk dit voor iedereen af en laat hen dit invullen.</a:t>
            </a:r>
            <a:endParaRPr lang="nl-BE" b="0" i="1"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13</a:t>
            </a:fld>
            <a:endParaRPr lang="nl-BE"/>
          </a:p>
        </p:txBody>
      </p:sp>
    </p:spTree>
    <p:extLst>
      <p:ext uri="{BB962C8B-B14F-4D97-AF65-F5344CB8AC3E}">
        <p14:creationId xmlns:p14="http://schemas.microsoft.com/office/powerpoint/2010/main" val="2060628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i="1" dirty="0"/>
              <a:t>Doel van dit stuk: je geeft een overzicht van wat we al weten en op welke vragen we nog een antwoord zoeken. Je bespreekt in groep hoe we deze antwoorden gaan vinden.</a:t>
            </a:r>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14</a:t>
            </a:fld>
            <a:endParaRPr lang="nl-BE"/>
          </a:p>
        </p:txBody>
      </p:sp>
    </p:spTree>
    <p:extLst>
      <p:ext uri="{BB962C8B-B14F-4D97-AF65-F5344CB8AC3E}">
        <p14:creationId xmlns:p14="http://schemas.microsoft.com/office/powerpoint/2010/main" val="88575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Heb je in het verleden reeds een analyse gedaan? Vul dan de opvallendste zaken hier al in.</a:t>
            </a:r>
            <a:endParaRPr lang="nl-BE" i="1" dirty="0"/>
          </a:p>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15</a:t>
            </a:fld>
            <a:endParaRPr lang="nl-BE"/>
          </a:p>
        </p:txBody>
      </p:sp>
    </p:spTree>
    <p:extLst>
      <p:ext uri="{BB962C8B-B14F-4D97-AF65-F5344CB8AC3E}">
        <p14:creationId xmlns:p14="http://schemas.microsoft.com/office/powerpoint/2010/main" val="94177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Roze: prevalentie</a:t>
            </a:r>
          </a:p>
          <a:p>
            <a:r>
              <a:rPr lang="nl-BE" dirty="0"/>
              <a:t>Groen: hoe mensen bereiken?</a:t>
            </a:r>
          </a:p>
          <a:p>
            <a:r>
              <a:rPr lang="nl-BE" dirty="0"/>
              <a:t>Bruin: sociale norm</a:t>
            </a:r>
          </a:p>
          <a:p>
            <a:endParaRPr lang="nl-BE" dirty="0"/>
          </a:p>
          <a:p>
            <a:r>
              <a:rPr lang="nl-BE" dirty="0"/>
              <a:t>Wat zijn jouw ideeën daarover?</a:t>
            </a:r>
          </a:p>
          <a:p>
            <a:endParaRPr lang="nl-BE" dirty="0"/>
          </a:p>
          <a:p>
            <a:r>
              <a:rPr lang="nl-BE" i="1" dirty="0"/>
              <a:t>Eventueel kan je mensen eerst individueel laten nadenken voor ze hun ideeën delen. Spreek af wie wat doet en tegen wanneer. Bv. ga je een bevraging doen? Spreek dan af wie deze opmaakt, wie deze verspreidt, wie de antwoorden analyseert,… </a:t>
            </a:r>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16</a:t>
            </a:fld>
            <a:endParaRPr lang="nl-BE"/>
          </a:p>
        </p:txBody>
      </p:sp>
    </p:spTree>
    <p:extLst>
      <p:ext uri="{BB962C8B-B14F-4D97-AF65-F5344CB8AC3E}">
        <p14:creationId xmlns:p14="http://schemas.microsoft.com/office/powerpoint/2010/main" val="2982254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Doel van dit deel: in kaart brengen wat er in het verleden al is gebeurd rond roken. Wat daar goed aan ging en welke geleerde lessen je hieruit kan meenemen. </a:t>
            </a:r>
            <a:endParaRPr lang="nl-BE" i="1"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17</a:t>
            </a:fld>
            <a:endParaRPr lang="nl-BE"/>
          </a:p>
        </p:txBody>
      </p:sp>
    </p:spTree>
    <p:extLst>
      <p:ext uri="{BB962C8B-B14F-4D97-AF65-F5344CB8AC3E}">
        <p14:creationId xmlns:p14="http://schemas.microsoft.com/office/powerpoint/2010/main" val="71221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Vul dit sjabloon in. Op deze manier krijg je een zicht op relevante zaken voor toekomstige acties.</a:t>
            </a:r>
            <a:endParaRPr lang="nl-BE" i="1"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18</a:t>
            </a:fld>
            <a:endParaRPr lang="nl-BE"/>
          </a:p>
        </p:txBody>
      </p:sp>
    </p:spTree>
    <p:extLst>
      <p:ext uri="{BB962C8B-B14F-4D97-AF65-F5344CB8AC3E}">
        <p14:creationId xmlns:p14="http://schemas.microsoft.com/office/powerpoint/2010/main" val="3845717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Doel van dit deel: een evaluatie van dit overleg en het duiden van de verdere stappen.</a:t>
            </a:r>
            <a:endParaRPr lang="nl-BE" i="1" dirty="0"/>
          </a:p>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19</a:t>
            </a:fld>
            <a:endParaRPr lang="nl-BE"/>
          </a:p>
        </p:txBody>
      </p:sp>
    </p:spTree>
    <p:extLst>
      <p:ext uri="{BB962C8B-B14F-4D97-AF65-F5344CB8AC3E}">
        <p14:creationId xmlns:p14="http://schemas.microsoft.com/office/powerpoint/2010/main" val="2018416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20</a:t>
            </a:fld>
            <a:endParaRPr lang="nl-BE"/>
          </a:p>
        </p:txBody>
      </p:sp>
    </p:spTree>
    <p:extLst>
      <p:ext uri="{BB962C8B-B14F-4D97-AF65-F5344CB8AC3E}">
        <p14:creationId xmlns:p14="http://schemas.microsoft.com/office/powerpoint/2010/main" val="1062435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Met deze slide maak je kennis met iedereen.</a:t>
            </a:r>
          </a:p>
          <a:p>
            <a:pPr marL="0" indent="0">
              <a:buFontTx/>
              <a:buNone/>
            </a:pPr>
            <a:r>
              <a:rPr lang="nl-BE" dirty="0"/>
              <a:t>Laat iedereen kort vertellen:  </a:t>
            </a:r>
          </a:p>
          <a:p>
            <a:pPr marL="171450" indent="-171450">
              <a:buFontTx/>
              <a:buChar char="-"/>
            </a:pPr>
            <a:r>
              <a:rPr lang="nl-BE" dirty="0"/>
              <a:t>wie ze zijn</a:t>
            </a:r>
          </a:p>
          <a:p>
            <a:pPr marL="171450" indent="-171450">
              <a:buFontTx/>
              <a:buChar char="-"/>
            </a:pPr>
            <a:r>
              <a:rPr lang="nl-BE" dirty="0"/>
              <a:t>wat hun link is met de buurt</a:t>
            </a:r>
          </a:p>
          <a:p>
            <a:pPr marL="171450" indent="-171450">
              <a:buFontTx/>
              <a:buChar char="-"/>
            </a:pPr>
            <a:r>
              <a:rPr lang="nl-BE" baseline="0" dirty="0"/>
              <a:t>waar ze trots op zijn (mag zowel over het werk gaan, als over iets totaal anders)</a:t>
            </a:r>
          </a:p>
          <a:p>
            <a:pPr marL="0" indent="0">
              <a:buFontTx/>
              <a:buNone/>
            </a:pPr>
            <a:r>
              <a:rPr lang="nl-BE" i="1" baseline="0" dirty="0"/>
              <a:t>Ter info: deze vraag heeft als doel om mensen wat meer zelfvertrouwen te geven om hun ideeën en mening te delen. Maar ook om hen in het moment te brengen.</a:t>
            </a:r>
          </a:p>
          <a:p>
            <a:pPr marL="0" indent="0">
              <a:buFontTx/>
              <a:buNone/>
            </a:pPr>
            <a:endParaRPr lang="nl-BE" i="1" dirty="0"/>
          </a:p>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2</a:t>
            </a:fld>
            <a:endParaRPr lang="nl-BE"/>
          </a:p>
        </p:txBody>
      </p:sp>
    </p:spTree>
    <p:extLst>
      <p:ext uri="{BB962C8B-B14F-4D97-AF65-F5344CB8AC3E}">
        <p14:creationId xmlns:p14="http://schemas.microsoft.com/office/powerpoint/2010/main" val="1406361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21</a:t>
            </a:fld>
            <a:endParaRPr lang="nl-BE"/>
          </a:p>
        </p:txBody>
      </p:sp>
    </p:spTree>
    <p:extLst>
      <p:ext uri="{BB962C8B-B14F-4D97-AF65-F5344CB8AC3E}">
        <p14:creationId xmlns:p14="http://schemas.microsoft.com/office/powerpoint/2010/main" val="2588847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dirty="0">
                <a:solidFill>
                  <a:schemeClr val="bg1"/>
                </a:solidFill>
              </a:rPr>
              <a:t>In Vlaanderen sterven er elk jaar 7000 mensen aan roken. Dat zijn er 20 per dag.</a:t>
            </a:r>
          </a:p>
          <a:p>
            <a:r>
              <a:rPr lang="nl-NL" sz="1200" dirty="0">
                <a:solidFill>
                  <a:schemeClr val="bg1"/>
                </a:solidFill>
              </a:rPr>
              <a:t>Rokers gestart op hun 15</a:t>
            </a:r>
            <a:r>
              <a:rPr lang="nl-NL" sz="1200" baseline="30000" dirty="0">
                <a:solidFill>
                  <a:schemeClr val="bg1"/>
                </a:solidFill>
              </a:rPr>
              <a:t>e</a:t>
            </a:r>
            <a:r>
              <a:rPr lang="nl-NL" sz="1200" dirty="0">
                <a:solidFill>
                  <a:schemeClr val="bg1"/>
                </a:solidFill>
              </a:rPr>
              <a:t>, leven gemiddeld 6 tot 9 jaar minder lang.</a:t>
            </a:r>
          </a:p>
          <a:p>
            <a:endParaRPr lang="nl-BE" sz="1200" i="0" dirty="0">
              <a:solidFill>
                <a:schemeClr val="bg1"/>
              </a:solidFill>
            </a:endParaRPr>
          </a:p>
          <a:p>
            <a:r>
              <a:rPr lang="nl-BE" sz="1200" dirty="0">
                <a:solidFill>
                  <a:schemeClr val="bg1"/>
                </a:solidFill>
              </a:rPr>
              <a:t>Daarnaast veroorzaakt roken hart- en vaatziekten, kanker,…</a:t>
            </a:r>
          </a:p>
          <a:p>
            <a:r>
              <a:rPr lang="nl-BE" sz="1200" dirty="0">
                <a:solidFill>
                  <a:schemeClr val="bg1"/>
                </a:solidFill>
              </a:rPr>
              <a:t>Rokers zijn vaker en langer ziek.</a:t>
            </a:r>
          </a:p>
          <a:p>
            <a:endParaRPr lang="nl-BE" sz="1200" dirty="0">
              <a:solidFill>
                <a:schemeClr val="bg1"/>
              </a:solidFill>
            </a:endParaRPr>
          </a:p>
          <a:p>
            <a:r>
              <a:rPr lang="nl-BE" sz="1200" b="1" dirty="0">
                <a:solidFill>
                  <a:schemeClr val="bg1"/>
                </a:solidFill>
              </a:rPr>
              <a:t>Roken en ongelijkheid</a:t>
            </a:r>
          </a:p>
          <a:p>
            <a:r>
              <a:rPr lang="nl-BE" sz="1200" b="0" dirty="0">
                <a:solidFill>
                  <a:schemeClr val="bg1"/>
                </a:solidFill>
              </a:rPr>
              <a:t>Roken heeft een gigantische impact op de gezondheid. Daarnaast zien we dat mensen in een meer maatschappelijk kwetsbare situatie meer roken. Ook zijn zij de laatste decennia minder gestopt met roken. Het verschil in gezondheid tussen mensen in een meer maatschappelijk kwetsbare situatie en in een minder maatschappelijk kwetsbare situatie wordt zo groter.</a:t>
            </a:r>
          </a:p>
          <a:p>
            <a:r>
              <a:rPr lang="nl-BE" sz="1200" b="0" dirty="0">
                <a:solidFill>
                  <a:schemeClr val="bg1"/>
                </a:solidFill>
              </a:rPr>
              <a:t>Aantal dagelijkse rokers in Vlaanderen: 9%; bij mensen die aangeven moeilijker rond te komen is dit 15,6%; bij mensen die aangeven gemakkelijker rond te komen is dit 6,4% (preventiebarometer 2022).</a:t>
            </a:r>
          </a:p>
          <a:p>
            <a:endParaRPr lang="nl-BE" sz="1200" b="0" dirty="0">
              <a:solidFill>
                <a:schemeClr val="bg1"/>
              </a:solidFill>
            </a:endParaRPr>
          </a:p>
          <a:p>
            <a:r>
              <a:rPr lang="nl-BE" sz="1200" b="1" dirty="0">
                <a:solidFill>
                  <a:schemeClr val="bg1"/>
                </a:solidFill>
              </a:rPr>
              <a:t>Sociale norm</a:t>
            </a:r>
          </a:p>
          <a:p>
            <a:r>
              <a:rPr lang="nl-BE" sz="1200" b="0" dirty="0" err="1">
                <a:solidFill>
                  <a:schemeClr val="bg1"/>
                </a:solidFill>
              </a:rPr>
              <a:t>Denormalisatie</a:t>
            </a:r>
            <a:r>
              <a:rPr lang="nl-BE" sz="1200" b="0" dirty="0">
                <a:solidFill>
                  <a:schemeClr val="bg1"/>
                </a:solidFill>
              </a:rPr>
              <a:t> van roken is een sleutelstrategie volgens de WHO. Door het rookverbod op café zijn meer mensen gestopt met roken. </a:t>
            </a:r>
            <a:r>
              <a:rPr lang="nl-BE" sz="1200" dirty="0">
                <a:solidFill>
                  <a:schemeClr val="bg1"/>
                </a:solidFill>
              </a:rPr>
              <a:t>Voor sommige groepen is het nog gewoner om bijvoorbeeld binnen te roken, in het zicht van kinderen,…</a:t>
            </a:r>
            <a:endParaRPr lang="nl-BE" sz="1200" b="0" dirty="0">
              <a:solidFill>
                <a:schemeClr val="bg1"/>
              </a:solidFill>
            </a:endParaRPr>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4</a:t>
            </a:fld>
            <a:endParaRPr lang="nl-BE"/>
          </a:p>
        </p:txBody>
      </p:sp>
    </p:spTree>
    <p:extLst>
      <p:ext uri="{BB962C8B-B14F-4D97-AF65-F5344CB8AC3E}">
        <p14:creationId xmlns:p14="http://schemas.microsoft.com/office/powerpoint/2010/main" val="2261038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i="1" dirty="0"/>
              <a:t>Doel van dit stuk: schetsen welk proces we gaan doorlopen en waarom.</a:t>
            </a:r>
          </a:p>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5</a:t>
            </a:fld>
            <a:endParaRPr lang="nl-BE"/>
          </a:p>
        </p:txBody>
      </p:sp>
    </p:spTree>
    <p:extLst>
      <p:ext uri="{BB962C8B-B14F-4D97-AF65-F5344CB8AC3E}">
        <p14:creationId xmlns:p14="http://schemas.microsoft.com/office/powerpoint/2010/main" val="151945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de sociale norm? Er zijn verschillende facetten aan de sociale normen: </a:t>
            </a:r>
          </a:p>
          <a:p>
            <a:endParaRPr lang="nl-NL" dirty="0"/>
          </a:p>
          <a:p>
            <a:r>
              <a:rPr lang="nl-NL" dirty="0"/>
              <a:t>descriptieve normen: geven weer welk soort gedrag wel/niet aanvaardbaar of gewenst is, op basis van wat de meerderheid effectief doet (iedereen gaat buiten roken)</a:t>
            </a:r>
          </a:p>
          <a:p>
            <a:r>
              <a:rPr lang="nl-NL" dirty="0" err="1"/>
              <a:t>injunctieve</a:t>
            </a:r>
            <a:r>
              <a:rPr lang="nl-NL" dirty="0"/>
              <a:t> normen: geven weer welk soort gedrag wel/niet aanvaardbaar of gewenst is, op basis van voorgeschreven regels en wetten (rookverboden)</a:t>
            </a:r>
          </a:p>
          <a:p>
            <a:r>
              <a:rPr lang="nl-NL" dirty="0"/>
              <a:t>gepercipieerde normen: geven weer welk soort gedrag wel/niet aanvaardbaar of gewenst is, op basis van hoe de doelgroep de groepsnorm aanvoelt (kan dus afwijken van de descriptieve norm)</a:t>
            </a:r>
          </a:p>
          <a:p>
            <a:r>
              <a:rPr lang="nl-NL" dirty="0"/>
              <a:t>subjectieve normen: geven weer welk soort gedrag wel/niet aanvaardbaar of gewenst is, op basis van hoe de doelgroep de verwachtingen van anderen naar hen toe aanvoelt</a:t>
            </a:r>
          </a:p>
          <a:p>
            <a:endParaRPr lang="nl-NL" dirty="0"/>
          </a:p>
          <a:p>
            <a:r>
              <a:rPr lang="nl-NL" i="1" dirty="0"/>
              <a:t>De slide is eerder ter info. Op zich maakt het niet uit op welke facet van de sociale norm de actie inwerkt. Het is veel belangrijker dat de actie gebeurt. </a:t>
            </a:r>
            <a:endParaRPr lang="nl-BE" i="1"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6</a:t>
            </a:fld>
            <a:endParaRPr lang="nl-BE"/>
          </a:p>
        </p:txBody>
      </p:sp>
    </p:spTree>
    <p:extLst>
      <p:ext uri="{BB962C8B-B14F-4D97-AF65-F5344CB8AC3E}">
        <p14:creationId xmlns:p14="http://schemas.microsoft.com/office/powerpoint/2010/main" val="306838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Als we dan kijken naar het proces:</a:t>
            </a:r>
          </a:p>
          <a:p>
            <a:endParaRPr lang="nl-BE" dirty="0"/>
          </a:p>
          <a:p>
            <a:pPr marL="171450" indent="-171450" algn="l">
              <a:buFont typeface="Arial" panose="020B0604020202020204" pitchFamily="34" charset="0"/>
              <a:buChar char="•"/>
            </a:pPr>
            <a:r>
              <a:rPr lang="nl-BE" dirty="0"/>
              <a:t>analyse: literatuuronderzoek aangevuld met zaken die bevraagd zijn bij de</a:t>
            </a:r>
            <a:r>
              <a:rPr lang="nl-NL" sz="1800" b="0" i="0" u="none" strike="noStrike" baseline="0" dirty="0">
                <a:solidFill>
                  <a:srgbClr val="2C2A29"/>
                </a:solidFill>
                <a:latin typeface="AlegreyaSans-Regular"/>
              </a:rPr>
              <a:t> buurtbewoners en actoren actief in de buurt + een analyse maken van de buurt (bewoners, sociale norm, rookgedrag,...) en op basis daarvan </a:t>
            </a:r>
            <a:r>
              <a:rPr lang="nl-BE" sz="1800" b="0" i="0" u="none" strike="noStrike" baseline="0" dirty="0">
                <a:solidFill>
                  <a:srgbClr val="2C2A29"/>
                </a:solidFill>
                <a:latin typeface="AlegreyaSans-Regular"/>
              </a:rPr>
              <a:t>uitdagingen formuleren</a:t>
            </a:r>
          </a:p>
          <a:p>
            <a:pPr marL="171450" indent="-171450" algn="l">
              <a:buFont typeface="Arial" panose="020B0604020202020204" pitchFamily="34" charset="0"/>
              <a:buChar char="•"/>
            </a:pPr>
            <a:r>
              <a:rPr lang="nl-NL" sz="1800" b="0" i="0" u="none" strike="noStrike" baseline="0" dirty="0">
                <a:solidFill>
                  <a:srgbClr val="2C2A29"/>
                </a:solidFill>
                <a:latin typeface="AlegreyaSans-Regular"/>
              </a:rPr>
              <a:t>ideeën verzamelen in de buurt om de uitdagingen van WP 2 aan </a:t>
            </a:r>
            <a:r>
              <a:rPr lang="nl-NL" sz="1800" b="0" i="0" u="none" strike="noStrike" baseline="0">
                <a:solidFill>
                  <a:srgbClr val="2C2A29"/>
                </a:solidFill>
                <a:latin typeface="AlegreyaSans-Regular"/>
              </a:rPr>
              <a:t>te pakken en </a:t>
            </a:r>
            <a:r>
              <a:rPr lang="nl-NL" sz="1800" b="0" i="0" u="none" strike="noStrike" baseline="0" dirty="0">
                <a:solidFill>
                  <a:srgbClr val="2C2A29"/>
                </a:solidFill>
                <a:latin typeface="AlegreyaSans-Regular"/>
              </a:rPr>
              <a:t>ze in een haalbaar </a:t>
            </a:r>
            <a:r>
              <a:rPr lang="nl-NL" sz="1800" b="0" i="0" u="none" strike="noStrike" baseline="0">
                <a:solidFill>
                  <a:srgbClr val="2C2A29"/>
                </a:solidFill>
                <a:latin typeface="AlegreyaSans-Regular"/>
              </a:rPr>
              <a:t>actieplan gieten</a:t>
            </a:r>
            <a:endParaRPr lang="nl-BE" dirty="0"/>
          </a:p>
          <a:p>
            <a:pPr marL="171450" indent="-171450">
              <a:buFont typeface="Arial" panose="020B0604020202020204" pitchFamily="34" charset="0"/>
              <a:buChar char="•"/>
            </a:pPr>
            <a:r>
              <a:rPr lang="nl-BE" dirty="0"/>
              <a:t>uitvoeren</a:t>
            </a:r>
          </a:p>
          <a:p>
            <a:pPr marL="171450" indent="-171450">
              <a:buFont typeface="Arial" panose="020B0604020202020204" pitchFamily="34" charset="0"/>
              <a:buChar char="•"/>
            </a:pPr>
            <a:r>
              <a:rPr lang="nl-BE" dirty="0"/>
              <a:t>evalueren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dirty="0"/>
              <a:t>Tijdens de samenkomsten is het de bedoeling om beslissingen te nemen. Om richting te geven aan het traject. Zo gaan we volgende keer de analyse voorstellen en op basis daarvan uitdagingen selecteren. </a:t>
            </a:r>
          </a:p>
          <a:p>
            <a:pPr marL="0" indent="0">
              <a:buFont typeface="Arial" panose="020B0604020202020204" pitchFamily="34" charset="0"/>
              <a:buNone/>
            </a:pPr>
            <a:endParaRPr lang="nl-BE" dirty="0"/>
          </a:p>
          <a:p>
            <a:pPr marL="0" indent="0">
              <a:buFont typeface="Arial" panose="020B0604020202020204" pitchFamily="34" charset="0"/>
              <a:buNone/>
            </a:pPr>
            <a:r>
              <a:rPr lang="nl-BE" dirty="0"/>
              <a:t>Dat is het moment dat we ook concreter worden. En duidelijk afbakenen waar er precies op de sociale norm kan ingezet worden.</a:t>
            </a:r>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7</a:t>
            </a:fld>
            <a:endParaRPr lang="nl-BE"/>
          </a:p>
        </p:txBody>
      </p:sp>
    </p:spTree>
    <p:extLst>
      <p:ext uri="{BB962C8B-B14F-4D97-AF65-F5344CB8AC3E}">
        <p14:creationId xmlns:p14="http://schemas.microsoft.com/office/powerpoint/2010/main" val="448933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i="1" dirty="0"/>
              <a:t>Doel van dit stuk: bekijken wie we nog missen rond de tafel en hoe we deze mensen betrekken.</a:t>
            </a:r>
          </a:p>
          <a:p>
            <a:endParaRPr lang="nl-BE" dirty="0"/>
          </a:p>
          <a:p>
            <a:r>
              <a:rPr lang="nl-BE" dirty="0"/>
              <a:t>Zoals gezegd komen we doorheen het traject op verschillende momenten samen om beslissingen te nemen. Maar wie moet betrokken worden?</a:t>
            </a:r>
          </a:p>
          <a:p>
            <a:r>
              <a:rPr lang="nl-BE" dirty="0"/>
              <a:t>We hebben hier al verschillende mensen en organisaties rond de virtuele tafel. Maar wie missen we nog? En op welke manier halen we hen erbij?</a:t>
            </a:r>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8</a:t>
            </a:fld>
            <a:endParaRPr lang="nl-BE"/>
          </a:p>
        </p:txBody>
      </p:sp>
    </p:spTree>
    <p:extLst>
      <p:ext uri="{BB962C8B-B14F-4D97-AF65-F5344CB8AC3E}">
        <p14:creationId xmlns:p14="http://schemas.microsoft.com/office/powerpoint/2010/main" val="2550510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gaan kijken wie en welke organisaties in dit traject moeten meebeslissen, </a:t>
            </a:r>
          </a:p>
          <a:p>
            <a:r>
              <a:rPr lang="nl-BE" dirty="0"/>
              <a:t>wie of welke organisaties gehoord moet worden bij een beslissing,</a:t>
            </a:r>
          </a:p>
          <a:p>
            <a:r>
              <a:rPr lang="nl-BE" dirty="0"/>
              <a:t>wie op de hoogte moet worden gehouden.</a:t>
            </a:r>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9</a:t>
            </a:fld>
            <a:endParaRPr lang="nl-BE"/>
          </a:p>
        </p:txBody>
      </p:sp>
    </p:spTree>
    <p:extLst>
      <p:ext uri="{BB962C8B-B14F-4D97-AF65-F5344CB8AC3E}">
        <p14:creationId xmlns:p14="http://schemas.microsoft.com/office/powerpoint/2010/main" val="97313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Dat doen we aan de hand van de </a:t>
            </a:r>
            <a:r>
              <a:rPr lang="nl-BE" i="1" dirty="0" err="1"/>
              <a:t>circle</a:t>
            </a:r>
            <a:r>
              <a:rPr lang="nl-BE" i="1" dirty="0"/>
              <a:t> of </a:t>
            </a:r>
            <a:r>
              <a:rPr lang="nl-BE" i="1" dirty="0" err="1"/>
              <a:t>influence</a:t>
            </a:r>
            <a:r>
              <a:rPr lang="nl-BE" dirty="0"/>
              <a:t>.</a:t>
            </a:r>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10</a:t>
            </a:fld>
            <a:endParaRPr lang="nl-BE"/>
          </a:p>
        </p:txBody>
      </p:sp>
    </p:spTree>
    <p:extLst>
      <p:ext uri="{BB962C8B-B14F-4D97-AF65-F5344CB8AC3E}">
        <p14:creationId xmlns:p14="http://schemas.microsoft.com/office/powerpoint/2010/main" val="4251218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0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1260000"/>
            <a:ext cx="6120000" cy="1440000"/>
          </a:xfrm>
        </p:spPr>
        <p:txBody>
          <a:bodyPr/>
          <a:lstStyle/>
          <a:p>
            <a:r>
              <a:rPr lang="nl-NL"/>
              <a:t>Klik om de stijl te bewerken</a:t>
            </a:r>
            <a:endParaRPr lang="nl-BE"/>
          </a:p>
        </p:txBody>
      </p:sp>
      <p:sp>
        <p:nvSpPr>
          <p:cNvPr id="15" name="Date Placeholder 14"/>
          <p:cNvSpPr>
            <a:spLocks noGrp="1"/>
          </p:cNvSpPr>
          <p:nvPr>
            <p:ph type="dt" sz="half" idx="10"/>
          </p:nvPr>
        </p:nvSpPr>
        <p:spPr/>
        <p:txBody>
          <a:bodyPr/>
          <a:lstStyle/>
          <a:p>
            <a:fld id="{B67774C5-FF33-4292-8B64-49963CA21661}" type="datetime1">
              <a:rPr lang="nl-BE" smtClean="0"/>
              <a:t>31/08/2023</a:t>
            </a:fld>
            <a:endParaRPr lang="nl-BE"/>
          </a:p>
        </p:txBody>
      </p:sp>
      <p:pic>
        <p:nvPicPr>
          <p:cNvPr id="9" name="Picture 10">
            <a:extLst>
              <a:ext uri="{FF2B5EF4-FFF2-40B4-BE49-F238E27FC236}">
                <a16:creationId xmlns:a16="http://schemas.microsoft.com/office/drawing/2014/main" id="{48A7B81C-460B-6445-89EE-80E293AB05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6800" y="3662069"/>
            <a:ext cx="1762216" cy="930323"/>
          </a:xfrm>
          <a:prstGeom prst="rect">
            <a:avLst/>
          </a:prstGeom>
        </p:spPr>
      </p:pic>
    </p:spTree>
    <p:extLst>
      <p:ext uri="{BB962C8B-B14F-4D97-AF65-F5344CB8AC3E}">
        <p14:creationId xmlns:p14="http://schemas.microsoft.com/office/powerpoint/2010/main" val="40892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ALLE THEMA'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err="1"/>
              <a:t>Hier</a:t>
            </a:r>
            <a:r>
              <a:rPr lang="en-US"/>
              <a:t> </a:t>
            </a:r>
            <a:r>
              <a:rPr lang="en-US" err="1"/>
              <a:t>komt</a:t>
            </a:r>
            <a:r>
              <a:rPr lang="en-US"/>
              <a:t> de </a:t>
            </a:r>
            <a:r>
              <a:rPr lang="en-US" err="1"/>
              <a:t>titel</a:t>
            </a:r>
            <a:r>
              <a:rPr lang="en-US"/>
              <a:t> van de </a:t>
            </a:r>
            <a:r>
              <a:rPr lang="en-US" err="1"/>
              <a:t>presentatie</a:t>
            </a:r>
            <a:r>
              <a:rPr lang="en-US"/>
              <a:t> </a:t>
            </a:r>
            <a:r>
              <a:rPr lang="en-US" err="1"/>
              <a:t>rond</a:t>
            </a:r>
            <a:br>
              <a:rPr lang="en-US"/>
            </a:br>
            <a:r>
              <a:rPr lang="en-US" err="1"/>
              <a:t>gezondheid</a:t>
            </a:r>
            <a:r>
              <a:rPr lang="en-US"/>
              <a:t> &amp; milieu</a:t>
            </a:r>
            <a:endParaRPr lang="nl-BE"/>
          </a:p>
        </p:txBody>
      </p:sp>
      <p:pic>
        <p:nvPicPr>
          <p:cNvPr id="25" name="Picture 10">
            <a:extLst>
              <a:ext uri="{FF2B5EF4-FFF2-40B4-BE49-F238E27FC236}">
                <a16:creationId xmlns:a16="http://schemas.microsoft.com/office/drawing/2014/main" id="{71A8E3FD-B7D8-804A-859A-60EA2097E4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9866" y="3980445"/>
            <a:ext cx="1159149" cy="611947"/>
          </a:xfrm>
          <a:prstGeom prst="rect">
            <a:avLst/>
          </a:prstGeom>
        </p:spPr>
      </p:pic>
      <p:pic>
        <p:nvPicPr>
          <p:cNvPr id="26" name="Picture 4">
            <a:extLst>
              <a:ext uri="{FF2B5EF4-FFF2-40B4-BE49-F238E27FC236}">
                <a16:creationId xmlns:a16="http://schemas.microsoft.com/office/drawing/2014/main" id="{EF0A9505-DC89-EB46-90DB-F161F2CE3F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662400"/>
            <a:ext cx="757023" cy="930387"/>
          </a:xfrm>
          <a:prstGeom prst="rect">
            <a:avLst/>
          </a:prstGeom>
        </p:spPr>
      </p:pic>
      <p:pic>
        <p:nvPicPr>
          <p:cNvPr id="27" name="Picture 8">
            <a:extLst>
              <a:ext uri="{FF2B5EF4-FFF2-40B4-BE49-F238E27FC236}">
                <a16:creationId xmlns:a16="http://schemas.microsoft.com/office/drawing/2014/main" id="{09C753A4-C6F8-734B-B01D-2CCE6B7415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53600" y="658800"/>
            <a:ext cx="728128" cy="913050"/>
          </a:xfrm>
          <a:prstGeom prst="rect">
            <a:avLst/>
          </a:prstGeom>
        </p:spPr>
      </p:pic>
      <p:pic>
        <p:nvPicPr>
          <p:cNvPr id="28" name="Picture 9">
            <a:extLst>
              <a:ext uri="{FF2B5EF4-FFF2-40B4-BE49-F238E27FC236}">
                <a16:creationId xmlns:a16="http://schemas.microsoft.com/office/drawing/2014/main" id="{E412B8F8-A264-F941-BF1E-79888EC8C3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9600" y="608400"/>
            <a:ext cx="1011289" cy="982395"/>
          </a:xfrm>
          <a:prstGeom prst="rect">
            <a:avLst/>
          </a:prstGeom>
        </p:spPr>
      </p:pic>
      <p:pic>
        <p:nvPicPr>
          <p:cNvPr id="29" name="Picture 10">
            <a:extLst>
              <a:ext uri="{FF2B5EF4-FFF2-40B4-BE49-F238E27FC236}">
                <a16:creationId xmlns:a16="http://schemas.microsoft.com/office/drawing/2014/main" id="{B66D4D9A-EA4B-8949-804F-B1A446CCB4C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26800" y="349200"/>
            <a:ext cx="999731" cy="1225105"/>
          </a:xfrm>
          <a:prstGeom prst="rect">
            <a:avLst/>
          </a:prstGeom>
        </p:spPr>
      </p:pic>
    </p:spTree>
    <p:extLst>
      <p:ext uri="{BB962C8B-B14F-4D97-AF65-F5344CB8AC3E}">
        <p14:creationId xmlns:p14="http://schemas.microsoft.com/office/powerpoint/2010/main" val="482989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THEMA gezondheid &amp; milieu">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6679866" cy="1080000"/>
          </a:xfrm>
        </p:spPr>
        <p:txBody>
          <a:bodyPr/>
          <a:lstStyle>
            <a:lvl1pPr>
              <a:defRPr baseline="0"/>
            </a:lvl1pPr>
          </a:lstStyle>
          <a:p>
            <a:r>
              <a:rPr lang="en-US" err="1"/>
              <a:t>Hier</a:t>
            </a:r>
            <a:r>
              <a:rPr lang="en-US"/>
              <a:t> </a:t>
            </a:r>
            <a:r>
              <a:rPr lang="en-US" err="1"/>
              <a:t>komt</a:t>
            </a:r>
            <a:r>
              <a:rPr lang="en-US"/>
              <a:t> de </a:t>
            </a:r>
            <a:r>
              <a:rPr lang="en-US" err="1"/>
              <a:t>titel</a:t>
            </a:r>
            <a:r>
              <a:rPr lang="en-US"/>
              <a:t> van de </a:t>
            </a:r>
            <a:r>
              <a:rPr lang="en-US" err="1"/>
              <a:t>themapresentatie</a:t>
            </a:r>
            <a:r>
              <a:rPr lang="en-US"/>
              <a:t> </a:t>
            </a:r>
            <a:r>
              <a:rPr lang="en-US" err="1"/>
              <a:t>rond</a:t>
            </a:r>
            <a:r>
              <a:rPr lang="en-US"/>
              <a:t> </a:t>
            </a:r>
            <a:br>
              <a:rPr lang="en-US"/>
            </a:br>
            <a:r>
              <a:rPr lang="en-US" err="1"/>
              <a:t>beweging</a:t>
            </a:r>
            <a:endParaRPr lang="nl-BE"/>
          </a:p>
        </p:txBody>
      </p:sp>
      <p:pic>
        <p:nvPicPr>
          <p:cNvPr id="12" name="Picture 4">
            <a:extLst>
              <a:ext uri="{FF2B5EF4-FFF2-40B4-BE49-F238E27FC236}">
                <a16:creationId xmlns:a16="http://schemas.microsoft.com/office/drawing/2014/main" id="{CF4C3ECD-A999-EF4A-98AB-A2A1943CA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0800" y="604800"/>
            <a:ext cx="1051200" cy="949084"/>
          </a:xfrm>
          <a:prstGeom prst="rect">
            <a:avLst/>
          </a:prstGeom>
        </p:spPr>
      </p:pic>
      <p:pic>
        <p:nvPicPr>
          <p:cNvPr id="13" name="Picture 8">
            <a:extLst>
              <a:ext uri="{FF2B5EF4-FFF2-40B4-BE49-F238E27FC236}">
                <a16:creationId xmlns:a16="http://schemas.microsoft.com/office/drawing/2014/main" id="{B479D722-313A-1147-B06E-104013DEA0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00" y="687600"/>
            <a:ext cx="1080000" cy="729890"/>
          </a:xfrm>
          <a:prstGeom prst="rect">
            <a:avLst/>
          </a:prstGeom>
        </p:spPr>
      </p:pic>
      <p:pic>
        <p:nvPicPr>
          <p:cNvPr id="14" name="Picture 9">
            <a:extLst>
              <a:ext uri="{FF2B5EF4-FFF2-40B4-BE49-F238E27FC236}">
                <a16:creationId xmlns:a16="http://schemas.microsoft.com/office/drawing/2014/main" id="{12D9212E-6C0A-CF46-AF32-A3CB295E6E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37200" y="450000"/>
            <a:ext cx="1069200" cy="956964"/>
          </a:xfrm>
          <a:prstGeom prst="rect">
            <a:avLst/>
          </a:prstGeom>
        </p:spPr>
      </p:pic>
      <p:pic>
        <p:nvPicPr>
          <p:cNvPr id="18" name="Picture 10">
            <a:extLst>
              <a:ext uri="{FF2B5EF4-FFF2-40B4-BE49-F238E27FC236}">
                <a16:creationId xmlns:a16="http://schemas.microsoft.com/office/drawing/2014/main" id="{50BDE938-34E0-2745-A5D2-C6DD87E6C90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5600" y="626400"/>
            <a:ext cx="506811" cy="860400"/>
          </a:xfrm>
          <a:prstGeom prst="rect">
            <a:avLst/>
          </a:prstGeom>
        </p:spPr>
      </p:pic>
      <p:pic>
        <p:nvPicPr>
          <p:cNvPr id="20" name="Picture 10">
            <a:extLst>
              <a:ext uri="{FF2B5EF4-FFF2-40B4-BE49-F238E27FC236}">
                <a16:creationId xmlns:a16="http://schemas.microsoft.com/office/drawing/2014/main" id="{0724F0FD-0A64-E347-9887-4C5F7FEED1B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99866" y="3980445"/>
            <a:ext cx="1159149" cy="611947"/>
          </a:xfrm>
          <a:prstGeom prst="rect">
            <a:avLst/>
          </a:prstGeom>
        </p:spPr>
      </p:pic>
    </p:spTree>
    <p:extLst>
      <p:ext uri="{BB962C8B-B14F-4D97-AF65-F5344CB8AC3E}">
        <p14:creationId xmlns:p14="http://schemas.microsoft.com/office/powerpoint/2010/main" val="4208925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ofdstuk 01">
    <p:bg>
      <p:bgPr>
        <a:solidFill>
          <a:srgbClr val="B8D29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2332800"/>
            <a:ext cx="7560000" cy="360000"/>
          </a:xfrm>
        </p:spPr>
        <p:txBody>
          <a:bodyPr/>
          <a:lstStyle>
            <a:lvl1pPr>
              <a:defRPr sz="2400">
                <a:solidFill>
                  <a:schemeClr val="bg1"/>
                </a:solidFill>
              </a:defRPr>
            </a:lvl1pPr>
          </a:lstStyle>
          <a:p>
            <a:r>
              <a:rPr lang="en-US" err="1"/>
              <a:t>Plaats</a:t>
            </a:r>
            <a:r>
              <a:rPr lang="en-US"/>
              <a:t> </a:t>
            </a:r>
            <a:r>
              <a:rPr lang="en-US" err="1"/>
              <a:t>hier</a:t>
            </a:r>
            <a:r>
              <a:rPr lang="en-US"/>
              <a:t> de </a:t>
            </a:r>
            <a:r>
              <a:rPr lang="en-US" err="1"/>
              <a:t>titel</a:t>
            </a:r>
            <a:endParaRPr lang="nl-BE"/>
          </a:p>
        </p:txBody>
      </p:sp>
      <p:sp>
        <p:nvSpPr>
          <p:cNvPr id="5" name="Text Placeholder 4"/>
          <p:cNvSpPr>
            <a:spLocks noGrp="1"/>
          </p:cNvSpPr>
          <p:nvPr>
            <p:ph type="body" sz="quarter" idx="10" hasCustomPrompt="1"/>
          </p:nvPr>
        </p:nvSpPr>
        <p:spPr>
          <a:xfrm>
            <a:off x="3676650" y="1789200"/>
            <a:ext cx="1790700" cy="468000"/>
          </a:xfrm>
        </p:spPr>
        <p:txBody>
          <a:bodyPr/>
          <a:lstStyle>
            <a:lvl1pPr marL="27450" indent="0" algn="ctr">
              <a:buNone/>
              <a:defRPr sz="3500" b="1"/>
            </a:lvl1pPr>
          </a:lstStyle>
          <a:p>
            <a:pPr lvl="0"/>
            <a:r>
              <a:rPr lang="nl-BE"/>
              <a:t>#.</a:t>
            </a:r>
          </a:p>
        </p:txBody>
      </p:sp>
      <p:sp>
        <p:nvSpPr>
          <p:cNvPr id="7" name="Text Placeholder 6"/>
          <p:cNvSpPr>
            <a:spLocks noGrp="1"/>
          </p:cNvSpPr>
          <p:nvPr>
            <p:ph type="body" sz="quarter" idx="11" hasCustomPrompt="1"/>
          </p:nvPr>
        </p:nvSpPr>
        <p:spPr>
          <a:xfrm>
            <a:off x="792163" y="2761200"/>
            <a:ext cx="7559675" cy="393700"/>
          </a:xfrm>
        </p:spPr>
        <p:txBody>
          <a:bodyPr/>
          <a:lstStyle>
            <a:lvl1pPr marL="0" indent="0" algn="ctr">
              <a:lnSpc>
                <a:spcPct val="100000"/>
              </a:lnSpc>
              <a:buNone/>
              <a:defRPr sz="2400" b="1">
                <a:solidFill>
                  <a:schemeClr val="bg2"/>
                </a:solidFill>
              </a:defRPr>
            </a:lvl1pPr>
          </a:lstStyle>
          <a:p>
            <a:pPr lvl="0"/>
            <a:r>
              <a:rPr lang="nl-BE"/>
              <a:t>van het hoofdstuk</a:t>
            </a:r>
          </a:p>
        </p:txBody>
      </p:sp>
    </p:spTree>
    <p:extLst>
      <p:ext uri="{BB962C8B-B14F-4D97-AF65-F5344CB8AC3E}">
        <p14:creationId xmlns:p14="http://schemas.microsoft.com/office/powerpoint/2010/main" val="1189472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ofdstuk 02">
    <p:bg>
      <p:bgPr>
        <a:solidFill>
          <a:srgbClr val="F7AC4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2332800"/>
            <a:ext cx="7560000" cy="360000"/>
          </a:xfrm>
        </p:spPr>
        <p:txBody>
          <a:bodyPr/>
          <a:lstStyle>
            <a:lvl1pPr>
              <a:defRPr sz="2400">
                <a:solidFill>
                  <a:schemeClr val="bg1"/>
                </a:solidFill>
              </a:defRPr>
            </a:lvl1pPr>
          </a:lstStyle>
          <a:p>
            <a:r>
              <a:rPr lang="en-US" err="1"/>
              <a:t>Plaats</a:t>
            </a:r>
            <a:r>
              <a:rPr lang="en-US"/>
              <a:t> </a:t>
            </a:r>
            <a:r>
              <a:rPr lang="en-US" err="1"/>
              <a:t>hier</a:t>
            </a:r>
            <a:r>
              <a:rPr lang="en-US"/>
              <a:t> de </a:t>
            </a:r>
            <a:r>
              <a:rPr lang="en-US" err="1"/>
              <a:t>titel</a:t>
            </a:r>
            <a:endParaRPr lang="nl-BE"/>
          </a:p>
        </p:txBody>
      </p:sp>
      <p:sp>
        <p:nvSpPr>
          <p:cNvPr id="5" name="Text Placeholder 4"/>
          <p:cNvSpPr>
            <a:spLocks noGrp="1"/>
          </p:cNvSpPr>
          <p:nvPr>
            <p:ph type="body" sz="quarter" idx="10" hasCustomPrompt="1"/>
          </p:nvPr>
        </p:nvSpPr>
        <p:spPr>
          <a:xfrm>
            <a:off x="3676650" y="1789200"/>
            <a:ext cx="1790700" cy="468000"/>
          </a:xfrm>
        </p:spPr>
        <p:txBody>
          <a:bodyPr/>
          <a:lstStyle>
            <a:lvl1pPr marL="27450" indent="0" algn="ctr">
              <a:buNone/>
              <a:defRPr sz="3500" b="1"/>
            </a:lvl1pPr>
          </a:lstStyle>
          <a:p>
            <a:pPr lvl="0"/>
            <a:r>
              <a:rPr lang="nl-BE"/>
              <a:t>#.</a:t>
            </a:r>
          </a:p>
        </p:txBody>
      </p:sp>
      <p:sp>
        <p:nvSpPr>
          <p:cNvPr id="7" name="Text Placeholder 6"/>
          <p:cNvSpPr>
            <a:spLocks noGrp="1"/>
          </p:cNvSpPr>
          <p:nvPr>
            <p:ph type="body" sz="quarter" idx="11" hasCustomPrompt="1"/>
          </p:nvPr>
        </p:nvSpPr>
        <p:spPr>
          <a:xfrm>
            <a:off x="792163" y="2761200"/>
            <a:ext cx="7559675" cy="393700"/>
          </a:xfrm>
        </p:spPr>
        <p:txBody>
          <a:bodyPr/>
          <a:lstStyle>
            <a:lvl1pPr marL="0" indent="0" algn="ctr">
              <a:lnSpc>
                <a:spcPct val="100000"/>
              </a:lnSpc>
              <a:buNone/>
              <a:defRPr sz="2400" b="1">
                <a:solidFill>
                  <a:schemeClr val="bg2"/>
                </a:solidFill>
              </a:defRPr>
            </a:lvl1pPr>
          </a:lstStyle>
          <a:p>
            <a:pPr lvl="0"/>
            <a:r>
              <a:rPr lang="nl-BE"/>
              <a:t>van het hoofdstuk</a:t>
            </a:r>
          </a:p>
        </p:txBody>
      </p:sp>
    </p:spTree>
    <p:extLst>
      <p:ext uri="{BB962C8B-B14F-4D97-AF65-F5344CB8AC3E}">
        <p14:creationId xmlns:p14="http://schemas.microsoft.com/office/powerpoint/2010/main" val="3256476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ofdstuk 03">
    <p:bg>
      <p:bgPr>
        <a:solidFill>
          <a:srgbClr val="F08AA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2332800"/>
            <a:ext cx="7560000" cy="360000"/>
          </a:xfrm>
        </p:spPr>
        <p:txBody>
          <a:bodyPr/>
          <a:lstStyle>
            <a:lvl1pPr>
              <a:defRPr sz="2400">
                <a:solidFill>
                  <a:schemeClr val="bg1"/>
                </a:solidFill>
              </a:defRPr>
            </a:lvl1pPr>
          </a:lstStyle>
          <a:p>
            <a:r>
              <a:rPr lang="en-US" err="1"/>
              <a:t>Plaats</a:t>
            </a:r>
            <a:r>
              <a:rPr lang="en-US"/>
              <a:t> </a:t>
            </a:r>
            <a:r>
              <a:rPr lang="en-US" err="1"/>
              <a:t>hier</a:t>
            </a:r>
            <a:r>
              <a:rPr lang="en-US"/>
              <a:t> de </a:t>
            </a:r>
            <a:r>
              <a:rPr lang="en-US" err="1"/>
              <a:t>titel</a:t>
            </a:r>
            <a:endParaRPr lang="nl-BE"/>
          </a:p>
        </p:txBody>
      </p:sp>
      <p:sp>
        <p:nvSpPr>
          <p:cNvPr id="5" name="Text Placeholder 4"/>
          <p:cNvSpPr>
            <a:spLocks noGrp="1"/>
          </p:cNvSpPr>
          <p:nvPr>
            <p:ph type="body" sz="quarter" idx="10" hasCustomPrompt="1"/>
          </p:nvPr>
        </p:nvSpPr>
        <p:spPr>
          <a:xfrm>
            <a:off x="3676650" y="1789200"/>
            <a:ext cx="1790700" cy="468000"/>
          </a:xfrm>
        </p:spPr>
        <p:txBody>
          <a:bodyPr/>
          <a:lstStyle>
            <a:lvl1pPr marL="27450" indent="0" algn="ctr">
              <a:buNone/>
              <a:defRPr sz="3500" b="1"/>
            </a:lvl1pPr>
          </a:lstStyle>
          <a:p>
            <a:pPr lvl="0"/>
            <a:r>
              <a:rPr lang="nl-BE"/>
              <a:t>#.</a:t>
            </a:r>
          </a:p>
        </p:txBody>
      </p:sp>
      <p:sp>
        <p:nvSpPr>
          <p:cNvPr id="7" name="Text Placeholder 6"/>
          <p:cNvSpPr>
            <a:spLocks noGrp="1"/>
          </p:cNvSpPr>
          <p:nvPr>
            <p:ph type="body" sz="quarter" idx="11" hasCustomPrompt="1"/>
          </p:nvPr>
        </p:nvSpPr>
        <p:spPr>
          <a:xfrm>
            <a:off x="792163" y="2761200"/>
            <a:ext cx="7559675" cy="393700"/>
          </a:xfrm>
        </p:spPr>
        <p:txBody>
          <a:bodyPr/>
          <a:lstStyle>
            <a:lvl1pPr marL="0" indent="0" algn="ctr">
              <a:lnSpc>
                <a:spcPct val="100000"/>
              </a:lnSpc>
              <a:buNone/>
              <a:defRPr sz="2400" b="1">
                <a:solidFill>
                  <a:schemeClr val="bg2"/>
                </a:solidFill>
              </a:defRPr>
            </a:lvl1pPr>
          </a:lstStyle>
          <a:p>
            <a:pPr lvl="0"/>
            <a:r>
              <a:rPr lang="nl-BE"/>
              <a:t>van het hoofdstuk</a:t>
            </a:r>
          </a:p>
        </p:txBody>
      </p:sp>
    </p:spTree>
    <p:extLst>
      <p:ext uri="{BB962C8B-B14F-4D97-AF65-F5344CB8AC3E}">
        <p14:creationId xmlns:p14="http://schemas.microsoft.com/office/powerpoint/2010/main" val="183602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ofdstuk 04">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2332800"/>
            <a:ext cx="7560000" cy="360000"/>
          </a:xfrm>
        </p:spPr>
        <p:txBody>
          <a:bodyPr/>
          <a:lstStyle>
            <a:lvl1pPr>
              <a:defRPr sz="2400">
                <a:solidFill>
                  <a:schemeClr val="bg1"/>
                </a:solidFill>
              </a:defRPr>
            </a:lvl1pPr>
          </a:lstStyle>
          <a:p>
            <a:r>
              <a:rPr lang="en-US" err="1"/>
              <a:t>Plaats</a:t>
            </a:r>
            <a:r>
              <a:rPr lang="en-US"/>
              <a:t> </a:t>
            </a:r>
            <a:r>
              <a:rPr lang="en-US" err="1"/>
              <a:t>hier</a:t>
            </a:r>
            <a:r>
              <a:rPr lang="en-US"/>
              <a:t> de </a:t>
            </a:r>
            <a:r>
              <a:rPr lang="en-US" err="1"/>
              <a:t>titel</a:t>
            </a:r>
            <a:endParaRPr lang="nl-BE"/>
          </a:p>
        </p:txBody>
      </p:sp>
      <p:sp>
        <p:nvSpPr>
          <p:cNvPr id="5" name="Text Placeholder 4"/>
          <p:cNvSpPr>
            <a:spLocks noGrp="1"/>
          </p:cNvSpPr>
          <p:nvPr>
            <p:ph type="body" sz="quarter" idx="10" hasCustomPrompt="1"/>
          </p:nvPr>
        </p:nvSpPr>
        <p:spPr>
          <a:xfrm>
            <a:off x="3676650" y="1789200"/>
            <a:ext cx="1790700" cy="468000"/>
          </a:xfrm>
        </p:spPr>
        <p:txBody>
          <a:bodyPr/>
          <a:lstStyle>
            <a:lvl1pPr marL="27450" indent="0" algn="ctr">
              <a:buNone/>
              <a:defRPr sz="3500" b="1"/>
            </a:lvl1pPr>
          </a:lstStyle>
          <a:p>
            <a:pPr lvl="0"/>
            <a:r>
              <a:rPr lang="nl-BE"/>
              <a:t>#.</a:t>
            </a:r>
          </a:p>
        </p:txBody>
      </p:sp>
      <p:sp>
        <p:nvSpPr>
          <p:cNvPr id="7" name="Text Placeholder 6"/>
          <p:cNvSpPr>
            <a:spLocks noGrp="1"/>
          </p:cNvSpPr>
          <p:nvPr>
            <p:ph type="body" sz="quarter" idx="11" hasCustomPrompt="1"/>
          </p:nvPr>
        </p:nvSpPr>
        <p:spPr>
          <a:xfrm>
            <a:off x="792163" y="2761200"/>
            <a:ext cx="7559675" cy="393700"/>
          </a:xfrm>
        </p:spPr>
        <p:txBody>
          <a:bodyPr/>
          <a:lstStyle>
            <a:lvl1pPr marL="0" indent="0" algn="ctr">
              <a:lnSpc>
                <a:spcPct val="100000"/>
              </a:lnSpc>
              <a:buNone/>
              <a:defRPr sz="2400" b="1">
                <a:solidFill>
                  <a:schemeClr val="bg2"/>
                </a:solidFill>
              </a:defRPr>
            </a:lvl1pPr>
          </a:lstStyle>
          <a:p>
            <a:pPr lvl="0"/>
            <a:r>
              <a:rPr lang="nl-BE"/>
              <a:t>van het hoofdstuk</a:t>
            </a:r>
          </a:p>
        </p:txBody>
      </p:sp>
    </p:spTree>
    <p:extLst>
      <p:ext uri="{BB962C8B-B14F-4D97-AF65-F5344CB8AC3E}">
        <p14:creationId xmlns:p14="http://schemas.microsoft.com/office/powerpoint/2010/main" val="1493996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254605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oudstafel">
    <p:spTree>
      <p:nvGrpSpPr>
        <p:cNvPr id="1" name=""/>
        <p:cNvGrpSpPr/>
        <p:nvPr/>
      </p:nvGrpSpPr>
      <p:grpSpPr>
        <a:xfrm>
          <a:off x="0" y="0"/>
          <a:ext cx="0" cy="0"/>
          <a:chOff x="0" y="0"/>
          <a:chExt cx="0" cy="0"/>
        </a:xfrm>
      </p:grpSpPr>
      <p:sp>
        <p:nvSpPr>
          <p:cNvPr id="2" name="Title 1"/>
          <p:cNvSpPr>
            <a:spLocks noGrp="1"/>
          </p:cNvSpPr>
          <p:nvPr>
            <p:ph type="title"/>
          </p:nvPr>
        </p:nvSpPr>
        <p:spPr>
          <a:xfrm>
            <a:off x="540000" y="460800"/>
            <a:ext cx="8244000" cy="360000"/>
          </a:xfrm>
        </p:spPr>
        <p:txBody>
          <a:bodyPr/>
          <a:lstStyle>
            <a:lvl1pPr>
              <a:defRPr sz="2400">
                <a:solidFill>
                  <a:schemeClr val="bg1"/>
                </a:solidFill>
              </a:defRPr>
            </a:lvl1pPr>
          </a:lstStyle>
          <a:p>
            <a:r>
              <a:rPr lang="en-US"/>
              <a:t>Click to edit Master title style</a:t>
            </a:r>
            <a:endParaRPr lang="nl-BE"/>
          </a:p>
        </p:txBody>
      </p:sp>
      <p:sp>
        <p:nvSpPr>
          <p:cNvPr id="3" name="Date Placeholder 2"/>
          <p:cNvSpPr>
            <a:spLocks noGrp="1"/>
          </p:cNvSpPr>
          <p:nvPr>
            <p:ph type="dt" sz="half" idx="10"/>
          </p:nvPr>
        </p:nvSpPr>
        <p:spPr/>
        <p:txBody>
          <a:bodyPr/>
          <a:lstStyle/>
          <a:p>
            <a:fld id="{A6A440F9-096D-4BE8-820E-C5E10E2F52C9}" type="datetime1">
              <a:rPr lang="nl-BE" smtClean="0"/>
              <a:t>31/08/2023</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23AB928-941E-4114-ADAE-BFAF879226BF}" type="slidenum">
              <a:rPr lang="nl-BE" smtClean="0"/>
              <a:t>‹nr.›</a:t>
            </a:fld>
            <a:endParaRPr lang="nl-BE"/>
          </a:p>
        </p:txBody>
      </p:sp>
      <p:sp>
        <p:nvSpPr>
          <p:cNvPr id="7" name="Text Placeholder 6"/>
          <p:cNvSpPr>
            <a:spLocks noGrp="1"/>
          </p:cNvSpPr>
          <p:nvPr>
            <p:ph type="body" sz="quarter" idx="13"/>
          </p:nvPr>
        </p:nvSpPr>
        <p:spPr>
          <a:xfrm>
            <a:off x="539750" y="1054799"/>
            <a:ext cx="8243888" cy="3506400"/>
          </a:xfrm>
        </p:spPr>
        <p:txBody>
          <a:bodyPr/>
          <a:lstStyle>
            <a:lvl1pPr marL="0" indent="-360000">
              <a:lnSpc>
                <a:spcPct val="100000"/>
              </a:lnSpc>
              <a:spcAft>
                <a:spcPts val="1800"/>
              </a:spcAft>
              <a:buClr>
                <a:schemeClr val="bg1"/>
              </a:buClr>
              <a:buSzPct val="112000"/>
              <a:buFont typeface="+mj-lt"/>
              <a:buAutoNum type="arabicPeriod"/>
              <a:defRPr/>
            </a:lvl1pPr>
          </a:lstStyle>
          <a:p>
            <a:pPr lvl="0"/>
            <a:r>
              <a:rPr lang="en-US"/>
              <a:t>Click to edit Master text style</a:t>
            </a:r>
          </a:p>
        </p:txBody>
      </p:sp>
    </p:spTree>
    <p:extLst>
      <p:ext uri="{BB962C8B-B14F-4D97-AF65-F5344CB8AC3E}">
        <p14:creationId xmlns:p14="http://schemas.microsoft.com/office/powerpoint/2010/main" val="41125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3724014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met foto rech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623600"/>
            <a:ext cx="4140000" cy="28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hasCustomPrompt="1"/>
          </p:nvPr>
        </p:nvSpPr>
        <p:spPr>
          <a:xfrm>
            <a:off x="4896000" y="1623600"/>
            <a:ext cx="4248000" cy="2880000"/>
          </a:xfrm>
        </p:spPr>
        <p:txBody>
          <a:bodyPr/>
          <a:lstStyle>
            <a:lvl1pPr>
              <a:defRPr baseline="0"/>
            </a:lvl1p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a:t>Click to edit Master text styles</a:t>
            </a:r>
          </a:p>
        </p:txBody>
      </p:sp>
      <p:sp>
        <p:nvSpPr>
          <p:cNvPr id="12" name="Title 1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211609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lternatief 2">
    <p:bg>
      <p:bgPr>
        <a:solidFill>
          <a:schemeClr val="bg2"/>
        </a:solidFill>
        <a:effectLst/>
      </p:bgPr>
    </p:bg>
    <p:spTree>
      <p:nvGrpSpPr>
        <p:cNvPr id="1" name=""/>
        <p:cNvGrpSpPr/>
        <p:nvPr/>
      </p:nvGrpSpPr>
      <p:grpSpPr>
        <a:xfrm>
          <a:off x="0" y="0"/>
          <a:ext cx="0" cy="0"/>
          <a:chOff x="0" y="0"/>
          <a:chExt cx="0" cy="0"/>
        </a:xfrm>
      </p:grpSpPr>
      <p:sp>
        <p:nvSpPr>
          <p:cNvPr id="14" name="Freeform 13"/>
          <p:cNvSpPr/>
          <p:nvPr userDrawn="1"/>
        </p:nvSpPr>
        <p:spPr>
          <a:xfrm>
            <a:off x="0" y="1"/>
            <a:ext cx="7858600" cy="5143500"/>
          </a:xfrm>
          <a:custGeom>
            <a:avLst/>
            <a:gdLst>
              <a:gd name="connsiteX0" fmla="*/ 0 w 7858600"/>
              <a:gd name="connsiteY0" fmla="*/ 0 h 5143500"/>
              <a:gd name="connsiteX1" fmla="*/ 7858600 w 7858600"/>
              <a:gd name="connsiteY1" fmla="*/ 0 h 5143500"/>
              <a:gd name="connsiteX2" fmla="*/ 4888941 w 7858600"/>
              <a:gd name="connsiteY2" fmla="*/ 5143500 h 5143500"/>
              <a:gd name="connsiteX3" fmla="*/ 1508259 w 7858600"/>
              <a:gd name="connsiteY3" fmla="*/ 5143500 h 5143500"/>
              <a:gd name="connsiteX4" fmla="*/ 0 w 7858600"/>
              <a:gd name="connsiteY4" fmla="*/ 2531170 h 5143500"/>
              <a:gd name="connsiteX5" fmla="*/ 0 w 7858600"/>
              <a:gd name="connsiteY5"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8600" h="5143500">
                <a:moveTo>
                  <a:pt x="0" y="0"/>
                </a:moveTo>
                <a:lnTo>
                  <a:pt x="7858600" y="0"/>
                </a:lnTo>
                <a:lnTo>
                  <a:pt x="4888941" y="5143500"/>
                </a:lnTo>
                <a:lnTo>
                  <a:pt x="1508259" y="5143500"/>
                </a:lnTo>
                <a:lnTo>
                  <a:pt x="0" y="253117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20000" y="1260000"/>
            <a:ext cx="5040000" cy="720000"/>
          </a:xfrm>
        </p:spPr>
        <p:txBody>
          <a:bodyPr/>
          <a:lstStyle/>
          <a:p>
            <a:r>
              <a:rPr lang="nl-NL"/>
              <a:t>Klik om de stijl te bewerken</a:t>
            </a:r>
            <a:endParaRPr lang="nl-BE"/>
          </a:p>
        </p:txBody>
      </p:sp>
      <p:pic>
        <p:nvPicPr>
          <p:cNvPr id="10" name="Picture 10">
            <a:extLst>
              <a:ext uri="{FF2B5EF4-FFF2-40B4-BE49-F238E27FC236}">
                <a16:creationId xmlns:a16="http://schemas.microsoft.com/office/drawing/2014/main" id="{C0D490B5-A51F-C449-B626-ECE6936CFF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6800" y="3492736"/>
            <a:ext cx="1762216" cy="930323"/>
          </a:xfrm>
          <a:prstGeom prst="rect">
            <a:avLst/>
          </a:prstGeom>
        </p:spPr>
      </p:pic>
    </p:spTree>
    <p:extLst>
      <p:ext uri="{BB962C8B-B14F-4D97-AF65-F5344CB8AC3E}">
        <p14:creationId xmlns:p14="http://schemas.microsoft.com/office/powerpoint/2010/main" val="105241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met foto in cirkel">
    <p:spTree>
      <p:nvGrpSpPr>
        <p:cNvPr id="1" name=""/>
        <p:cNvGrpSpPr/>
        <p:nvPr/>
      </p:nvGrpSpPr>
      <p:grpSpPr>
        <a:xfrm>
          <a:off x="0" y="0"/>
          <a:ext cx="0" cy="0"/>
          <a:chOff x="0" y="0"/>
          <a:chExt cx="0" cy="0"/>
        </a:xfrm>
      </p:grpSpPr>
      <p:sp>
        <p:nvSpPr>
          <p:cNvPr id="2" name="Title 1"/>
          <p:cNvSpPr>
            <a:spLocks noGrp="1"/>
          </p:cNvSpPr>
          <p:nvPr>
            <p:ph type="title"/>
          </p:nvPr>
        </p:nvSpPr>
        <p:spPr>
          <a:xfrm>
            <a:off x="540000" y="460800"/>
            <a:ext cx="4140000" cy="270000"/>
          </a:xfrm>
        </p:spPr>
        <p:txBody>
          <a:bodyPr/>
          <a:lstStyle/>
          <a:p>
            <a:r>
              <a:rPr lang="en-US"/>
              <a:t>Click to edit Master title style</a:t>
            </a:r>
            <a:endParaRPr lang="nl-BE"/>
          </a:p>
        </p:txBody>
      </p:sp>
      <p:sp>
        <p:nvSpPr>
          <p:cNvPr id="3" name="Content Placeholder 2"/>
          <p:cNvSpPr>
            <a:spLocks noGrp="1"/>
          </p:cNvSpPr>
          <p:nvPr>
            <p:ph sz="half" idx="1"/>
          </p:nvPr>
        </p:nvSpPr>
        <p:spPr>
          <a:xfrm>
            <a:off x="539750" y="1623600"/>
            <a:ext cx="4140000" cy="28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8" name="Text Placeholder 7"/>
          <p:cNvSpPr>
            <a:spLocks noGrp="1"/>
          </p:cNvSpPr>
          <p:nvPr>
            <p:ph type="body" sz="quarter" idx="13"/>
          </p:nvPr>
        </p:nvSpPr>
        <p:spPr>
          <a:xfrm>
            <a:off x="539750" y="882650"/>
            <a:ext cx="4140000" cy="270000"/>
          </a:xfrm>
        </p:spPr>
        <p:txBody>
          <a:bodyPr/>
          <a:lstStyle>
            <a:lvl1pPr marL="0" indent="0">
              <a:lnSpc>
                <a:spcPct val="100000"/>
              </a:lnSpc>
              <a:buNone/>
              <a:defRPr sz="2000" b="1"/>
            </a:lvl1pPr>
          </a:lstStyle>
          <a:p>
            <a:pPr lvl="0"/>
            <a:r>
              <a:rPr lang="en-US"/>
              <a:t>Click to edit Master text styles</a:t>
            </a:r>
          </a:p>
        </p:txBody>
      </p:sp>
      <p:sp>
        <p:nvSpPr>
          <p:cNvPr id="6" name="Picture Placeholder 5"/>
          <p:cNvSpPr>
            <a:spLocks noGrp="1"/>
          </p:cNvSpPr>
          <p:nvPr>
            <p:ph type="pic" sz="quarter" idx="14"/>
          </p:nvPr>
        </p:nvSpPr>
        <p:spPr>
          <a:xfrm>
            <a:off x="5140800" y="-673200"/>
            <a:ext cx="5040000" cy="5040000"/>
          </a:xfrm>
          <a:prstGeom prst="ellipse">
            <a:avLst/>
          </a:prstGeom>
        </p:spPr>
        <p:txBody>
          <a:bodyPr anchor="b" anchorCtr="0"/>
          <a:lstStyle>
            <a:lvl1pPr algn="ctr">
              <a:defRPr/>
            </a:lvl1pPr>
          </a:lstStyle>
          <a:p>
            <a:endParaRPr lang="nl-BE"/>
          </a:p>
        </p:txBody>
      </p:sp>
    </p:spTree>
    <p:extLst>
      <p:ext uri="{BB962C8B-B14F-4D97-AF65-F5344CB8AC3E}">
        <p14:creationId xmlns:p14="http://schemas.microsoft.com/office/powerpoint/2010/main" val="591519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Foto's naast elka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hasCustomPrompt="1"/>
          </p:nvPr>
        </p:nvSpPr>
        <p:spPr>
          <a:xfrm>
            <a:off x="0" y="1368000"/>
            <a:ext cx="4500000" cy="3060000"/>
          </a:xfrm>
        </p:spPr>
        <p:txBody>
          <a:body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4" name="Content Placeholder 3"/>
          <p:cNvSpPr>
            <a:spLocks noGrp="1"/>
          </p:cNvSpPr>
          <p:nvPr>
            <p:ph sz="half" idx="2" hasCustomPrompt="1"/>
          </p:nvPr>
        </p:nvSpPr>
        <p:spPr>
          <a:xfrm>
            <a:off x="4644000" y="1368000"/>
            <a:ext cx="4500000" cy="3060000"/>
          </a:xfrm>
        </p:spPr>
        <p:txBody>
          <a:bodyPr/>
          <a:lstStyle>
            <a:lvl1pPr>
              <a:defRPr baseline="0"/>
            </a:lvl1p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a:t>Click to edit Master text styles</a:t>
            </a:r>
          </a:p>
        </p:txBody>
      </p:sp>
    </p:spTree>
    <p:extLst>
      <p:ext uri="{BB962C8B-B14F-4D97-AF65-F5344CB8AC3E}">
        <p14:creationId xmlns:p14="http://schemas.microsoft.com/office/powerpoint/2010/main" val="2778032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to schermbreed en sm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hasCustomPrompt="1"/>
          </p:nvPr>
        </p:nvSpPr>
        <p:spPr>
          <a:xfrm>
            <a:off x="0" y="1368000"/>
            <a:ext cx="9144000" cy="3060000"/>
          </a:xfrm>
        </p:spPr>
        <p:txBody>
          <a:body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a:t>Click to edit Master text styles</a:t>
            </a:r>
          </a:p>
        </p:txBody>
      </p:sp>
    </p:spTree>
    <p:extLst>
      <p:ext uri="{BB962C8B-B14F-4D97-AF65-F5344CB8AC3E}">
        <p14:creationId xmlns:p14="http://schemas.microsoft.com/office/powerpoint/2010/main" val="1904942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to/Film schermvullend">
    <p:bg>
      <p:bgPr>
        <a:solidFill>
          <a:schemeClr val="bg1">
            <a:lumMod val="10000"/>
            <a:lumOff val="9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7886700" y="4508500"/>
            <a:ext cx="1257300" cy="635000"/>
          </a:xfrm>
          <a:prstGeom prst="rect">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Content Placeholder 2"/>
          <p:cNvSpPr>
            <a:spLocks noGrp="1"/>
          </p:cNvSpPr>
          <p:nvPr>
            <p:ph sz="half" idx="1" hasCustomPrompt="1"/>
          </p:nvPr>
        </p:nvSpPr>
        <p:spPr>
          <a:xfrm>
            <a:off x="0" y="0"/>
            <a:ext cx="9144000" cy="5143500"/>
          </a:xfrm>
          <a:noFill/>
        </p:spPr>
        <p:txBody>
          <a:bodyPr tIns="720000"/>
          <a:lstStyle>
            <a:lvl1pPr algn="ctr">
              <a:defRPr/>
            </a:lvl1p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Tree>
    <p:extLst>
      <p:ext uri="{BB962C8B-B14F-4D97-AF65-F5344CB8AC3E}">
        <p14:creationId xmlns:p14="http://schemas.microsoft.com/office/powerpoint/2010/main" val="2935647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15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alternatief 3">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3068" b="2641"/>
          <a:stretch/>
        </p:blipFill>
        <p:spPr>
          <a:xfrm>
            <a:off x="0" y="0"/>
            <a:ext cx="9144000" cy="5143500"/>
          </a:xfrm>
          <a:prstGeom prst="rect">
            <a:avLst/>
          </a:prstGeom>
        </p:spPr>
      </p:pic>
      <p:sp>
        <p:nvSpPr>
          <p:cNvPr id="9" name="Flowchart: Merge 8"/>
          <p:cNvSpPr/>
          <p:nvPr userDrawn="1"/>
        </p:nvSpPr>
        <p:spPr>
          <a:xfrm>
            <a:off x="2777400" y="0"/>
            <a:ext cx="7082972" cy="6096000"/>
          </a:xfrm>
          <a:prstGeom prst="flowChartMerge">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20000" y="2253600"/>
            <a:ext cx="3492000" cy="720000"/>
          </a:xfrm>
        </p:spPr>
        <p:txBody>
          <a:bodyPr/>
          <a:lstStyle>
            <a:lvl1pPr>
              <a:defRPr>
                <a:solidFill>
                  <a:schemeClr val="bg2"/>
                </a:solidFill>
              </a:defRPr>
            </a:lvl1pPr>
          </a:lstStyle>
          <a:p>
            <a:r>
              <a:rPr lang="nl-NL"/>
              <a:t>Klik om de stijl te bewerken</a:t>
            </a:r>
            <a:endParaRPr lang="nl-BE"/>
          </a:p>
        </p:txBody>
      </p:sp>
      <p:pic>
        <p:nvPicPr>
          <p:cNvPr id="11" name="Picture 10">
            <a:extLst>
              <a:ext uri="{FF2B5EF4-FFF2-40B4-BE49-F238E27FC236}">
                <a16:creationId xmlns:a16="http://schemas.microsoft.com/office/drawing/2014/main" id="{0F2AF132-5FF5-3240-A54D-A2E07C4271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599" y="266936"/>
            <a:ext cx="1243816" cy="656645"/>
          </a:xfrm>
          <a:prstGeom prst="rect">
            <a:avLst/>
          </a:prstGeom>
        </p:spPr>
      </p:pic>
    </p:spTree>
    <p:extLst>
      <p:ext uri="{BB962C8B-B14F-4D97-AF65-F5344CB8AC3E}">
        <p14:creationId xmlns:p14="http://schemas.microsoft.com/office/powerpoint/2010/main" val="368093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alternatief 4">
    <p:bg>
      <p:bgPr>
        <a:solidFill>
          <a:schemeClr val="bg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2678275" y="0"/>
            <a:ext cx="6451450" cy="5143500"/>
          </a:xfrm>
          <a:custGeom>
            <a:avLst/>
            <a:gdLst>
              <a:gd name="connsiteX0" fmla="*/ 0 w 6451450"/>
              <a:gd name="connsiteY0" fmla="*/ 0 h 5143500"/>
              <a:gd name="connsiteX1" fmla="*/ 6451450 w 6451450"/>
              <a:gd name="connsiteY1" fmla="*/ 0 h 5143500"/>
              <a:gd name="connsiteX2" fmla="*/ 3481892 w 6451450"/>
              <a:gd name="connsiteY2" fmla="*/ 5143500 h 5143500"/>
              <a:gd name="connsiteX3" fmla="*/ 2969559 w 645145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6451450" h="5143500">
                <a:moveTo>
                  <a:pt x="0" y="0"/>
                </a:moveTo>
                <a:lnTo>
                  <a:pt x="6451450" y="0"/>
                </a:lnTo>
                <a:lnTo>
                  <a:pt x="3481892" y="5143500"/>
                </a:lnTo>
                <a:lnTo>
                  <a:pt x="2969559" y="5143500"/>
                </a:lnTo>
                <a:close/>
              </a:path>
            </a:pathLst>
          </a:custGeom>
          <a:solidFill>
            <a:schemeClr val="tx1"/>
          </a:solidFill>
        </p:spPr>
        <p:txBody>
          <a:bodyPr wrap="square" tIns="720000">
            <a:noAutofit/>
          </a:bodyPr>
          <a:lstStyle>
            <a:lvl1pPr algn="ctr">
              <a:buClr>
                <a:schemeClr val="bg2"/>
              </a:buClr>
              <a:defRPr/>
            </a:lvl1pPr>
          </a:lstStyle>
          <a:p>
            <a:r>
              <a:rPr lang="nl-NL"/>
              <a:t>Klik op het pictogram als u een afbeelding wilt toevoegen</a:t>
            </a:r>
            <a:endParaRPr lang="nl-BE"/>
          </a:p>
        </p:txBody>
      </p:sp>
      <p:sp>
        <p:nvSpPr>
          <p:cNvPr id="2" name="Title 1"/>
          <p:cNvSpPr>
            <a:spLocks noGrp="1"/>
          </p:cNvSpPr>
          <p:nvPr>
            <p:ph type="title"/>
          </p:nvPr>
        </p:nvSpPr>
        <p:spPr>
          <a:xfrm>
            <a:off x="720000" y="2253600"/>
            <a:ext cx="3240000" cy="720000"/>
          </a:xfrm>
        </p:spPr>
        <p:txBody>
          <a:bodyPr/>
          <a:lstStyle/>
          <a:p>
            <a:r>
              <a:rPr lang="nl-NL"/>
              <a:t>Klik om de stijl te bewerken</a:t>
            </a:r>
            <a:endParaRPr lang="nl-BE"/>
          </a:p>
        </p:txBody>
      </p:sp>
      <p:pic>
        <p:nvPicPr>
          <p:cNvPr id="9" name="Picture 3">
            <a:extLst>
              <a:ext uri="{FF2B5EF4-FFF2-40B4-BE49-F238E27FC236}">
                <a16:creationId xmlns:a16="http://schemas.microsoft.com/office/drawing/2014/main" id="{83FEA7D0-78DB-E54B-9CEC-DDA55D6634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spTree>
    <p:extLst>
      <p:ext uri="{BB962C8B-B14F-4D97-AF65-F5344CB8AC3E}">
        <p14:creationId xmlns:p14="http://schemas.microsoft.com/office/powerpoint/2010/main" val="305234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alternatief 5">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2253600"/>
            <a:ext cx="3240000" cy="720000"/>
          </a:xfrm>
        </p:spPr>
        <p:txBody>
          <a:bodyPr/>
          <a:lstStyle/>
          <a:p>
            <a:r>
              <a:rPr lang="nl-NL"/>
              <a:t>Klik om de stijl te bewerken</a:t>
            </a:r>
            <a:endParaRPr lang="nl-BE"/>
          </a:p>
        </p:txBody>
      </p:sp>
    </p:spTree>
    <p:extLst>
      <p:ext uri="{BB962C8B-B14F-4D97-AF65-F5344CB8AC3E}">
        <p14:creationId xmlns:p14="http://schemas.microsoft.com/office/powerpoint/2010/main" val="55493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THEMA voedin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a:lvl1pPr>
          </a:lstStyle>
          <a:p>
            <a:r>
              <a:rPr lang="en-US" err="1"/>
              <a:t>Hier</a:t>
            </a:r>
            <a:r>
              <a:rPr lang="en-US"/>
              <a:t> </a:t>
            </a:r>
            <a:r>
              <a:rPr lang="en-US" err="1"/>
              <a:t>komt</a:t>
            </a:r>
            <a:r>
              <a:rPr lang="en-US"/>
              <a:t> de </a:t>
            </a:r>
            <a:r>
              <a:rPr lang="en-US" err="1"/>
              <a:t>titel</a:t>
            </a:r>
            <a:r>
              <a:rPr lang="en-US"/>
              <a:t> van de </a:t>
            </a:r>
            <a:r>
              <a:rPr lang="en-US" err="1"/>
              <a:t>themapresentatie</a:t>
            </a:r>
            <a:r>
              <a:rPr lang="en-US"/>
              <a:t> </a:t>
            </a:r>
            <a:r>
              <a:rPr lang="en-US" err="1"/>
              <a:t>rond</a:t>
            </a:r>
            <a:r>
              <a:rPr lang="en-US"/>
              <a:t> </a:t>
            </a:r>
            <a:r>
              <a:rPr lang="en-US" err="1"/>
              <a:t>gezonde</a:t>
            </a:r>
            <a:r>
              <a:rPr lang="en-US"/>
              <a:t> </a:t>
            </a:r>
            <a:r>
              <a:rPr lang="en-US" err="1"/>
              <a:t>voeding</a:t>
            </a:r>
            <a:endParaRPr lang="nl-BE"/>
          </a:p>
        </p:txBody>
      </p:sp>
      <p:pic>
        <p:nvPicPr>
          <p:cNvPr id="20" name="Picture 10">
            <a:extLst>
              <a:ext uri="{FF2B5EF4-FFF2-40B4-BE49-F238E27FC236}">
                <a16:creationId xmlns:a16="http://schemas.microsoft.com/office/drawing/2014/main" id="{8BC253EA-B554-E041-9A36-AF573ADDC9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9866" y="3980445"/>
            <a:ext cx="1159149" cy="611947"/>
          </a:xfrm>
          <a:prstGeom prst="rect">
            <a:avLst/>
          </a:prstGeom>
        </p:spPr>
      </p:pic>
      <p:pic>
        <p:nvPicPr>
          <p:cNvPr id="21" name="Picture 2">
            <a:extLst>
              <a:ext uri="{FF2B5EF4-FFF2-40B4-BE49-F238E27FC236}">
                <a16:creationId xmlns:a16="http://schemas.microsoft.com/office/drawing/2014/main" id="{7F292313-7DDB-4C4A-A890-E2AFEB15FA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3200" y="511200"/>
            <a:ext cx="730800" cy="787016"/>
          </a:xfrm>
          <a:prstGeom prst="rect">
            <a:avLst/>
          </a:prstGeom>
        </p:spPr>
      </p:pic>
      <p:pic>
        <p:nvPicPr>
          <p:cNvPr id="22" name="Picture 5">
            <a:extLst>
              <a:ext uri="{FF2B5EF4-FFF2-40B4-BE49-F238E27FC236}">
                <a16:creationId xmlns:a16="http://schemas.microsoft.com/office/drawing/2014/main" id="{B6F4E643-FB94-8D4B-937D-41466378E6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7200" y="507600"/>
            <a:ext cx="946800" cy="839722"/>
          </a:xfrm>
          <a:prstGeom prst="rect">
            <a:avLst/>
          </a:prstGeom>
        </p:spPr>
      </p:pic>
      <p:pic>
        <p:nvPicPr>
          <p:cNvPr id="23" name="Picture 6">
            <a:extLst>
              <a:ext uri="{FF2B5EF4-FFF2-40B4-BE49-F238E27FC236}">
                <a16:creationId xmlns:a16="http://schemas.microsoft.com/office/drawing/2014/main" id="{E12C1B82-1590-E14B-8477-2089C3BCD26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0000" y="629999"/>
            <a:ext cx="1090800" cy="644306"/>
          </a:xfrm>
          <a:prstGeom prst="rect">
            <a:avLst/>
          </a:prstGeom>
        </p:spPr>
      </p:pic>
      <p:pic>
        <p:nvPicPr>
          <p:cNvPr id="24" name="Picture 7">
            <a:extLst>
              <a:ext uri="{FF2B5EF4-FFF2-40B4-BE49-F238E27FC236}">
                <a16:creationId xmlns:a16="http://schemas.microsoft.com/office/drawing/2014/main" id="{FA52BDF2-7B21-704A-8E19-DAF03BD1676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95600" y="385200"/>
            <a:ext cx="734400" cy="1050758"/>
          </a:xfrm>
          <a:prstGeom prst="rect">
            <a:avLst/>
          </a:prstGeom>
        </p:spPr>
      </p:pic>
    </p:spTree>
    <p:extLst>
      <p:ext uri="{BB962C8B-B14F-4D97-AF65-F5344CB8AC3E}">
        <p14:creationId xmlns:p14="http://schemas.microsoft.com/office/powerpoint/2010/main" val="345050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THEMA bewegin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err="1"/>
              <a:t>Hier</a:t>
            </a:r>
            <a:r>
              <a:rPr lang="en-US"/>
              <a:t> </a:t>
            </a:r>
            <a:r>
              <a:rPr lang="en-US" err="1"/>
              <a:t>komt</a:t>
            </a:r>
            <a:r>
              <a:rPr lang="en-US"/>
              <a:t> de </a:t>
            </a:r>
            <a:r>
              <a:rPr lang="en-US" err="1"/>
              <a:t>titel</a:t>
            </a:r>
            <a:r>
              <a:rPr lang="en-US"/>
              <a:t> van de </a:t>
            </a:r>
            <a:r>
              <a:rPr lang="en-US" err="1"/>
              <a:t>themapresentatie</a:t>
            </a:r>
            <a:r>
              <a:rPr lang="en-US"/>
              <a:t> </a:t>
            </a:r>
            <a:r>
              <a:rPr lang="en-US" err="1"/>
              <a:t>rond</a:t>
            </a:r>
            <a:r>
              <a:rPr lang="en-US"/>
              <a:t> </a:t>
            </a:r>
            <a:r>
              <a:rPr lang="en-US" err="1"/>
              <a:t>beweging</a:t>
            </a:r>
            <a:endParaRPr lang="nl-BE"/>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0800" y="604800"/>
            <a:ext cx="1051200" cy="94908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00" y="687600"/>
            <a:ext cx="1080000" cy="72989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37200" y="450000"/>
            <a:ext cx="1069200" cy="956964"/>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5600" y="626400"/>
            <a:ext cx="506811" cy="860400"/>
          </a:xfrm>
          <a:prstGeom prst="rect">
            <a:avLst/>
          </a:prstGeom>
        </p:spPr>
      </p:pic>
      <p:pic>
        <p:nvPicPr>
          <p:cNvPr id="13" name="Picture 10">
            <a:extLst>
              <a:ext uri="{FF2B5EF4-FFF2-40B4-BE49-F238E27FC236}">
                <a16:creationId xmlns:a16="http://schemas.microsoft.com/office/drawing/2014/main" id="{3658C313-27AC-5344-886C-F2948F26F5F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99866" y="3980445"/>
            <a:ext cx="1159149" cy="611947"/>
          </a:xfrm>
          <a:prstGeom prst="rect">
            <a:avLst/>
          </a:prstGeom>
        </p:spPr>
      </p:pic>
    </p:spTree>
    <p:extLst>
      <p:ext uri="{BB962C8B-B14F-4D97-AF65-F5344CB8AC3E}">
        <p14:creationId xmlns:p14="http://schemas.microsoft.com/office/powerpoint/2010/main" val="3537761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THEMA roke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err="1"/>
              <a:t>Hier</a:t>
            </a:r>
            <a:r>
              <a:rPr lang="en-US"/>
              <a:t> </a:t>
            </a:r>
            <a:r>
              <a:rPr lang="en-US" err="1"/>
              <a:t>komt</a:t>
            </a:r>
            <a:r>
              <a:rPr lang="en-US"/>
              <a:t> de </a:t>
            </a:r>
            <a:r>
              <a:rPr lang="en-US" err="1"/>
              <a:t>titel</a:t>
            </a:r>
            <a:r>
              <a:rPr lang="en-US"/>
              <a:t> van de </a:t>
            </a:r>
            <a:r>
              <a:rPr lang="en-US" err="1"/>
              <a:t>themapresentatie</a:t>
            </a:r>
            <a:r>
              <a:rPr lang="en-US"/>
              <a:t> </a:t>
            </a:r>
            <a:r>
              <a:rPr lang="en-US" err="1"/>
              <a:t>rond</a:t>
            </a:r>
            <a:br>
              <a:rPr lang="en-US"/>
            </a:br>
            <a:r>
              <a:rPr lang="en-US" err="1"/>
              <a:t>tabak</a:t>
            </a:r>
            <a:r>
              <a:rPr lang="en-US"/>
              <a:t>/</a:t>
            </a:r>
            <a:r>
              <a:rPr lang="en-US" err="1"/>
              <a:t>roken</a:t>
            </a:r>
            <a:endParaRPr lang="nl-BE"/>
          </a:p>
        </p:txBody>
      </p:sp>
      <p:pic>
        <p:nvPicPr>
          <p:cNvPr id="19" name="Picture 10">
            <a:extLst>
              <a:ext uri="{FF2B5EF4-FFF2-40B4-BE49-F238E27FC236}">
                <a16:creationId xmlns:a16="http://schemas.microsoft.com/office/drawing/2014/main" id="{3A34868D-93FB-434D-A5C5-F1302B847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9866" y="3980445"/>
            <a:ext cx="1159149" cy="611947"/>
          </a:xfrm>
          <a:prstGeom prst="rect">
            <a:avLst/>
          </a:prstGeom>
        </p:spPr>
      </p:pic>
      <p:pic>
        <p:nvPicPr>
          <p:cNvPr id="20" name="Picture 2">
            <a:extLst>
              <a:ext uri="{FF2B5EF4-FFF2-40B4-BE49-F238E27FC236}">
                <a16:creationId xmlns:a16="http://schemas.microsoft.com/office/drawing/2014/main" id="{16DD77D0-7FEA-A34F-A188-8BCBD4FA1F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1600" y="392400"/>
            <a:ext cx="892800" cy="870480"/>
          </a:xfrm>
          <a:prstGeom prst="rect">
            <a:avLst/>
          </a:prstGeom>
        </p:spPr>
      </p:pic>
      <p:pic>
        <p:nvPicPr>
          <p:cNvPr id="21" name="Picture 5">
            <a:extLst>
              <a:ext uri="{FF2B5EF4-FFF2-40B4-BE49-F238E27FC236}">
                <a16:creationId xmlns:a16="http://schemas.microsoft.com/office/drawing/2014/main" id="{73A80F77-05D1-1B4A-816F-889232B0E9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3600" y="406800"/>
            <a:ext cx="752400" cy="1003200"/>
          </a:xfrm>
          <a:prstGeom prst="rect">
            <a:avLst/>
          </a:prstGeom>
        </p:spPr>
      </p:pic>
      <p:pic>
        <p:nvPicPr>
          <p:cNvPr id="22" name="Picture 6">
            <a:extLst>
              <a:ext uri="{FF2B5EF4-FFF2-40B4-BE49-F238E27FC236}">
                <a16:creationId xmlns:a16="http://schemas.microsoft.com/office/drawing/2014/main" id="{83C75C6F-2D4C-7B4D-B532-4F358BF308A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91600" y="622800"/>
            <a:ext cx="921600" cy="670254"/>
          </a:xfrm>
          <a:prstGeom prst="rect">
            <a:avLst/>
          </a:prstGeom>
        </p:spPr>
      </p:pic>
      <p:pic>
        <p:nvPicPr>
          <p:cNvPr id="23" name="Picture 7">
            <a:extLst>
              <a:ext uri="{FF2B5EF4-FFF2-40B4-BE49-F238E27FC236}">
                <a16:creationId xmlns:a16="http://schemas.microsoft.com/office/drawing/2014/main" id="{FF892ED0-7B15-7E4E-B22C-BD446C5459E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0800" y="554400"/>
            <a:ext cx="932400" cy="792818"/>
          </a:xfrm>
          <a:prstGeom prst="rect">
            <a:avLst/>
          </a:prstGeom>
        </p:spPr>
      </p:pic>
    </p:spTree>
    <p:extLst>
      <p:ext uri="{BB962C8B-B14F-4D97-AF65-F5344CB8AC3E}">
        <p14:creationId xmlns:p14="http://schemas.microsoft.com/office/powerpoint/2010/main" val="872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THEMA geestelijke/mentale gezondhei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6564720" cy="1080000"/>
          </a:xfrm>
        </p:spPr>
        <p:txBody>
          <a:bodyPr/>
          <a:lstStyle>
            <a:lvl1pPr>
              <a:defRPr baseline="0"/>
            </a:lvl1pPr>
          </a:lstStyle>
          <a:p>
            <a:r>
              <a:rPr lang="en-US" err="1"/>
              <a:t>Hier</a:t>
            </a:r>
            <a:r>
              <a:rPr lang="en-US"/>
              <a:t> </a:t>
            </a:r>
            <a:r>
              <a:rPr lang="en-US" err="1"/>
              <a:t>komt</a:t>
            </a:r>
            <a:r>
              <a:rPr lang="en-US"/>
              <a:t> de </a:t>
            </a:r>
            <a:r>
              <a:rPr lang="en-US" err="1"/>
              <a:t>titel</a:t>
            </a:r>
            <a:r>
              <a:rPr lang="en-US"/>
              <a:t> van de </a:t>
            </a:r>
            <a:r>
              <a:rPr lang="en-US" err="1"/>
              <a:t>themapresentatie</a:t>
            </a:r>
            <a:r>
              <a:rPr lang="en-US"/>
              <a:t> </a:t>
            </a:r>
            <a:r>
              <a:rPr lang="en-US" err="1"/>
              <a:t>rond</a:t>
            </a:r>
            <a:r>
              <a:rPr lang="en-US"/>
              <a:t> </a:t>
            </a:r>
            <a:br>
              <a:rPr lang="en-US"/>
            </a:br>
            <a:r>
              <a:rPr lang="en-US" err="1"/>
              <a:t>geestelijke</a:t>
            </a:r>
            <a:r>
              <a:rPr lang="en-US"/>
              <a:t>/</a:t>
            </a:r>
            <a:r>
              <a:rPr lang="en-US" err="1"/>
              <a:t>mentale</a:t>
            </a:r>
            <a:r>
              <a:rPr lang="en-US"/>
              <a:t> </a:t>
            </a:r>
            <a:r>
              <a:rPr lang="en-US" err="1"/>
              <a:t>gezondheid</a:t>
            </a:r>
            <a:endParaRPr lang="nl-BE"/>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662400"/>
            <a:ext cx="757023" cy="93038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53600" y="658800"/>
            <a:ext cx="728128" cy="91305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69600" y="608400"/>
            <a:ext cx="1011289" cy="982395"/>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26800" y="349200"/>
            <a:ext cx="999731" cy="1225105"/>
          </a:xfrm>
          <a:prstGeom prst="rect">
            <a:avLst/>
          </a:prstGeom>
        </p:spPr>
      </p:pic>
      <p:pic>
        <p:nvPicPr>
          <p:cNvPr id="18" name="Picture 10">
            <a:extLst>
              <a:ext uri="{FF2B5EF4-FFF2-40B4-BE49-F238E27FC236}">
                <a16:creationId xmlns:a16="http://schemas.microsoft.com/office/drawing/2014/main" id="{4252314D-E38A-9D47-99CB-D829ECBCC87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99866" y="3980445"/>
            <a:ext cx="1159149" cy="611947"/>
          </a:xfrm>
          <a:prstGeom prst="rect">
            <a:avLst/>
          </a:prstGeom>
        </p:spPr>
      </p:pic>
    </p:spTree>
    <p:extLst>
      <p:ext uri="{BB962C8B-B14F-4D97-AF65-F5344CB8AC3E}">
        <p14:creationId xmlns:p14="http://schemas.microsoft.com/office/powerpoint/2010/main" val="312405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24.emf"/><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1" y="1727201"/>
            <a:ext cx="7704000" cy="291893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err="1"/>
              <a:t>Ondertitel</a:t>
            </a:r>
            <a:r>
              <a:rPr lang="en-US"/>
              <a:t> </a:t>
            </a:r>
            <a:r>
              <a:rPr lang="en-US" err="1"/>
              <a:t>bij</a:t>
            </a:r>
            <a:r>
              <a:rPr lang="en-US"/>
              <a:t> </a:t>
            </a:r>
            <a:r>
              <a:rPr lang="en-US" err="1"/>
              <a:t>tekst</a:t>
            </a:r>
            <a:endParaRPr lang="en-US"/>
          </a:p>
          <a:p>
            <a:pPr lvl="5"/>
            <a:r>
              <a:rPr lang="en-US" err="1"/>
              <a:t>Normale</a:t>
            </a:r>
            <a:r>
              <a:rPr lang="en-US"/>
              <a:t> </a:t>
            </a:r>
            <a:r>
              <a:rPr lang="en-US" err="1"/>
              <a:t>broodtekst</a:t>
            </a:r>
            <a:endParaRPr lang="en-US"/>
          </a:p>
          <a:p>
            <a:pPr lvl="6"/>
            <a:r>
              <a:rPr lang="en-US" err="1"/>
              <a:t>Kleinere</a:t>
            </a:r>
            <a:r>
              <a:rPr lang="en-US"/>
              <a:t> </a:t>
            </a:r>
            <a:r>
              <a:rPr lang="en-US" err="1"/>
              <a:t>titel</a:t>
            </a:r>
            <a:endParaRPr lang="en-US"/>
          </a:p>
          <a:p>
            <a:pPr lvl="7"/>
            <a:r>
              <a:rPr lang="en-US" err="1"/>
              <a:t>Kleinere</a:t>
            </a:r>
            <a:r>
              <a:rPr lang="en-US"/>
              <a:t> </a:t>
            </a:r>
            <a:r>
              <a:rPr lang="en-US" err="1"/>
              <a:t>tekst</a:t>
            </a:r>
            <a:endParaRPr lang="en-US"/>
          </a:p>
          <a:p>
            <a:pPr lvl="8"/>
            <a:r>
              <a:rPr lang="en-US"/>
              <a:t>Bullet </a:t>
            </a:r>
            <a:r>
              <a:rPr lang="en-US" err="1"/>
              <a:t>kleiner</a:t>
            </a:r>
            <a:endParaRPr lang="nl-BE"/>
          </a:p>
        </p:txBody>
      </p:sp>
      <p:sp>
        <p:nvSpPr>
          <p:cNvPr id="2" name="Title Placeholder 1"/>
          <p:cNvSpPr>
            <a:spLocks noGrp="1"/>
          </p:cNvSpPr>
          <p:nvPr>
            <p:ph type="title"/>
          </p:nvPr>
        </p:nvSpPr>
        <p:spPr>
          <a:xfrm>
            <a:off x="720000" y="1260000"/>
            <a:ext cx="7704000" cy="1440000"/>
          </a:xfrm>
          <a:prstGeom prst="rect">
            <a:avLst/>
          </a:prstGeom>
        </p:spPr>
        <p:txBody>
          <a:bodyPr vert="horz" lIns="0" tIns="0" rIns="0" bIns="0" rtlCol="0" anchor="t" anchorCtr="0">
            <a:noAutofit/>
          </a:bodyPr>
          <a:lstStyle/>
          <a:p>
            <a:r>
              <a:rPr lang="nl-NL"/>
              <a:t>Klik om de stijl te bewerken</a:t>
            </a:r>
            <a:endParaRPr lang="nl-BE"/>
          </a:p>
        </p:txBody>
      </p:sp>
      <p:sp>
        <p:nvSpPr>
          <p:cNvPr id="4" name="Date Placeholder 3"/>
          <p:cNvSpPr>
            <a:spLocks noGrp="1"/>
          </p:cNvSpPr>
          <p:nvPr>
            <p:ph type="dt" sz="half" idx="2"/>
          </p:nvPr>
        </p:nvSpPr>
        <p:spPr>
          <a:xfrm>
            <a:off x="720000" y="2880000"/>
            <a:ext cx="2057400" cy="273844"/>
          </a:xfrm>
          <a:prstGeom prst="rect">
            <a:avLst/>
          </a:prstGeom>
        </p:spPr>
        <p:txBody>
          <a:bodyPr vert="horz" lIns="0" tIns="0" rIns="0" bIns="0" rtlCol="0" anchor="ctr"/>
          <a:lstStyle>
            <a:lvl1pPr algn="l">
              <a:defRPr sz="1600" b="1">
                <a:solidFill>
                  <a:schemeClr val="bg2"/>
                </a:solidFill>
              </a:defRPr>
            </a:lvl1pPr>
          </a:lstStyle>
          <a:p>
            <a:fld id="{64935C11-25DD-4138-86C4-F9897470930B}" type="datetime1">
              <a:rPr lang="nl-BE" smtClean="0"/>
              <a:t>31/08/2023</a:t>
            </a:fld>
            <a:endParaRPr lang="nl-BE"/>
          </a:p>
        </p:txBody>
      </p:sp>
      <p:sp>
        <p:nvSpPr>
          <p:cNvPr id="5" name="Footer Placeholder 4"/>
          <p:cNvSpPr>
            <a:spLocks noGrp="1"/>
          </p:cNvSpPr>
          <p:nvPr>
            <p:ph type="ftr" sz="quarter" idx="3"/>
          </p:nvPr>
        </p:nvSpPr>
        <p:spPr>
          <a:xfrm>
            <a:off x="2597400" y="4646137"/>
            <a:ext cx="3086100" cy="273844"/>
          </a:xfrm>
          <a:prstGeom prst="rect">
            <a:avLst/>
          </a:prstGeom>
        </p:spPr>
        <p:txBody>
          <a:bodyPr vert="horz" lIns="0" tIns="0" rIns="0" bIns="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5683500" y="4646137"/>
            <a:ext cx="2057400" cy="273844"/>
          </a:xfrm>
          <a:prstGeom prst="rect">
            <a:avLst/>
          </a:prstGeom>
        </p:spPr>
        <p:txBody>
          <a:bodyPr vert="horz" lIns="0" tIns="0" rIns="0" bIns="0" rtlCol="0" anchor="ctr"/>
          <a:lstStyle>
            <a:lvl1pPr algn="r">
              <a:defRPr sz="900">
                <a:solidFill>
                  <a:schemeClr val="tx1">
                    <a:tint val="75000"/>
                  </a:schemeClr>
                </a:solidFill>
              </a:defRPr>
            </a:lvl1pPr>
          </a:lstStyle>
          <a:p>
            <a:fld id="{B23AB928-941E-4114-ADAE-BFAF879226BF}" type="slidenum">
              <a:rPr lang="nl-BE" smtClean="0"/>
              <a:t>‹nr.›</a:t>
            </a:fld>
            <a:endParaRPr lang="nl-BE"/>
          </a:p>
        </p:txBody>
      </p:sp>
    </p:spTree>
    <p:extLst>
      <p:ext uri="{BB962C8B-B14F-4D97-AF65-F5344CB8AC3E}">
        <p14:creationId xmlns:p14="http://schemas.microsoft.com/office/powerpoint/2010/main" val="2377794863"/>
      </p:ext>
    </p:extLst>
  </p:cSld>
  <p:clrMap bg1="lt1" tx1="dk1" bg2="lt2" tx2="dk2" accent1="accent1" accent2="accent2" accent3="accent3" accent4="accent4" accent5="accent5" accent6="accent6" hlink="hlink" folHlink="folHlink"/>
  <p:sldLayoutIdLst>
    <p:sldLayoutId id="2147483663" r:id="rId1"/>
    <p:sldLayoutId id="2147483670" r:id="rId2"/>
    <p:sldLayoutId id="2147483671" r:id="rId3"/>
    <p:sldLayoutId id="2147483672" r:id="rId4"/>
    <p:sldLayoutId id="2147483683" r:id="rId5"/>
    <p:sldLayoutId id="2147483684" r:id="rId6"/>
    <p:sldLayoutId id="2147483685" r:id="rId7"/>
    <p:sldLayoutId id="2147483686" r:id="rId8"/>
    <p:sldLayoutId id="2147483687" r:id="rId9"/>
    <p:sldLayoutId id="2147483689" r:id="rId10"/>
    <p:sldLayoutId id="2147483688" r:id="rId11"/>
  </p:sldLayoutIdLst>
  <p:hf sldNum="0" hdr="0" ftr="0"/>
  <p:txStyles>
    <p:titleStyle>
      <a:lvl1pPr algn="l" defTabSz="685800" rtl="0" eaLnBrk="1" latinLnBrk="0" hangingPunct="1">
        <a:lnSpc>
          <a:spcPct val="100000"/>
        </a:lnSpc>
        <a:spcBef>
          <a:spcPct val="0"/>
        </a:spcBef>
        <a:buNone/>
        <a:defRPr sz="2600" b="1" kern="1200">
          <a:solidFill>
            <a:schemeClr val="bg1"/>
          </a:solidFill>
          <a:latin typeface="+mj-lt"/>
          <a:ea typeface="+mj-ea"/>
          <a:cs typeface="+mj-cs"/>
        </a:defRPr>
      </a:lvl1pPr>
    </p:titleStyle>
    <p:bodyStyle>
      <a:lvl1pPr marL="17145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60800"/>
            <a:ext cx="8244000" cy="270000"/>
          </a:xfrm>
          <a:prstGeom prst="rect">
            <a:avLst/>
          </a:prstGeom>
        </p:spPr>
        <p:txBody>
          <a:bodyPr vert="horz" lIns="0" tIns="0" rIns="0" bIns="0" rtlCol="0" anchor="t" anchorCtr="0">
            <a:noAutofit/>
          </a:bodyPr>
          <a:lstStyle/>
          <a:p>
            <a:r>
              <a:rPr lang="en-US"/>
              <a:t>Click to edit Master title style</a:t>
            </a:r>
            <a:endParaRPr lang="nl-BE"/>
          </a:p>
        </p:txBody>
      </p:sp>
      <p:sp>
        <p:nvSpPr>
          <p:cNvPr id="3" name="Text Placeholder 2"/>
          <p:cNvSpPr>
            <a:spLocks noGrp="1"/>
          </p:cNvSpPr>
          <p:nvPr>
            <p:ph type="body" idx="1"/>
          </p:nvPr>
        </p:nvSpPr>
        <p:spPr>
          <a:xfrm>
            <a:off x="540000" y="1623600"/>
            <a:ext cx="8244000" cy="288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err="1"/>
              <a:t>Ondertitel</a:t>
            </a:r>
            <a:r>
              <a:rPr lang="en-US"/>
              <a:t> </a:t>
            </a:r>
            <a:r>
              <a:rPr lang="en-US" err="1"/>
              <a:t>bij</a:t>
            </a:r>
            <a:r>
              <a:rPr lang="en-US"/>
              <a:t> </a:t>
            </a:r>
            <a:r>
              <a:rPr lang="en-US" err="1"/>
              <a:t>tekst</a:t>
            </a:r>
            <a:endParaRPr lang="en-US"/>
          </a:p>
          <a:p>
            <a:pPr lvl="5"/>
            <a:r>
              <a:rPr lang="en-US" err="1"/>
              <a:t>Normale</a:t>
            </a:r>
            <a:r>
              <a:rPr lang="en-US"/>
              <a:t> </a:t>
            </a:r>
            <a:r>
              <a:rPr lang="en-US" err="1"/>
              <a:t>broodtekst</a:t>
            </a:r>
            <a:endParaRPr lang="en-US"/>
          </a:p>
          <a:p>
            <a:pPr lvl="6"/>
            <a:r>
              <a:rPr lang="en-US" err="1"/>
              <a:t>Kleinere</a:t>
            </a:r>
            <a:r>
              <a:rPr lang="en-US"/>
              <a:t> </a:t>
            </a:r>
            <a:r>
              <a:rPr lang="en-US" err="1"/>
              <a:t>titel</a:t>
            </a:r>
            <a:endParaRPr lang="en-US"/>
          </a:p>
          <a:p>
            <a:pPr lvl="7"/>
            <a:r>
              <a:rPr lang="en-US" err="1"/>
              <a:t>Kleinere</a:t>
            </a:r>
            <a:r>
              <a:rPr lang="en-US"/>
              <a:t> </a:t>
            </a:r>
            <a:r>
              <a:rPr lang="en-US" err="1"/>
              <a:t>tekst</a:t>
            </a:r>
            <a:endParaRPr lang="en-US"/>
          </a:p>
          <a:p>
            <a:pPr lvl="8"/>
            <a:r>
              <a:rPr lang="en-US"/>
              <a:t>Bullet </a:t>
            </a:r>
            <a:r>
              <a:rPr lang="en-US" err="1"/>
              <a:t>kleiner</a:t>
            </a:r>
            <a:endParaRPr lang="nl-BE"/>
          </a:p>
        </p:txBody>
      </p:sp>
      <p:sp>
        <p:nvSpPr>
          <p:cNvPr id="4" name="Date Placeholder 3"/>
          <p:cNvSpPr>
            <a:spLocks noGrp="1"/>
          </p:cNvSpPr>
          <p:nvPr>
            <p:ph type="dt" sz="half" idx="2"/>
          </p:nvPr>
        </p:nvSpPr>
        <p:spPr>
          <a:xfrm>
            <a:off x="540000" y="4646137"/>
            <a:ext cx="2057400" cy="273844"/>
          </a:xfrm>
          <a:prstGeom prst="rect">
            <a:avLst/>
          </a:prstGeom>
        </p:spPr>
        <p:txBody>
          <a:bodyPr vert="horz" lIns="0" tIns="0" rIns="0" bIns="0" rtlCol="0" anchor="ctr"/>
          <a:lstStyle>
            <a:lvl1pPr algn="l">
              <a:defRPr sz="900">
                <a:solidFill>
                  <a:schemeClr val="tx1">
                    <a:tint val="75000"/>
                  </a:schemeClr>
                </a:solidFill>
              </a:defRPr>
            </a:lvl1pPr>
          </a:lstStyle>
          <a:p>
            <a:fld id="{84D977F7-57F9-4D81-8DB5-6E971231B763}" type="datetime1">
              <a:rPr lang="nl-BE" smtClean="0"/>
              <a:t>31/08/2023</a:t>
            </a:fld>
            <a:endParaRPr lang="nl-BE"/>
          </a:p>
        </p:txBody>
      </p:sp>
      <p:sp>
        <p:nvSpPr>
          <p:cNvPr id="5" name="Footer Placeholder 4"/>
          <p:cNvSpPr>
            <a:spLocks noGrp="1"/>
          </p:cNvSpPr>
          <p:nvPr>
            <p:ph type="ftr" sz="quarter" idx="3"/>
          </p:nvPr>
        </p:nvSpPr>
        <p:spPr>
          <a:xfrm>
            <a:off x="2597400" y="4646137"/>
            <a:ext cx="3086100" cy="273844"/>
          </a:xfrm>
          <a:prstGeom prst="rect">
            <a:avLst/>
          </a:prstGeom>
        </p:spPr>
        <p:txBody>
          <a:bodyPr vert="horz" lIns="0" tIns="0" rIns="0" bIns="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5683500" y="4646137"/>
            <a:ext cx="2057400" cy="273844"/>
          </a:xfrm>
          <a:prstGeom prst="rect">
            <a:avLst/>
          </a:prstGeom>
        </p:spPr>
        <p:txBody>
          <a:bodyPr vert="horz" lIns="0" tIns="0" rIns="0" bIns="0" rtlCol="0" anchor="ctr"/>
          <a:lstStyle>
            <a:lvl1pPr algn="r">
              <a:defRPr sz="900">
                <a:solidFill>
                  <a:schemeClr val="tx1">
                    <a:tint val="75000"/>
                  </a:schemeClr>
                </a:solidFill>
              </a:defRPr>
            </a:lvl1pPr>
          </a:lstStyle>
          <a:p>
            <a:fld id="{B23AB928-941E-4114-ADAE-BFAF879226BF}" type="slidenum">
              <a:rPr lang="nl-BE" smtClean="0"/>
              <a:t>‹nr.›</a:t>
            </a:fld>
            <a:endParaRPr lang="nl-BE"/>
          </a:p>
        </p:txBody>
      </p:sp>
      <p:pic>
        <p:nvPicPr>
          <p:cNvPr id="12" name="Picture 7">
            <a:extLst>
              <a:ext uri="{FF2B5EF4-FFF2-40B4-BE49-F238E27FC236}">
                <a16:creationId xmlns:a16="http://schemas.microsoft.com/office/drawing/2014/main" id="{D175387A-1609-734C-93AF-83576D6A58D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6000" y="4611600"/>
            <a:ext cx="876345" cy="342918"/>
          </a:xfrm>
          <a:prstGeom prst="rect">
            <a:avLst/>
          </a:prstGeom>
        </p:spPr>
      </p:pic>
    </p:spTree>
    <p:extLst>
      <p:ext uri="{BB962C8B-B14F-4D97-AF65-F5344CB8AC3E}">
        <p14:creationId xmlns:p14="http://schemas.microsoft.com/office/powerpoint/2010/main" val="31946198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90" r:id="rId5"/>
  </p:sldLayoutIdLst>
  <p:hf sldNum="0" hdr="0" ftr="0"/>
  <p:txStyles>
    <p:titleStyle>
      <a:lvl1pPr algn="ctr" defTabSz="685800" rtl="0" eaLnBrk="1" latinLnBrk="0" hangingPunct="1">
        <a:lnSpc>
          <a:spcPct val="100000"/>
        </a:lnSpc>
        <a:spcBef>
          <a:spcPct val="0"/>
        </a:spcBef>
        <a:buNone/>
        <a:defRPr sz="2200" b="1" kern="1200" baseline="0">
          <a:solidFill>
            <a:srgbClr val="F7AC4B"/>
          </a:solidFill>
          <a:latin typeface="+mj-lt"/>
          <a:ea typeface="+mj-ea"/>
          <a:cs typeface="+mj-cs"/>
        </a:defRPr>
      </a:lvl1pPr>
    </p:titleStyle>
    <p:bodyStyle>
      <a:lvl1pPr marL="17145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60800"/>
            <a:ext cx="8244000" cy="270000"/>
          </a:xfrm>
          <a:prstGeom prst="rect">
            <a:avLst/>
          </a:prstGeom>
        </p:spPr>
        <p:txBody>
          <a:bodyPr vert="horz" lIns="0" tIns="0" rIns="0" bIns="0" rtlCol="0" anchor="t" anchorCtr="0">
            <a:noAutofit/>
          </a:bodyPr>
          <a:lstStyle/>
          <a:p>
            <a:r>
              <a:rPr lang="en-US"/>
              <a:t>Click to edit Master title style</a:t>
            </a:r>
            <a:endParaRPr lang="nl-BE"/>
          </a:p>
        </p:txBody>
      </p:sp>
      <p:sp>
        <p:nvSpPr>
          <p:cNvPr id="3" name="Text Placeholder 2"/>
          <p:cNvSpPr>
            <a:spLocks noGrp="1"/>
          </p:cNvSpPr>
          <p:nvPr>
            <p:ph type="body" idx="1"/>
          </p:nvPr>
        </p:nvSpPr>
        <p:spPr>
          <a:xfrm>
            <a:off x="540000" y="1623600"/>
            <a:ext cx="8244000" cy="288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err="1"/>
              <a:t>Ondertitel</a:t>
            </a:r>
            <a:r>
              <a:rPr lang="en-US"/>
              <a:t> </a:t>
            </a:r>
            <a:r>
              <a:rPr lang="en-US" err="1"/>
              <a:t>bij</a:t>
            </a:r>
            <a:r>
              <a:rPr lang="en-US"/>
              <a:t> </a:t>
            </a:r>
            <a:r>
              <a:rPr lang="en-US" err="1"/>
              <a:t>tekst</a:t>
            </a:r>
            <a:endParaRPr lang="en-US"/>
          </a:p>
          <a:p>
            <a:pPr lvl="5"/>
            <a:r>
              <a:rPr lang="en-US" err="1"/>
              <a:t>Normale</a:t>
            </a:r>
            <a:r>
              <a:rPr lang="en-US"/>
              <a:t> </a:t>
            </a:r>
            <a:r>
              <a:rPr lang="en-US" err="1"/>
              <a:t>broodtekst</a:t>
            </a:r>
            <a:endParaRPr lang="en-US"/>
          </a:p>
          <a:p>
            <a:pPr lvl="6"/>
            <a:r>
              <a:rPr lang="en-US" err="1"/>
              <a:t>Kleinere</a:t>
            </a:r>
            <a:r>
              <a:rPr lang="en-US"/>
              <a:t> </a:t>
            </a:r>
            <a:r>
              <a:rPr lang="en-US" err="1"/>
              <a:t>titel</a:t>
            </a:r>
            <a:endParaRPr lang="en-US"/>
          </a:p>
          <a:p>
            <a:pPr lvl="7"/>
            <a:r>
              <a:rPr lang="en-US" err="1"/>
              <a:t>Kleinere</a:t>
            </a:r>
            <a:r>
              <a:rPr lang="en-US"/>
              <a:t> </a:t>
            </a:r>
            <a:r>
              <a:rPr lang="en-US" err="1"/>
              <a:t>tekst</a:t>
            </a:r>
            <a:endParaRPr lang="en-US"/>
          </a:p>
          <a:p>
            <a:pPr lvl="8"/>
            <a:r>
              <a:rPr lang="en-US"/>
              <a:t>Bullet </a:t>
            </a:r>
            <a:r>
              <a:rPr lang="en-US" err="1"/>
              <a:t>kleiner</a:t>
            </a:r>
            <a:endParaRPr lang="nl-BE"/>
          </a:p>
        </p:txBody>
      </p:sp>
      <p:sp>
        <p:nvSpPr>
          <p:cNvPr id="4" name="Date Placeholder 3"/>
          <p:cNvSpPr>
            <a:spLocks noGrp="1"/>
          </p:cNvSpPr>
          <p:nvPr>
            <p:ph type="dt" sz="half" idx="2"/>
          </p:nvPr>
        </p:nvSpPr>
        <p:spPr>
          <a:xfrm>
            <a:off x="540000" y="4646137"/>
            <a:ext cx="2057400" cy="273844"/>
          </a:xfrm>
          <a:prstGeom prst="rect">
            <a:avLst/>
          </a:prstGeom>
        </p:spPr>
        <p:txBody>
          <a:bodyPr vert="horz" lIns="0" tIns="0" rIns="0" bIns="0" rtlCol="0" anchor="ctr"/>
          <a:lstStyle>
            <a:lvl1pPr algn="l">
              <a:defRPr sz="900">
                <a:solidFill>
                  <a:schemeClr val="tx1">
                    <a:tint val="75000"/>
                  </a:schemeClr>
                </a:solidFill>
              </a:defRPr>
            </a:lvl1pPr>
          </a:lstStyle>
          <a:p>
            <a:fld id="{70AD4C9E-F65A-49D5-80C5-22F60991B337}" type="datetime1">
              <a:rPr lang="nl-BE" smtClean="0"/>
              <a:t>31/08/2023</a:t>
            </a:fld>
            <a:endParaRPr lang="nl-BE"/>
          </a:p>
        </p:txBody>
      </p:sp>
      <p:sp>
        <p:nvSpPr>
          <p:cNvPr id="5" name="Footer Placeholder 4"/>
          <p:cNvSpPr>
            <a:spLocks noGrp="1"/>
          </p:cNvSpPr>
          <p:nvPr>
            <p:ph type="ftr" sz="quarter" idx="3"/>
          </p:nvPr>
        </p:nvSpPr>
        <p:spPr>
          <a:xfrm>
            <a:off x="2597400" y="4646137"/>
            <a:ext cx="3086100" cy="273844"/>
          </a:xfrm>
          <a:prstGeom prst="rect">
            <a:avLst/>
          </a:prstGeom>
        </p:spPr>
        <p:txBody>
          <a:bodyPr vert="horz" lIns="0" tIns="0" rIns="0" bIns="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5683500" y="4646137"/>
            <a:ext cx="2057400" cy="273844"/>
          </a:xfrm>
          <a:prstGeom prst="rect">
            <a:avLst/>
          </a:prstGeom>
        </p:spPr>
        <p:txBody>
          <a:bodyPr vert="horz" lIns="0" tIns="0" rIns="0" bIns="0" rtlCol="0" anchor="ctr"/>
          <a:lstStyle>
            <a:lvl1pPr algn="r">
              <a:defRPr sz="900">
                <a:solidFill>
                  <a:schemeClr val="tx1">
                    <a:tint val="75000"/>
                  </a:schemeClr>
                </a:solidFill>
              </a:defRPr>
            </a:lvl1pPr>
          </a:lstStyle>
          <a:p>
            <a:fld id="{B23AB928-941E-4114-ADAE-BFAF879226BF}" type="slidenum">
              <a:rPr lang="nl-BE" smtClean="0"/>
              <a:t>‹nr.›</a:t>
            </a:fld>
            <a:endParaRPr lang="nl-BE"/>
          </a:p>
        </p:txBody>
      </p:sp>
      <p:pic>
        <p:nvPicPr>
          <p:cNvPr id="13" name="Afbeelding 12">
            <a:extLst>
              <a:ext uri="{FF2B5EF4-FFF2-40B4-BE49-F238E27FC236}">
                <a16:creationId xmlns:a16="http://schemas.microsoft.com/office/drawing/2014/main" id="{D8335FAD-D01C-674F-8193-FD80D7BBD97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881114" y="4490151"/>
            <a:ext cx="1045727" cy="653349"/>
          </a:xfrm>
          <a:prstGeom prst="rect">
            <a:avLst/>
          </a:prstGeom>
        </p:spPr>
      </p:pic>
    </p:spTree>
    <p:extLst>
      <p:ext uri="{BB962C8B-B14F-4D97-AF65-F5344CB8AC3E}">
        <p14:creationId xmlns:p14="http://schemas.microsoft.com/office/powerpoint/2010/main" val="2050520701"/>
      </p:ext>
    </p:extLst>
  </p:cSld>
  <p:clrMap bg1="lt1" tx1="dk1" bg2="lt2" tx2="dk2" accent1="accent1" accent2="accent2" accent3="accent3" accent4="accent4" accent5="accent5" accent6="accent6" hlink="hlink" folHlink="folHlink"/>
  <p:sldLayoutIdLst>
    <p:sldLayoutId id="2147483673" r:id="rId1"/>
    <p:sldLayoutId id="2147483650" r:id="rId2"/>
    <p:sldLayoutId id="2147483652" r:id="rId3"/>
    <p:sldLayoutId id="2147483660" r:id="rId4"/>
    <p:sldLayoutId id="2147483658" r:id="rId5"/>
    <p:sldLayoutId id="2147483659" r:id="rId6"/>
    <p:sldLayoutId id="2147483661" r:id="rId7"/>
    <p:sldLayoutId id="2147483655" r:id="rId8"/>
  </p:sldLayoutIdLst>
  <p:hf sldNum="0" hdr="0" ftr="0"/>
  <p:txStyles>
    <p:titleStyle>
      <a:lvl1pPr algn="l" defTabSz="685800" rtl="0" eaLnBrk="1" latinLnBrk="0" hangingPunct="1">
        <a:lnSpc>
          <a:spcPct val="100000"/>
        </a:lnSpc>
        <a:spcBef>
          <a:spcPct val="0"/>
        </a:spcBef>
        <a:buNone/>
        <a:defRPr sz="2200" b="1" kern="1200" baseline="0">
          <a:solidFill>
            <a:srgbClr val="F7AC4B"/>
          </a:solidFill>
          <a:latin typeface="+mj-lt"/>
          <a:ea typeface="+mj-ea"/>
          <a:cs typeface="+mj-cs"/>
        </a:defRPr>
      </a:lvl1pPr>
    </p:titleStyle>
    <p:bodyStyle>
      <a:lvl1pPr marL="17145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 Presentatie kick-off</a:t>
            </a:r>
          </a:p>
        </p:txBody>
      </p:sp>
      <p:sp>
        <p:nvSpPr>
          <p:cNvPr id="3" name="Date Placeholder 2"/>
          <p:cNvSpPr>
            <a:spLocks noGrp="1"/>
          </p:cNvSpPr>
          <p:nvPr>
            <p:ph type="dt" sz="half" idx="4294967295"/>
          </p:nvPr>
        </p:nvSpPr>
        <p:spPr>
          <a:xfrm>
            <a:off x="0" y="2879725"/>
            <a:ext cx="2057400" cy="274638"/>
          </a:xfrm>
        </p:spPr>
        <p:txBody>
          <a:bodyPr/>
          <a:lstStyle/>
          <a:p>
            <a:fld id="{A04A2847-6409-4D22-9C5D-71C362791C17}" type="datetime1">
              <a:rPr lang="nl-BE" smtClean="0"/>
              <a:pPr/>
              <a:t>31/08/2023</a:t>
            </a:fld>
            <a:endParaRPr lang="nl-BE"/>
          </a:p>
        </p:txBody>
      </p:sp>
      <p:sp>
        <p:nvSpPr>
          <p:cNvPr id="5" name="Tekstvak 4">
            <a:extLst>
              <a:ext uri="{FF2B5EF4-FFF2-40B4-BE49-F238E27FC236}">
                <a16:creationId xmlns:a16="http://schemas.microsoft.com/office/drawing/2014/main" id="{F783943F-C890-4909-8B96-C2F65B3518A3}"/>
              </a:ext>
            </a:extLst>
          </p:cNvPr>
          <p:cNvSpPr txBox="1"/>
          <p:nvPr/>
        </p:nvSpPr>
        <p:spPr>
          <a:xfrm>
            <a:off x="1101436" y="4538526"/>
            <a:ext cx="3893127" cy="400110"/>
          </a:xfrm>
          <a:prstGeom prst="rect">
            <a:avLst/>
          </a:prstGeom>
          <a:noFill/>
        </p:spPr>
        <p:txBody>
          <a:bodyPr wrap="square">
            <a:spAutoFit/>
          </a:bodyPr>
          <a:lstStyle/>
          <a:p>
            <a:r>
              <a:rPr lang="nl-BE" sz="1000" dirty="0">
                <a:solidFill>
                  <a:schemeClr val="bg1"/>
                </a:solidFill>
              </a:rPr>
              <a:t>P</a:t>
            </a:r>
            <a:r>
              <a:rPr lang="nl-BE" sz="1000" b="0" i="0" dirty="0">
                <a:solidFill>
                  <a:schemeClr val="bg1"/>
                </a:solidFill>
                <a:effectLst/>
              </a:rPr>
              <a:t>reventieproject gerealiseerd met de steun van Kom op tegen Kanker (</a:t>
            </a:r>
            <a:r>
              <a:rPr lang="nl-BE" sz="1000" b="0" i="0" dirty="0" err="1">
                <a:solidFill>
                  <a:schemeClr val="bg1"/>
                </a:solidFill>
                <a:effectLst/>
              </a:rPr>
              <a:t>projectID</a:t>
            </a:r>
            <a:r>
              <a:rPr lang="nl-BE" sz="1000" b="0" i="0" dirty="0">
                <a:solidFill>
                  <a:schemeClr val="bg1"/>
                </a:solidFill>
                <a:effectLst/>
              </a:rPr>
              <a:t>: 12330)</a:t>
            </a:r>
            <a:endParaRPr lang="nl-BE" sz="1000" dirty="0">
              <a:solidFill>
                <a:schemeClr val="bg1"/>
              </a:solidFill>
            </a:endParaRPr>
          </a:p>
        </p:txBody>
      </p:sp>
      <p:pic>
        <p:nvPicPr>
          <p:cNvPr id="6" name="Afbeelding 5">
            <a:extLst>
              <a:ext uri="{FF2B5EF4-FFF2-40B4-BE49-F238E27FC236}">
                <a16:creationId xmlns:a16="http://schemas.microsoft.com/office/drawing/2014/main" id="{0F585092-B5AE-4EC1-AA02-9A89169425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76" y="4415370"/>
            <a:ext cx="899660" cy="646423"/>
          </a:xfrm>
          <a:prstGeom prst="rect">
            <a:avLst/>
          </a:prstGeom>
        </p:spPr>
      </p:pic>
      <p:pic>
        <p:nvPicPr>
          <p:cNvPr id="13" name="Tijdelijke aanduiding voor afbeelding 12" descr="Afbeelding met Fietswiel, buitenshuis, Landvoertuig, wiel&#10;&#10;Automatisch gegenereerde beschrijving">
            <a:extLst>
              <a:ext uri="{FF2B5EF4-FFF2-40B4-BE49-F238E27FC236}">
                <a16:creationId xmlns:a16="http://schemas.microsoft.com/office/drawing/2014/main" id="{E74AEC95-E299-4787-A775-8DAE5911369A}"/>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8200" r="8200"/>
          <a:stretch>
            <a:fillRect/>
          </a:stretch>
        </p:blipFill>
        <p:spPr/>
      </p:pic>
    </p:spTree>
    <p:extLst>
      <p:ext uri="{BB962C8B-B14F-4D97-AF65-F5344CB8AC3E}">
        <p14:creationId xmlns:p14="http://schemas.microsoft.com/office/powerpoint/2010/main" val="331552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2CB2DAD-7831-4E52-B3B4-5DD9EF3E8E5D}"/>
              </a:ext>
            </a:extLst>
          </p:cNvPr>
          <p:cNvPicPr>
            <a:picLocks noChangeAspect="1"/>
          </p:cNvPicPr>
          <p:nvPr/>
        </p:nvPicPr>
        <p:blipFill>
          <a:blip r:embed="rId3"/>
          <a:stretch>
            <a:fillRect/>
          </a:stretch>
        </p:blipFill>
        <p:spPr>
          <a:xfrm>
            <a:off x="828942" y="0"/>
            <a:ext cx="7102004" cy="5150769"/>
          </a:xfrm>
          <a:prstGeom prst="rect">
            <a:avLst/>
          </a:prstGeom>
        </p:spPr>
      </p:pic>
    </p:spTree>
    <p:extLst>
      <p:ext uri="{BB962C8B-B14F-4D97-AF65-F5344CB8AC3E}">
        <p14:creationId xmlns:p14="http://schemas.microsoft.com/office/powerpoint/2010/main" val="124708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0AD284-E356-4CD5-91B4-782CE97321FA}"/>
              </a:ext>
            </a:extLst>
          </p:cNvPr>
          <p:cNvSpPr>
            <a:spLocks noGrp="1"/>
          </p:cNvSpPr>
          <p:nvPr>
            <p:ph type="title"/>
          </p:nvPr>
        </p:nvSpPr>
        <p:spPr/>
        <p:txBody>
          <a:bodyPr/>
          <a:lstStyle/>
          <a:p>
            <a:r>
              <a:rPr lang="nl-BE" dirty="0"/>
              <a:t>Wie nog betrekken bij het project?</a:t>
            </a:r>
          </a:p>
        </p:txBody>
      </p:sp>
      <p:sp>
        <p:nvSpPr>
          <p:cNvPr id="3" name="Tijdelijke aanduiding voor inhoud 2">
            <a:extLst>
              <a:ext uri="{FF2B5EF4-FFF2-40B4-BE49-F238E27FC236}">
                <a16:creationId xmlns:a16="http://schemas.microsoft.com/office/drawing/2014/main" id="{CE432857-F8F6-439B-8A2A-FD1AAE1926B1}"/>
              </a:ext>
            </a:extLst>
          </p:cNvPr>
          <p:cNvSpPr>
            <a:spLocks noGrp="1"/>
          </p:cNvSpPr>
          <p:nvPr>
            <p:ph idx="1"/>
          </p:nvPr>
        </p:nvSpPr>
        <p:spPr/>
        <p:txBody>
          <a:bodyPr/>
          <a:lstStyle/>
          <a:p>
            <a:pPr marL="370350" indent="-342900">
              <a:buFont typeface="+mj-lt"/>
              <a:buAutoNum type="arabicPeriod"/>
            </a:pPr>
            <a:r>
              <a:rPr lang="nl-BE" dirty="0"/>
              <a:t>Individueel op post-its: nadenken of we mensen en organisaties vergeten zijn + geef ook aan hoe je deze mensen/groep kan bereiken (5 min)</a:t>
            </a:r>
          </a:p>
          <a:p>
            <a:pPr marL="370350" indent="-342900">
              <a:buFont typeface="+mj-lt"/>
              <a:buAutoNum type="arabicPeriod"/>
            </a:pPr>
            <a:r>
              <a:rPr lang="nl-BE" dirty="0"/>
              <a:t>Terugkoppelen in groep (10 min)</a:t>
            </a:r>
          </a:p>
        </p:txBody>
      </p:sp>
      <p:sp>
        <p:nvSpPr>
          <p:cNvPr id="4" name="Tijdelijke aanduiding voor tekst 3">
            <a:extLst>
              <a:ext uri="{FF2B5EF4-FFF2-40B4-BE49-F238E27FC236}">
                <a16:creationId xmlns:a16="http://schemas.microsoft.com/office/drawing/2014/main" id="{513BF923-6B58-4C9A-A701-4FC3EEF5A5EC}"/>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2822627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6B444-5CFD-4F0A-9F34-97128CB836D3}"/>
              </a:ext>
            </a:extLst>
          </p:cNvPr>
          <p:cNvSpPr>
            <a:spLocks noGrp="1"/>
          </p:cNvSpPr>
          <p:nvPr>
            <p:ph type="title"/>
          </p:nvPr>
        </p:nvSpPr>
        <p:spPr/>
        <p:txBody>
          <a:bodyPr/>
          <a:lstStyle/>
          <a:p>
            <a:r>
              <a:rPr lang="nl-BE" dirty="0"/>
              <a:t>Drempels en</a:t>
            </a:r>
          </a:p>
        </p:txBody>
      </p:sp>
      <p:sp>
        <p:nvSpPr>
          <p:cNvPr id="3" name="Tijdelijke aanduiding voor tekst 2">
            <a:extLst>
              <a:ext uri="{FF2B5EF4-FFF2-40B4-BE49-F238E27FC236}">
                <a16:creationId xmlns:a16="http://schemas.microsoft.com/office/drawing/2014/main" id="{E6470052-9854-45AC-9DF4-C05D0E5AD22F}"/>
              </a:ext>
            </a:extLst>
          </p:cNvPr>
          <p:cNvSpPr>
            <a:spLocks noGrp="1"/>
          </p:cNvSpPr>
          <p:nvPr>
            <p:ph type="body" sz="quarter" idx="10"/>
          </p:nvPr>
        </p:nvSpPr>
        <p:spPr/>
        <p:txBody>
          <a:bodyPr/>
          <a:lstStyle/>
          <a:p>
            <a:r>
              <a:rPr lang="nl-NL" dirty="0"/>
              <a:t>3</a:t>
            </a:r>
            <a:endParaRPr lang="nl-BE" dirty="0"/>
          </a:p>
        </p:txBody>
      </p:sp>
      <p:sp>
        <p:nvSpPr>
          <p:cNvPr id="4" name="Tijdelijke aanduiding voor tekst 3">
            <a:extLst>
              <a:ext uri="{FF2B5EF4-FFF2-40B4-BE49-F238E27FC236}">
                <a16:creationId xmlns:a16="http://schemas.microsoft.com/office/drawing/2014/main" id="{DE887818-7C98-4435-9BCD-A1FB63DB1A72}"/>
              </a:ext>
            </a:extLst>
          </p:cNvPr>
          <p:cNvSpPr>
            <a:spLocks noGrp="1"/>
          </p:cNvSpPr>
          <p:nvPr>
            <p:ph type="body" sz="quarter" idx="11"/>
          </p:nvPr>
        </p:nvSpPr>
        <p:spPr/>
        <p:txBody>
          <a:bodyPr/>
          <a:lstStyle/>
          <a:p>
            <a:r>
              <a:rPr lang="nl-BE" dirty="0"/>
              <a:t>opportuniteiten</a:t>
            </a:r>
          </a:p>
        </p:txBody>
      </p:sp>
    </p:spTree>
    <p:extLst>
      <p:ext uri="{BB962C8B-B14F-4D97-AF65-F5344CB8AC3E}">
        <p14:creationId xmlns:p14="http://schemas.microsoft.com/office/powerpoint/2010/main" val="3262273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6044D93-4017-4906-9E57-C1CAA09B3D8D}"/>
              </a:ext>
            </a:extLst>
          </p:cNvPr>
          <p:cNvSpPr>
            <a:spLocks noGrp="1"/>
          </p:cNvSpPr>
          <p:nvPr>
            <p:ph type="title"/>
          </p:nvPr>
        </p:nvSpPr>
        <p:spPr/>
        <p:txBody>
          <a:bodyPr/>
          <a:lstStyle/>
          <a:p>
            <a:r>
              <a:rPr lang="nl-BE" dirty="0"/>
              <a:t>Drempels en opportuniteiten</a:t>
            </a:r>
          </a:p>
        </p:txBody>
      </p:sp>
      <p:sp>
        <p:nvSpPr>
          <p:cNvPr id="9" name="Tijdelijke aanduiding voor tekst 8">
            <a:extLst>
              <a:ext uri="{FF2B5EF4-FFF2-40B4-BE49-F238E27FC236}">
                <a16:creationId xmlns:a16="http://schemas.microsoft.com/office/drawing/2014/main" id="{C80F8107-9943-49D6-8ECF-ED313F4F66DD}"/>
              </a:ext>
            </a:extLst>
          </p:cNvPr>
          <p:cNvSpPr>
            <a:spLocks noGrp="1"/>
          </p:cNvSpPr>
          <p:nvPr>
            <p:ph type="body" sz="quarter" idx="13"/>
          </p:nvPr>
        </p:nvSpPr>
        <p:spPr>
          <a:xfrm>
            <a:off x="540000" y="1013279"/>
            <a:ext cx="8243888" cy="270000"/>
          </a:xfrm>
        </p:spPr>
        <p:txBody>
          <a:bodyPr/>
          <a:lstStyle/>
          <a:p>
            <a:r>
              <a:rPr lang="nl-BE" dirty="0"/>
              <a:t>Welke opportuniteiten zie je? Bij wat kan dit proces aansluiten?</a:t>
            </a:r>
          </a:p>
        </p:txBody>
      </p:sp>
      <p:sp>
        <p:nvSpPr>
          <p:cNvPr id="10" name="Tijdelijke aanduiding voor tekst 8">
            <a:extLst>
              <a:ext uri="{FF2B5EF4-FFF2-40B4-BE49-F238E27FC236}">
                <a16:creationId xmlns:a16="http://schemas.microsoft.com/office/drawing/2014/main" id="{DDDD9F03-B37F-40DC-9D14-F44559B2B2C2}"/>
              </a:ext>
            </a:extLst>
          </p:cNvPr>
          <p:cNvSpPr txBox="1">
            <a:spLocks/>
          </p:cNvSpPr>
          <p:nvPr/>
        </p:nvSpPr>
        <p:spPr>
          <a:xfrm>
            <a:off x="540000" y="4231096"/>
            <a:ext cx="8243888" cy="270000"/>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buClr>
                <a:schemeClr val="tx1"/>
              </a:buClr>
              <a:buFont typeface="Lucida Sans Unicode" panose="020B0602030504020204" pitchFamily="34" charset="0"/>
              <a:buNone/>
              <a:defRPr sz="2000" b="1"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a:lstStyle>
          <a:p>
            <a:pPr algn="r"/>
            <a:r>
              <a:rPr lang="nl-BE" dirty="0"/>
              <a:t>Welke drempels/risico’s zie je? Wat bemoeilijkt dit proces?</a:t>
            </a:r>
          </a:p>
        </p:txBody>
      </p:sp>
      <p:cxnSp>
        <p:nvCxnSpPr>
          <p:cNvPr id="12" name="Rechte verbindingslijn 11">
            <a:extLst>
              <a:ext uri="{FF2B5EF4-FFF2-40B4-BE49-F238E27FC236}">
                <a16:creationId xmlns:a16="http://schemas.microsoft.com/office/drawing/2014/main" id="{75225D5B-3C39-48FC-B943-D1FEE88E9083}"/>
              </a:ext>
            </a:extLst>
          </p:cNvPr>
          <p:cNvCxnSpPr/>
          <p:nvPr/>
        </p:nvCxnSpPr>
        <p:spPr>
          <a:xfrm flipH="1">
            <a:off x="1219200" y="1148279"/>
            <a:ext cx="7289074" cy="31189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644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6B444-5CFD-4F0A-9F34-97128CB836D3}"/>
              </a:ext>
            </a:extLst>
          </p:cNvPr>
          <p:cNvSpPr>
            <a:spLocks noGrp="1"/>
          </p:cNvSpPr>
          <p:nvPr>
            <p:ph type="title"/>
          </p:nvPr>
        </p:nvSpPr>
        <p:spPr/>
        <p:txBody>
          <a:bodyPr/>
          <a:lstStyle/>
          <a:p>
            <a:r>
              <a:rPr lang="nl-NL" dirty="0"/>
              <a:t>Welke data hebben we nog nodig en hoe gaan we die verzamelen?</a:t>
            </a:r>
            <a:endParaRPr lang="nl-BE" dirty="0"/>
          </a:p>
        </p:txBody>
      </p:sp>
      <p:sp>
        <p:nvSpPr>
          <p:cNvPr id="3" name="Tijdelijke aanduiding voor tekst 2">
            <a:extLst>
              <a:ext uri="{FF2B5EF4-FFF2-40B4-BE49-F238E27FC236}">
                <a16:creationId xmlns:a16="http://schemas.microsoft.com/office/drawing/2014/main" id="{E6470052-9854-45AC-9DF4-C05D0E5AD22F}"/>
              </a:ext>
            </a:extLst>
          </p:cNvPr>
          <p:cNvSpPr>
            <a:spLocks noGrp="1"/>
          </p:cNvSpPr>
          <p:nvPr>
            <p:ph type="body" sz="quarter" idx="10"/>
          </p:nvPr>
        </p:nvSpPr>
        <p:spPr/>
        <p:txBody>
          <a:bodyPr/>
          <a:lstStyle/>
          <a:p>
            <a:r>
              <a:rPr lang="nl-NL" dirty="0"/>
              <a:t>4</a:t>
            </a:r>
            <a:endParaRPr lang="nl-BE" dirty="0"/>
          </a:p>
        </p:txBody>
      </p:sp>
    </p:spTree>
    <p:extLst>
      <p:ext uri="{BB962C8B-B14F-4D97-AF65-F5344CB8AC3E}">
        <p14:creationId xmlns:p14="http://schemas.microsoft.com/office/powerpoint/2010/main" val="2314339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4B0ABD6-EA6F-42EF-A7EF-FB5D9E032FB3}"/>
              </a:ext>
            </a:extLst>
          </p:cNvPr>
          <p:cNvSpPr>
            <a:spLocks noGrp="1"/>
          </p:cNvSpPr>
          <p:nvPr>
            <p:ph idx="1"/>
          </p:nvPr>
        </p:nvSpPr>
        <p:spPr/>
        <p:txBody>
          <a:bodyPr/>
          <a:lstStyle/>
          <a:p>
            <a:r>
              <a:rPr lang="nl-BE" dirty="0"/>
              <a:t>Meer 1-persoonsgezinnen dan in Vlaanderen</a:t>
            </a:r>
          </a:p>
          <a:p>
            <a:r>
              <a:rPr lang="nl-BE" dirty="0"/>
              <a:t>Helft van 75+ woont alleen</a:t>
            </a:r>
          </a:p>
          <a:p>
            <a:r>
              <a:rPr lang="nl-BE" dirty="0"/>
              <a:t>Veel jongeren en 20-39 jarigen</a:t>
            </a:r>
          </a:p>
          <a:p>
            <a:pPr lvl="1"/>
            <a:r>
              <a:rPr lang="nl-BE" dirty="0"/>
              <a:t>Hogere leerachterstand + meer geen Nederlands als moedertaal</a:t>
            </a:r>
          </a:p>
          <a:p>
            <a:r>
              <a:rPr lang="nl-BE" dirty="0" err="1"/>
              <a:t>Diverser</a:t>
            </a:r>
            <a:r>
              <a:rPr lang="nl-BE" dirty="0"/>
              <a:t> dan Vlaanderen</a:t>
            </a:r>
          </a:p>
          <a:p>
            <a:r>
              <a:rPr lang="nl-BE" dirty="0"/>
              <a:t>Helft van de woningen zijn huurwoningen</a:t>
            </a:r>
          </a:p>
          <a:p>
            <a:endParaRPr lang="nl-BE" dirty="0"/>
          </a:p>
        </p:txBody>
      </p:sp>
      <p:sp>
        <p:nvSpPr>
          <p:cNvPr id="3" name="Tijdelijke aanduiding voor tekst 2">
            <a:extLst>
              <a:ext uri="{FF2B5EF4-FFF2-40B4-BE49-F238E27FC236}">
                <a16:creationId xmlns:a16="http://schemas.microsoft.com/office/drawing/2014/main" id="{6B5E2AA9-EE06-43CE-9544-434762AB3A00}"/>
              </a:ext>
            </a:extLst>
          </p:cNvPr>
          <p:cNvSpPr>
            <a:spLocks noGrp="1"/>
          </p:cNvSpPr>
          <p:nvPr>
            <p:ph type="body" sz="quarter" idx="13"/>
          </p:nvPr>
        </p:nvSpPr>
        <p:spPr/>
        <p:txBody>
          <a:bodyPr/>
          <a:lstStyle/>
          <a:p>
            <a:r>
              <a:rPr lang="nl-BE" dirty="0"/>
              <a:t>We weten al veel</a:t>
            </a:r>
          </a:p>
        </p:txBody>
      </p:sp>
      <p:sp>
        <p:nvSpPr>
          <p:cNvPr id="4" name="Titel 3">
            <a:extLst>
              <a:ext uri="{FF2B5EF4-FFF2-40B4-BE49-F238E27FC236}">
                <a16:creationId xmlns:a16="http://schemas.microsoft.com/office/drawing/2014/main" id="{CF7A6D8A-744A-4ED7-9097-17962F0FB013}"/>
              </a:ext>
            </a:extLst>
          </p:cNvPr>
          <p:cNvSpPr>
            <a:spLocks noGrp="1"/>
          </p:cNvSpPr>
          <p:nvPr>
            <p:ph type="title"/>
          </p:nvPr>
        </p:nvSpPr>
        <p:spPr/>
        <p:txBody>
          <a:bodyPr/>
          <a:lstStyle/>
          <a:p>
            <a:r>
              <a:rPr lang="nl-BE" dirty="0"/>
              <a:t>Inzichten uit beschikbare literatuur</a:t>
            </a:r>
          </a:p>
        </p:txBody>
      </p:sp>
    </p:spTree>
    <p:extLst>
      <p:ext uri="{BB962C8B-B14F-4D97-AF65-F5344CB8AC3E}">
        <p14:creationId xmlns:p14="http://schemas.microsoft.com/office/powerpoint/2010/main" val="3054647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85CC833-39E3-473A-95FF-1D5F44C82179}"/>
              </a:ext>
            </a:extLst>
          </p:cNvPr>
          <p:cNvSpPr>
            <a:spLocks noGrp="1"/>
          </p:cNvSpPr>
          <p:nvPr>
            <p:ph type="title"/>
          </p:nvPr>
        </p:nvSpPr>
        <p:spPr>
          <a:xfrm>
            <a:off x="539750" y="437685"/>
            <a:ext cx="8244000" cy="270000"/>
          </a:xfrm>
        </p:spPr>
        <p:txBody>
          <a:bodyPr/>
          <a:lstStyle/>
          <a:p>
            <a:r>
              <a:rPr lang="nl-BE" dirty="0"/>
              <a:t>Wat weten we nog niet?</a:t>
            </a:r>
          </a:p>
        </p:txBody>
      </p:sp>
      <p:sp>
        <p:nvSpPr>
          <p:cNvPr id="5" name="Rechthoek 4">
            <a:extLst>
              <a:ext uri="{FF2B5EF4-FFF2-40B4-BE49-F238E27FC236}">
                <a16:creationId xmlns:a16="http://schemas.microsoft.com/office/drawing/2014/main" id="{57C5046F-6C71-4120-9C32-DE1667CC8165}"/>
              </a:ext>
            </a:extLst>
          </p:cNvPr>
          <p:cNvSpPr/>
          <p:nvPr/>
        </p:nvSpPr>
        <p:spPr>
          <a:xfrm>
            <a:off x="539750" y="1453570"/>
            <a:ext cx="1444239" cy="7691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Hoeveel mensen roken in de buurt?</a:t>
            </a:r>
          </a:p>
        </p:txBody>
      </p:sp>
      <p:sp>
        <p:nvSpPr>
          <p:cNvPr id="6" name="Rechthoek 5">
            <a:extLst>
              <a:ext uri="{FF2B5EF4-FFF2-40B4-BE49-F238E27FC236}">
                <a16:creationId xmlns:a16="http://schemas.microsoft.com/office/drawing/2014/main" id="{E9879A08-0B28-439D-B761-4950B1EC3D55}"/>
              </a:ext>
            </a:extLst>
          </p:cNvPr>
          <p:cNvSpPr/>
          <p:nvPr/>
        </p:nvSpPr>
        <p:spPr>
          <a:xfrm>
            <a:off x="539750" y="3477742"/>
            <a:ext cx="1444239" cy="7691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Roken veel van je buren?</a:t>
            </a:r>
          </a:p>
        </p:txBody>
      </p:sp>
      <p:sp>
        <p:nvSpPr>
          <p:cNvPr id="7" name="Rechthoek 6">
            <a:extLst>
              <a:ext uri="{FF2B5EF4-FFF2-40B4-BE49-F238E27FC236}">
                <a16:creationId xmlns:a16="http://schemas.microsoft.com/office/drawing/2014/main" id="{94E2D2FE-B944-4024-9E93-04F95B4BDA98}"/>
              </a:ext>
            </a:extLst>
          </p:cNvPr>
          <p:cNvSpPr/>
          <p:nvPr/>
        </p:nvSpPr>
        <p:spPr>
          <a:xfrm>
            <a:off x="4661694" y="3485754"/>
            <a:ext cx="2043929" cy="7691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Vinden buurtbewoners het oké als mensen negatief staan tegenover roken?</a:t>
            </a:r>
          </a:p>
        </p:txBody>
      </p:sp>
      <p:sp>
        <p:nvSpPr>
          <p:cNvPr id="8" name="Rechthoek 7">
            <a:extLst>
              <a:ext uri="{FF2B5EF4-FFF2-40B4-BE49-F238E27FC236}">
                <a16:creationId xmlns:a16="http://schemas.microsoft.com/office/drawing/2014/main" id="{1F5FA039-31AA-4AF0-B4B1-9FC8137E78BA}"/>
              </a:ext>
            </a:extLst>
          </p:cNvPr>
          <p:cNvSpPr/>
          <p:nvPr/>
        </p:nvSpPr>
        <p:spPr>
          <a:xfrm>
            <a:off x="6959111" y="3499025"/>
            <a:ext cx="2043929" cy="7691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Zien buurtbewoners roken als een persoonlijke keuze?</a:t>
            </a:r>
          </a:p>
        </p:txBody>
      </p:sp>
      <p:sp>
        <p:nvSpPr>
          <p:cNvPr id="9" name="Rechthoek 8">
            <a:extLst>
              <a:ext uri="{FF2B5EF4-FFF2-40B4-BE49-F238E27FC236}">
                <a16:creationId xmlns:a16="http://schemas.microsoft.com/office/drawing/2014/main" id="{375A39F3-9B85-4CEE-9FBA-CA6768767D36}"/>
              </a:ext>
            </a:extLst>
          </p:cNvPr>
          <p:cNvSpPr/>
          <p:nvPr/>
        </p:nvSpPr>
        <p:spPr>
          <a:xfrm>
            <a:off x="539750" y="2417034"/>
            <a:ext cx="2043929" cy="7691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Zien buurtbewoners roken als een persoonlijke keuze?</a:t>
            </a:r>
          </a:p>
        </p:txBody>
      </p:sp>
      <p:sp>
        <p:nvSpPr>
          <p:cNvPr id="10" name="Rechthoek 9">
            <a:extLst>
              <a:ext uri="{FF2B5EF4-FFF2-40B4-BE49-F238E27FC236}">
                <a16:creationId xmlns:a16="http://schemas.microsoft.com/office/drawing/2014/main" id="{1663CF0D-55DD-4D24-8060-0A19AE169EA6}"/>
              </a:ext>
            </a:extLst>
          </p:cNvPr>
          <p:cNvSpPr/>
          <p:nvPr/>
        </p:nvSpPr>
        <p:spPr>
          <a:xfrm>
            <a:off x="2899071" y="2417033"/>
            <a:ext cx="2043929" cy="7691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Hoe denken rokende buurtbewoners dat andere mensen over hen denken?</a:t>
            </a:r>
          </a:p>
        </p:txBody>
      </p:sp>
      <p:sp>
        <p:nvSpPr>
          <p:cNvPr id="11" name="Rechthoek 10">
            <a:extLst>
              <a:ext uri="{FF2B5EF4-FFF2-40B4-BE49-F238E27FC236}">
                <a16:creationId xmlns:a16="http://schemas.microsoft.com/office/drawing/2014/main" id="{044DFE73-3440-4FAD-BA38-DACF0C78AB64}"/>
              </a:ext>
            </a:extLst>
          </p:cNvPr>
          <p:cNvSpPr/>
          <p:nvPr/>
        </p:nvSpPr>
        <p:spPr>
          <a:xfrm>
            <a:off x="5258392" y="2425045"/>
            <a:ext cx="2184995" cy="7691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Hoe denken ze dat buurtbewoners/Vlaanderen over roken denken?</a:t>
            </a:r>
          </a:p>
        </p:txBody>
      </p:sp>
      <p:sp>
        <p:nvSpPr>
          <p:cNvPr id="12" name="Rechthoek 11">
            <a:extLst>
              <a:ext uri="{FF2B5EF4-FFF2-40B4-BE49-F238E27FC236}">
                <a16:creationId xmlns:a16="http://schemas.microsoft.com/office/drawing/2014/main" id="{4D4A1223-78A6-4630-A119-763B768339AC}"/>
              </a:ext>
            </a:extLst>
          </p:cNvPr>
          <p:cNvSpPr/>
          <p:nvPr/>
        </p:nvSpPr>
        <p:spPr>
          <a:xfrm>
            <a:off x="2223211" y="3477741"/>
            <a:ext cx="2184995" cy="7691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Hoe sta je tegenover het rookverbod op café?</a:t>
            </a:r>
          </a:p>
        </p:txBody>
      </p:sp>
      <p:sp>
        <p:nvSpPr>
          <p:cNvPr id="13" name="Rechthoek 12">
            <a:extLst>
              <a:ext uri="{FF2B5EF4-FFF2-40B4-BE49-F238E27FC236}">
                <a16:creationId xmlns:a16="http://schemas.microsoft.com/office/drawing/2014/main" id="{7B252A74-99A8-4498-A4A8-E43CC122BB5F}"/>
              </a:ext>
            </a:extLst>
          </p:cNvPr>
          <p:cNvSpPr/>
          <p:nvPr/>
        </p:nvSpPr>
        <p:spPr>
          <a:xfrm>
            <a:off x="7153643" y="1425019"/>
            <a:ext cx="1444239" cy="7691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Via welke kanalen kunnen we mensen bereiken?</a:t>
            </a:r>
          </a:p>
        </p:txBody>
      </p:sp>
      <p:sp>
        <p:nvSpPr>
          <p:cNvPr id="14" name="Rechthoek 13">
            <a:extLst>
              <a:ext uri="{FF2B5EF4-FFF2-40B4-BE49-F238E27FC236}">
                <a16:creationId xmlns:a16="http://schemas.microsoft.com/office/drawing/2014/main" id="{066639D8-66A8-4E8C-9F65-DD0A84083865}"/>
              </a:ext>
            </a:extLst>
          </p:cNvPr>
          <p:cNvSpPr/>
          <p:nvPr/>
        </p:nvSpPr>
        <p:spPr>
          <a:xfrm>
            <a:off x="2176951" y="1425020"/>
            <a:ext cx="1444239" cy="7691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Willen rokers stoppen met roken?</a:t>
            </a:r>
          </a:p>
        </p:txBody>
      </p:sp>
      <p:sp>
        <p:nvSpPr>
          <p:cNvPr id="15" name="Rechthoek 14">
            <a:extLst>
              <a:ext uri="{FF2B5EF4-FFF2-40B4-BE49-F238E27FC236}">
                <a16:creationId xmlns:a16="http://schemas.microsoft.com/office/drawing/2014/main" id="{19EF3321-CAC1-4057-BC8C-1517CF73CA5A}"/>
              </a:ext>
            </a:extLst>
          </p:cNvPr>
          <p:cNvSpPr/>
          <p:nvPr/>
        </p:nvSpPr>
        <p:spPr>
          <a:xfrm>
            <a:off x="3807782" y="1419050"/>
            <a:ext cx="1444239" cy="7691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Roken mensen in huis?</a:t>
            </a:r>
          </a:p>
        </p:txBody>
      </p:sp>
      <p:sp>
        <p:nvSpPr>
          <p:cNvPr id="18" name="Tijdelijke aanduiding voor tekst 17">
            <a:extLst>
              <a:ext uri="{FF2B5EF4-FFF2-40B4-BE49-F238E27FC236}">
                <a16:creationId xmlns:a16="http://schemas.microsoft.com/office/drawing/2014/main" id="{1E7B02A9-E136-445B-92D2-3AE9E06C5493}"/>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4028274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24FED67-FBC6-41F9-92F0-C4C11AC7CA59}"/>
              </a:ext>
            </a:extLst>
          </p:cNvPr>
          <p:cNvSpPr>
            <a:spLocks noGrp="1"/>
          </p:cNvSpPr>
          <p:nvPr>
            <p:ph type="title"/>
          </p:nvPr>
        </p:nvSpPr>
        <p:spPr/>
        <p:txBody>
          <a:bodyPr/>
          <a:lstStyle/>
          <a:p>
            <a:r>
              <a:rPr lang="nl-NL" dirty="0"/>
              <a:t>Wat heb je al gedaan rond roken?</a:t>
            </a:r>
            <a:endParaRPr lang="nl-BE" dirty="0"/>
          </a:p>
        </p:txBody>
      </p:sp>
      <p:sp>
        <p:nvSpPr>
          <p:cNvPr id="6" name="Tijdelijke aanduiding voor tekst 5">
            <a:extLst>
              <a:ext uri="{FF2B5EF4-FFF2-40B4-BE49-F238E27FC236}">
                <a16:creationId xmlns:a16="http://schemas.microsoft.com/office/drawing/2014/main" id="{C28666A4-A7D9-4468-9076-0071535E1934}"/>
              </a:ext>
            </a:extLst>
          </p:cNvPr>
          <p:cNvSpPr>
            <a:spLocks noGrp="1"/>
          </p:cNvSpPr>
          <p:nvPr>
            <p:ph type="body" sz="quarter" idx="10"/>
          </p:nvPr>
        </p:nvSpPr>
        <p:spPr/>
        <p:txBody>
          <a:bodyPr/>
          <a:lstStyle/>
          <a:p>
            <a:r>
              <a:rPr lang="nl-NL" dirty="0"/>
              <a:t>5</a:t>
            </a:r>
            <a:endParaRPr lang="nl-BE" dirty="0"/>
          </a:p>
        </p:txBody>
      </p:sp>
      <p:sp>
        <p:nvSpPr>
          <p:cNvPr id="7" name="Tijdelijke aanduiding voor tekst 6">
            <a:extLst>
              <a:ext uri="{FF2B5EF4-FFF2-40B4-BE49-F238E27FC236}">
                <a16:creationId xmlns:a16="http://schemas.microsoft.com/office/drawing/2014/main" id="{4877E0F7-6FE3-43D1-8E4D-8B7C43CB77F5}"/>
              </a:ext>
            </a:extLst>
          </p:cNvPr>
          <p:cNvSpPr>
            <a:spLocks noGrp="1"/>
          </p:cNvSpPr>
          <p:nvPr>
            <p:ph type="body" sz="quarter" idx="11"/>
          </p:nvPr>
        </p:nvSpPr>
        <p:spPr/>
        <p:txBody>
          <a:bodyPr/>
          <a:lstStyle/>
          <a:p>
            <a:r>
              <a:rPr lang="nl-NL" dirty="0"/>
              <a:t>Wat ging er goed, wat minder?</a:t>
            </a:r>
            <a:endParaRPr lang="nl-BE" dirty="0"/>
          </a:p>
        </p:txBody>
      </p:sp>
    </p:spTree>
    <p:extLst>
      <p:ext uri="{BB962C8B-B14F-4D97-AF65-F5344CB8AC3E}">
        <p14:creationId xmlns:p14="http://schemas.microsoft.com/office/powerpoint/2010/main" val="66433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0BFDCEAD-D3D3-43FE-A4DE-0E87AAF5B288}"/>
              </a:ext>
            </a:extLst>
          </p:cNvPr>
          <p:cNvSpPr>
            <a:spLocks noGrp="1"/>
          </p:cNvSpPr>
          <p:nvPr>
            <p:ph type="body" sz="quarter" idx="13"/>
          </p:nvPr>
        </p:nvSpPr>
        <p:spPr/>
        <p:txBody>
          <a:bodyPr/>
          <a:lstStyle/>
          <a:p>
            <a:endParaRPr lang="nl-BE" dirty="0"/>
          </a:p>
        </p:txBody>
      </p:sp>
      <p:sp>
        <p:nvSpPr>
          <p:cNvPr id="4" name="Titel 3">
            <a:extLst>
              <a:ext uri="{FF2B5EF4-FFF2-40B4-BE49-F238E27FC236}">
                <a16:creationId xmlns:a16="http://schemas.microsoft.com/office/drawing/2014/main" id="{ACDF65E5-E046-4A27-9D62-8404C885E5C2}"/>
              </a:ext>
            </a:extLst>
          </p:cNvPr>
          <p:cNvSpPr>
            <a:spLocks noGrp="1"/>
          </p:cNvSpPr>
          <p:nvPr>
            <p:ph type="title"/>
          </p:nvPr>
        </p:nvSpPr>
        <p:spPr/>
        <p:txBody>
          <a:bodyPr/>
          <a:lstStyle/>
          <a:p>
            <a:r>
              <a:rPr lang="nl-BE" dirty="0"/>
              <a:t>Goede praktijken in kaart brengen</a:t>
            </a:r>
          </a:p>
        </p:txBody>
      </p:sp>
      <p:pic>
        <p:nvPicPr>
          <p:cNvPr id="5" name="Tijdelijke aanduiding voor inhoud 3">
            <a:extLst>
              <a:ext uri="{FF2B5EF4-FFF2-40B4-BE49-F238E27FC236}">
                <a16:creationId xmlns:a16="http://schemas.microsoft.com/office/drawing/2014/main" id="{FE74EDDD-00AC-4B9C-8CD8-D42B9732BEBF}"/>
              </a:ext>
            </a:extLst>
          </p:cNvPr>
          <p:cNvPicPr>
            <a:picLocks noGrp="1" noChangeAspect="1"/>
          </p:cNvPicPr>
          <p:nvPr>
            <p:ph idx="1"/>
          </p:nvPr>
        </p:nvPicPr>
        <p:blipFill>
          <a:blip r:embed="rId3"/>
          <a:stretch>
            <a:fillRect/>
          </a:stretch>
        </p:blipFill>
        <p:spPr>
          <a:xfrm>
            <a:off x="1078916" y="1304501"/>
            <a:ext cx="6727409" cy="3763888"/>
          </a:xfrm>
          <a:prstGeom prst="rect">
            <a:avLst/>
          </a:prstGeom>
        </p:spPr>
      </p:pic>
    </p:spTree>
    <p:extLst>
      <p:ext uri="{BB962C8B-B14F-4D97-AF65-F5344CB8AC3E}">
        <p14:creationId xmlns:p14="http://schemas.microsoft.com/office/powerpoint/2010/main" val="3996235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932364C-B0CD-44F9-ADD1-4E94A5A66BF5}"/>
              </a:ext>
            </a:extLst>
          </p:cNvPr>
          <p:cNvSpPr>
            <a:spLocks noGrp="1"/>
          </p:cNvSpPr>
          <p:nvPr>
            <p:ph type="title"/>
          </p:nvPr>
        </p:nvSpPr>
        <p:spPr/>
        <p:txBody>
          <a:bodyPr/>
          <a:lstStyle/>
          <a:p>
            <a:r>
              <a:rPr lang="nl-BE" dirty="0"/>
              <a:t>Afronding</a:t>
            </a:r>
          </a:p>
        </p:txBody>
      </p:sp>
      <p:sp>
        <p:nvSpPr>
          <p:cNvPr id="6" name="Tijdelijke aanduiding voor tekst 5">
            <a:extLst>
              <a:ext uri="{FF2B5EF4-FFF2-40B4-BE49-F238E27FC236}">
                <a16:creationId xmlns:a16="http://schemas.microsoft.com/office/drawing/2014/main" id="{AE724C47-C604-4331-BE32-903959AD1F3C}"/>
              </a:ext>
            </a:extLst>
          </p:cNvPr>
          <p:cNvSpPr>
            <a:spLocks noGrp="1"/>
          </p:cNvSpPr>
          <p:nvPr>
            <p:ph type="body" sz="quarter" idx="10"/>
          </p:nvPr>
        </p:nvSpPr>
        <p:spPr/>
        <p:txBody>
          <a:bodyPr/>
          <a:lstStyle/>
          <a:p>
            <a:endParaRPr lang="nl-BE"/>
          </a:p>
        </p:txBody>
      </p:sp>
      <p:sp>
        <p:nvSpPr>
          <p:cNvPr id="7" name="Tijdelijke aanduiding voor tekst 6">
            <a:extLst>
              <a:ext uri="{FF2B5EF4-FFF2-40B4-BE49-F238E27FC236}">
                <a16:creationId xmlns:a16="http://schemas.microsoft.com/office/drawing/2014/main" id="{1C441363-1793-480A-8B7E-A5CFFA2C91B9}"/>
              </a:ext>
            </a:extLst>
          </p:cNvPr>
          <p:cNvSpPr>
            <a:spLocks noGrp="1"/>
          </p:cNvSpPr>
          <p:nvPr>
            <p:ph type="body" sz="quarter" idx="11"/>
          </p:nvPr>
        </p:nvSpPr>
        <p:spPr/>
        <p:txBody>
          <a:bodyPr/>
          <a:lstStyle/>
          <a:p>
            <a:r>
              <a:rPr lang="nl-BE" dirty="0"/>
              <a:t>en evaluatie</a:t>
            </a:r>
          </a:p>
        </p:txBody>
      </p:sp>
    </p:spTree>
    <p:extLst>
      <p:ext uri="{BB962C8B-B14F-4D97-AF65-F5344CB8AC3E}">
        <p14:creationId xmlns:p14="http://schemas.microsoft.com/office/powerpoint/2010/main" val="3827549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1449BCE-9A46-4A25-80EC-2C7B68FEEFED}"/>
              </a:ext>
            </a:extLst>
          </p:cNvPr>
          <p:cNvSpPr>
            <a:spLocks noGrp="1"/>
          </p:cNvSpPr>
          <p:nvPr>
            <p:ph idx="1"/>
          </p:nvPr>
        </p:nvSpPr>
        <p:spPr/>
        <p:txBody>
          <a:bodyPr/>
          <a:lstStyle/>
          <a:p>
            <a:r>
              <a:rPr lang="nl-BE" dirty="0"/>
              <a:t>Wie ben je?</a:t>
            </a:r>
          </a:p>
          <a:p>
            <a:r>
              <a:rPr lang="nl-BE" dirty="0"/>
              <a:t>Wat is je link met de buurt?</a:t>
            </a:r>
          </a:p>
          <a:p>
            <a:r>
              <a:rPr lang="nl-BE" dirty="0"/>
              <a:t>Iets wat je de laatste tijd hebt gedaan waar je trots op bent?</a:t>
            </a:r>
          </a:p>
        </p:txBody>
      </p:sp>
      <p:sp>
        <p:nvSpPr>
          <p:cNvPr id="3" name="Tijdelijke aanduiding voor tekst 2">
            <a:extLst>
              <a:ext uri="{FF2B5EF4-FFF2-40B4-BE49-F238E27FC236}">
                <a16:creationId xmlns:a16="http://schemas.microsoft.com/office/drawing/2014/main" id="{E1BAFE94-0641-4E16-A47A-398D9D2A703E}"/>
              </a:ext>
            </a:extLst>
          </p:cNvPr>
          <p:cNvSpPr>
            <a:spLocks noGrp="1"/>
          </p:cNvSpPr>
          <p:nvPr>
            <p:ph type="body" sz="quarter" idx="13"/>
          </p:nvPr>
        </p:nvSpPr>
        <p:spPr/>
        <p:txBody>
          <a:bodyPr/>
          <a:lstStyle/>
          <a:p>
            <a:r>
              <a:rPr lang="nl-BE" dirty="0"/>
              <a:t>1 minuut kennismaken</a:t>
            </a:r>
          </a:p>
        </p:txBody>
      </p:sp>
      <p:sp>
        <p:nvSpPr>
          <p:cNvPr id="4" name="Titel 3">
            <a:extLst>
              <a:ext uri="{FF2B5EF4-FFF2-40B4-BE49-F238E27FC236}">
                <a16:creationId xmlns:a16="http://schemas.microsoft.com/office/drawing/2014/main" id="{C102311A-22BC-4C9F-A298-C72239F2207C}"/>
              </a:ext>
            </a:extLst>
          </p:cNvPr>
          <p:cNvSpPr>
            <a:spLocks noGrp="1"/>
          </p:cNvSpPr>
          <p:nvPr>
            <p:ph type="title"/>
          </p:nvPr>
        </p:nvSpPr>
        <p:spPr/>
        <p:txBody>
          <a:bodyPr/>
          <a:lstStyle/>
          <a:p>
            <a:r>
              <a:rPr lang="nl-BE" dirty="0"/>
              <a:t>Wie zit er rond de tafel?</a:t>
            </a:r>
          </a:p>
        </p:txBody>
      </p:sp>
    </p:spTree>
    <p:extLst>
      <p:ext uri="{BB962C8B-B14F-4D97-AF65-F5344CB8AC3E}">
        <p14:creationId xmlns:p14="http://schemas.microsoft.com/office/powerpoint/2010/main" val="3476442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9676DF26-27F3-4A05-BD3D-0EFC16659C06}"/>
              </a:ext>
            </a:extLst>
          </p:cNvPr>
          <p:cNvSpPr>
            <a:spLocks noGrp="1"/>
          </p:cNvSpPr>
          <p:nvPr>
            <p:ph idx="1"/>
          </p:nvPr>
        </p:nvSpPr>
        <p:spPr/>
        <p:txBody>
          <a:bodyPr/>
          <a:lstStyle/>
          <a:p>
            <a:r>
              <a:rPr lang="nl-BE" dirty="0"/>
              <a:t>Wat vond je goed aan deze samenkomst?</a:t>
            </a:r>
          </a:p>
          <a:p>
            <a:r>
              <a:rPr lang="nl-BE" dirty="0"/>
              <a:t>Wat vond je minder goed aan deze samenkomst?</a:t>
            </a:r>
          </a:p>
          <a:p>
            <a:r>
              <a:rPr lang="nl-BE" dirty="0"/>
              <a:t>Wat zou je graag willen meegeven voor de volgende samenkomst?</a:t>
            </a:r>
          </a:p>
        </p:txBody>
      </p:sp>
      <p:sp>
        <p:nvSpPr>
          <p:cNvPr id="7" name="Tijdelijke aanduiding voor tekst 6">
            <a:extLst>
              <a:ext uri="{FF2B5EF4-FFF2-40B4-BE49-F238E27FC236}">
                <a16:creationId xmlns:a16="http://schemas.microsoft.com/office/drawing/2014/main" id="{97F9619A-8A3B-4035-942C-190503F3A671}"/>
              </a:ext>
            </a:extLst>
          </p:cNvPr>
          <p:cNvSpPr>
            <a:spLocks noGrp="1"/>
          </p:cNvSpPr>
          <p:nvPr>
            <p:ph type="body" sz="quarter" idx="13"/>
          </p:nvPr>
        </p:nvSpPr>
        <p:spPr/>
        <p:txBody>
          <a:bodyPr/>
          <a:lstStyle/>
          <a:p>
            <a:endParaRPr lang="nl-BE" dirty="0"/>
          </a:p>
        </p:txBody>
      </p:sp>
      <p:sp>
        <p:nvSpPr>
          <p:cNvPr id="5" name="Titel 4">
            <a:extLst>
              <a:ext uri="{FF2B5EF4-FFF2-40B4-BE49-F238E27FC236}">
                <a16:creationId xmlns:a16="http://schemas.microsoft.com/office/drawing/2014/main" id="{1A3CE155-FAB1-4A98-85C2-AD0C460E0A69}"/>
              </a:ext>
            </a:extLst>
          </p:cNvPr>
          <p:cNvSpPr>
            <a:spLocks noGrp="1"/>
          </p:cNvSpPr>
          <p:nvPr>
            <p:ph type="title"/>
          </p:nvPr>
        </p:nvSpPr>
        <p:spPr/>
        <p:txBody>
          <a:bodyPr/>
          <a:lstStyle/>
          <a:p>
            <a:r>
              <a:rPr lang="nl-BE" dirty="0"/>
              <a:t>Evaluatie</a:t>
            </a:r>
          </a:p>
        </p:txBody>
      </p:sp>
    </p:spTree>
    <p:extLst>
      <p:ext uri="{BB962C8B-B14F-4D97-AF65-F5344CB8AC3E}">
        <p14:creationId xmlns:p14="http://schemas.microsoft.com/office/powerpoint/2010/main" val="706473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3FD2385-CA7C-40D3-A51D-7F12A2BBC0F1}"/>
              </a:ext>
            </a:extLst>
          </p:cNvPr>
          <p:cNvSpPr>
            <a:spLocks noGrp="1"/>
          </p:cNvSpPr>
          <p:nvPr>
            <p:ph idx="1"/>
          </p:nvPr>
        </p:nvSpPr>
        <p:spPr/>
        <p:txBody>
          <a:bodyPr/>
          <a:lstStyle/>
          <a:p>
            <a:r>
              <a:rPr lang="nl-NL" dirty="0"/>
              <a:t>Op basis van literatuur</a:t>
            </a:r>
          </a:p>
          <a:p>
            <a:r>
              <a:rPr lang="nl-NL" dirty="0"/>
              <a:t>Op basis van bevraging</a:t>
            </a:r>
          </a:p>
          <a:p>
            <a:endParaRPr lang="nl-BE" dirty="0"/>
          </a:p>
        </p:txBody>
      </p:sp>
      <p:sp>
        <p:nvSpPr>
          <p:cNvPr id="3" name="Tijdelijke aanduiding voor tekst 2">
            <a:extLst>
              <a:ext uri="{FF2B5EF4-FFF2-40B4-BE49-F238E27FC236}">
                <a16:creationId xmlns:a16="http://schemas.microsoft.com/office/drawing/2014/main" id="{E32C220D-CB5F-44BB-B087-D1B5C81BF2C6}"/>
              </a:ext>
            </a:extLst>
          </p:cNvPr>
          <p:cNvSpPr>
            <a:spLocks noGrp="1"/>
          </p:cNvSpPr>
          <p:nvPr>
            <p:ph type="body" sz="quarter" idx="13"/>
          </p:nvPr>
        </p:nvSpPr>
        <p:spPr/>
        <p:txBody>
          <a:bodyPr/>
          <a:lstStyle/>
          <a:p>
            <a:r>
              <a:rPr lang="nl-NL" dirty="0"/>
              <a:t>De situatie in kaart brengen</a:t>
            </a:r>
            <a:endParaRPr lang="nl-BE" dirty="0"/>
          </a:p>
        </p:txBody>
      </p:sp>
      <p:sp>
        <p:nvSpPr>
          <p:cNvPr id="4" name="Titel 3">
            <a:extLst>
              <a:ext uri="{FF2B5EF4-FFF2-40B4-BE49-F238E27FC236}">
                <a16:creationId xmlns:a16="http://schemas.microsoft.com/office/drawing/2014/main" id="{29929111-72C4-4072-B692-A9190D0B5558}"/>
              </a:ext>
            </a:extLst>
          </p:cNvPr>
          <p:cNvSpPr>
            <a:spLocks noGrp="1"/>
          </p:cNvSpPr>
          <p:nvPr>
            <p:ph type="title"/>
          </p:nvPr>
        </p:nvSpPr>
        <p:spPr/>
        <p:txBody>
          <a:bodyPr/>
          <a:lstStyle/>
          <a:p>
            <a:r>
              <a:rPr lang="nl-NL" dirty="0"/>
              <a:t>Volgende stappen</a:t>
            </a:r>
            <a:endParaRPr lang="nl-BE" dirty="0"/>
          </a:p>
        </p:txBody>
      </p:sp>
    </p:spTree>
    <p:extLst>
      <p:ext uri="{BB962C8B-B14F-4D97-AF65-F5344CB8AC3E}">
        <p14:creationId xmlns:p14="http://schemas.microsoft.com/office/powerpoint/2010/main" val="3970045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600" dirty="0"/>
              <a:t>Bedankt</a:t>
            </a:r>
            <a:endParaRPr lang="nl-BE" dirty="0"/>
          </a:p>
        </p:txBody>
      </p:sp>
    </p:spTree>
    <p:extLst>
      <p:ext uri="{BB962C8B-B14F-4D97-AF65-F5344CB8AC3E}">
        <p14:creationId xmlns:p14="http://schemas.microsoft.com/office/powerpoint/2010/main" val="177679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AE84E3-189C-4C5E-90A6-1508765304BC}"/>
              </a:ext>
            </a:extLst>
          </p:cNvPr>
          <p:cNvSpPr>
            <a:spLocks noGrp="1"/>
          </p:cNvSpPr>
          <p:nvPr>
            <p:ph type="title"/>
          </p:nvPr>
        </p:nvSpPr>
        <p:spPr/>
        <p:txBody>
          <a:bodyPr/>
          <a:lstStyle/>
          <a:p>
            <a:r>
              <a:rPr lang="nl-BE" dirty="0"/>
              <a:t>Wat bespreken we vandaag?</a:t>
            </a:r>
          </a:p>
        </p:txBody>
      </p:sp>
      <p:sp>
        <p:nvSpPr>
          <p:cNvPr id="3" name="Tijdelijke aanduiding voor datum 2">
            <a:extLst>
              <a:ext uri="{FF2B5EF4-FFF2-40B4-BE49-F238E27FC236}">
                <a16:creationId xmlns:a16="http://schemas.microsoft.com/office/drawing/2014/main" id="{DCD0D891-24CA-4EB3-A002-F39BCB74CC7E}"/>
              </a:ext>
            </a:extLst>
          </p:cNvPr>
          <p:cNvSpPr>
            <a:spLocks noGrp="1"/>
          </p:cNvSpPr>
          <p:nvPr>
            <p:ph type="dt" sz="half" idx="10"/>
          </p:nvPr>
        </p:nvSpPr>
        <p:spPr/>
        <p:txBody>
          <a:bodyPr/>
          <a:lstStyle/>
          <a:p>
            <a:fld id="{A6A440F9-096D-4BE8-820E-C5E10E2F52C9}" type="datetime1">
              <a:rPr lang="nl-BE" smtClean="0"/>
              <a:t>31/08/2023</a:t>
            </a:fld>
            <a:endParaRPr lang="nl-BE"/>
          </a:p>
        </p:txBody>
      </p:sp>
      <p:sp>
        <p:nvSpPr>
          <p:cNvPr id="4" name="Tijdelijke aanduiding voor tekst 3">
            <a:extLst>
              <a:ext uri="{FF2B5EF4-FFF2-40B4-BE49-F238E27FC236}">
                <a16:creationId xmlns:a16="http://schemas.microsoft.com/office/drawing/2014/main" id="{209A0B2D-C9BE-4814-9BB2-9076EC3D8705}"/>
              </a:ext>
            </a:extLst>
          </p:cNvPr>
          <p:cNvSpPr>
            <a:spLocks noGrp="1"/>
          </p:cNvSpPr>
          <p:nvPr>
            <p:ph type="body" sz="quarter" idx="13"/>
          </p:nvPr>
        </p:nvSpPr>
        <p:spPr/>
        <p:txBody>
          <a:bodyPr/>
          <a:lstStyle/>
          <a:p>
            <a:r>
              <a:rPr lang="nl-BE" dirty="0"/>
              <a:t>Project en de bijhorende stappen</a:t>
            </a:r>
          </a:p>
          <a:p>
            <a:r>
              <a:rPr lang="nl-BE" dirty="0"/>
              <a:t>Zijn we niemand vergeten in deze groep?</a:t>
            </a:r>
          </a:p>
          <a:p>
            <a:r>
              <a:rPr lang="nl-BE" dirty="0"/>
              <a:t>Drempels en opportuniteiten</a:t>
            </a:r>
          </a:p>
          <a:p>
            <a:r>
              <a:rPr lang="nl-NL" dirty="0"/>
              <a:t>Welke data hebben we nog nodig en hoe gaan we die verzamelen?</a:t>
            </a:r>
            <a:endParaRPr lang="nl-BE" dirty="0"/>
          </a:p>
          <a:p>
            <a:r>
              <a:rPr lang="nl-NL" dirty="0"/>
              <a:t>Wat is er in het verleden al rond roken in de buurt gebeurd? Wat ging goed, wat minder?</a:t>
            </a:r>
            <a:endParaRPr lang="nl-BE" dirty="0"/>
          </a:p>
          <a:p>
            <a:r>
              <a:rPr lang="nl-BE" dirty="0"/>
              <a:t>Afronden en evalueren</a:t>
            </a:r>
          </a:p>
          <a:p>
            <a:endParaRPr lang="nl-BE" dirty="0"/>
          </a:p>
        </p:txBody>
      </p:sp>
    </p:spTree>
    <p:extLst>
      <p:ext uri="{BB962C8B-B14F-4D97-AF65-F5344CB8AC3E}">
        <p14:creationId xmlns:p14="http://schemas.microsoft.com/office/powerpoint/2010/main" val="332153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04F05D47-393B-493C-834A-AF8D1B919343}"/>
              </a:ext>
            </a:extLst>
          </p:cNvPr>
          <p:cNvSpPr>
            <a:spLocks noGrp="1"/>
          </p:cNvSpPr>
          <p:nvPr>
            <p:ph idx="1"/>
          </p:nvPr>
        </p:nvSpPr>
        <p:spPr/>
        <p:txBody>
          <a:bodyPr/>
          <a:lstStyle/>
          <a:p>
            <a:r>
              <a:rPr lang="nl-BE" dirty="0"/>
              <a:t>Belangrijkste vermijdbare oorzaak van ziekte en vroegtijdige sterfte</a:t>
            </a:r>
          </a:p>
          <a:p>
            <a:r>
              <a:rPr lang="nl-BE" dirty="0"/>
              <a:t>Belangrijke oorzaak van gezondheidsongelijkheid</a:t>
            </a:r>
          </a:p>
          <a:p>
            <a:r>
              <a:rPr lang="nl-BE" dirty="0"/>
              <a:t>Sociale norm = belangrijke factor om rookvrij te blijven en te stoppen met roken</a:t>
            </a:r>
          </a:p>
          <a:p>
            <a:endParaRPr lang="nl-BE" dirty="0"/>
          </a:p>
          <a:p>
            <a:r>
              <a:rPr lang="nl-BE" dirty="0"/>
              <a:t>Niet de bedoeling om iedereen te dwingen om te stoppen met roken</a:t>
            </a:r>
          </a:p>
        </p:txBody>
      </p:sp>
      <p:sp>
        <p:nvSpPr>
          <p:cNvPr id="7" name="Tijdelijke aanduiding voor tekst 6">
            <a:extLst>
              <a:ext uri="{FF2B5EF4-FFF2-40B4-BE49-F238E27FC236}">
                <a16:creationId xmlns:a16="http://schemas.microsoft.com/office/drawing/2014/main" id="{A4748FC1-452B-4E1C-A07C-5EC853EDD722}"/>
              </a:ext>
            </a:extLst>
          </p:cNvPr>
          <p:cNvSpPr>
            <a:spLocks noGrp="1"/>
          </p:cNvSpPr>
          <p:nvPr>
            <p:ph type="body" sz="quarter" idx="13"/>
          </p:nvPr>
        </p:nvSpPr>
        <p:spPr/>
        <p:txBody>
          <a:bodyPr/>
          <a:lstStyle/>
          <a:p>
            <a:r>
              <a:rPr lang="nl-BE" dirty="0"/>
              <a:t>Acties opzetten in de buurt om de sociale norm rond roken meer rookvrij te maken </a:t>
            </a:r>
          </a:p>
        </p:txBody>
      </p:sp>
      <p:sp>
        <p:nvSpPr>
          <p:cNvPr id="5" name="Titel 4">
            <a:extLst>
              <a:ext uri="{FF2B5EF4-FFF2-40B4-BE49-F238E27FC236}">
                <a16:creationId xmlns:a16="http://schemas.microsoft.com/office/drawing/2014/main" id="{81ABEB92-5CC3-45BB-82B2-85C54C38D867}"/>
              </a:ext>
            </a:extLst>
          </p:cNvPr>
          <p:cNvSpPr>
            <a:spLocks noGrp="1"/>
          </p:cNvSpPr>
          <p:nvPr>
            <p:ph type="title"/>
          </p:nvPr>
        </p:nvSpPr>
        <p:spPr/>
        <p:txBody>
          <a:bodyPr/>
          <a:lstStyle/>
          <a:p>
            <a:r>
              <a:rPr lang="nl-BE" dirty="0"/>
              <a:t>Wat gaan we doen?</a:t>
            </a:r>
          </a:p>
        </p:txBody>
      </p:sp>
    </p:spTree>
    <p:extLst>
      <p:ext uri="{BB962C8B-B14F-4D97-AF65-F5344CB8AC3E}">
        <p14:creationId xmlns:p14="http://schemas.microsoft.com/office/powerpoint/2010/main" val="383878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Wat gaan we doen?</a:t>
            </a:r>
          </a:p>
        </p:txBody>
      </p:sp>
      <p:sp>
        <p:nvSpPr>
          <p:cNvPr id="3" name="Text Placeholder 2"/>
          <p:cNvSpPr>
            <a:spLocks noGrp="1"/>
          </p:cNvSpPr>
          <p:nvPr>
            <p:ph type="body" sz="quarter" idx="10"/>
          </p:nvPr>
        </p:nvSpPr>
        <p:spPr/>
        <p:txBody>
          <a:bodyPr/>
          <a:lstStyle/>
          <a:p>
            <a:r>
              <a:rPr lang="nl-BE"/>
              <a:t>1</a:t>
            </a:r>
          </a:p>
        </p:txBody>
      </p:sp>
      <p:sp>
        <p:nvSpPr>
          <p:cNvPr id="4" name="Text Placeholder 3"/>
          <p:cNvSpPr>
            <a:spLocks noGrp="1"/>
          </p:cNvSpPr>
          <p:nvPr>
            <p:ph type="body" sz="quarter" idx="11"/>
          </p:nvPr>
        </p:nvSpPr>
        <p:spPr/>
        <p:txBody>
          <a:bodyPr/>
          <a:lstStyle/>
          <a:p>
            <a:r>
              <a:rPr lang="nl-BE" dirty="0"/>
              <a:t>Het proces dat we doorlopen</a:t>
            </a:r>
          </a:p>
        </p:txBody>
      </p:sp>
    </p:spTree>
    <p:extLst>
      <p:ext uri="{BB962C8B-B14F-4D97-AF65-F5344CB8AC3E}">
        <p14:creationId xmlns:p14="http://schemas.microsoft.com/office/powerpoint/2010/main" val="121813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9E9968-A802-4DDD-9E0C-9D34C8FC4B51}"/>
              </a:ext>
            </a:extLst>
          </p:cNvPr>
          <p:cNvSpPr>
            <a:spLocks noGrp="1"/>
          </p:cNvSpPr>
          <p:nvPr>
            <p:ph type="title"/>
          </p:nvPr>
        </p:nvSpPr>
        <p:spPr/>
        <p:txBody>
          <a:bodyPr/>
          <a:lstStyle/>
          <a:p>
            <a:r>
              <a:rPr lang="nl-BE" dirty="0"/>
              <a:t>Sociale norm rond roken</a:t>
            </a:r>
          </a:p>
        </p:txBody>
      </p:sp>
      <p:sp>
        <p:nvSpPr>
          <p:cNvPr id="3" name="Tijdelijke aanduiding voor inhoud 2">
            <a:extLst>
              <a:ext uri="{FF2B5EF4-FFF2-40B4-BE49-F238E27FC236}">
                <a16:creationId xmlns:a16="http://schemas.microsoft.com/office/drawing/2014/main" id="{EFC2B3B8-92BD-46E4-A797-F311D8FFEC65}"/>
              </a:ext>
            </a:extLst>
          </p:cNvPr>
          <p:cNvSpPr>
            <a:spLocks noGrp="1"/>
          </p:cNvSpPr>
          <p:nvPr>
            <p:ph idx="1"/>
          </p:nvPr>
        </p:nvSpPr>
        <p:spPr/>
        <p:txBody>
          <a:bodyPr/>
          <a:lstStyle/>
          <a:p>
            <a:r>
              <a:rPr lang="nl-BE" b="1" dirty="0"/>
              <a:t>Descriptieve norm</a:t>
            </a:r>
            <a:r>
              <a:rPr lang="nl-BE" dirty="0"/>
              <a:t>: gewenst/aanvaardbaar gedrag op basis van wat de </a:t>
            </a:r>
            <a:r>
              <a:rPr lang="nl-BE" dirty="0">
                <a:highlight>
                  <a:srgbClr val="F7AC4B"/>
                </a:highlight>
              </a:rPr>
              <a:t>meerderheid effectief doet</a:t>
            </a:r>
          </a:p>
          <a:p>
            <a:r>
              <a:rPr lang="nl-NL" b="1" dirty="0" err="1"/>
              <a:t>Injunctieve</a:t>
            </a:r>
            <a:r>
              <a:rPr lang="nl-NL" b="1" dirty="0"/>
              <a:t> normen</a:t>
            </a:r>
            <a:r>
              <a:rPr lang="nl-NL" dirty="0"/>
              <a:t>: </a:t>
            </a:r>
            <a:r>
              <a:rPr lang="nl-BE" dirty="0"/>
              <a:t>gewenst/aanvaardbaar gedrag op basis van </a:t>
            </a:r>
            <a:r>
              <a:rPr lang="nl-NL" dirty="0">
                <a:highlight>
                  <a:srgbClr val="F7AC4B"/>
                </a:highlight>
              </a:rPr>
              <a:t>voorgeschreven regels en wetten</a:t>
            </a:r>
            <a:endParaRPr lang="nl-NL" b="1" dirty="0">
              <a:highlight>
                <a:srgbClr val="F7AC4B"/>
              </a:highlight>
            </a:endParaRPr>
          </a:p>
          <a:p>
            <a:r>
              <a:rPr lang="nl-NL" b="1" dirty="0"/>
              <a:t>Gepercipieerde normen</a:t>
            </a:r>
            <a:r>
              <a:rPr lang="nl-NL" dirty="0"/>
              <a:t>: </a:t>
            </a:r>
            <a:r>
              <a:rPr lang="nl-BE" dirty="0"/>
              <a:t>gewenst/aanvaardbaar gedrag op basis van de </a:t>
            </a:r>
            <a:r>
              <a:rPr lang="nl-BE" dirty="0">
                <a:highlight>
                  <a:srgbClr val="F7AC4B"/>
                </a:highlight>
              </a:rPr>
              <a:t>aangevoelde groepsnorm</a:t>
            </a:r>
            <a:endParaRPr lang="nl-NL" dirty="0">
              <a:highlight>
                <a:srgbClr val="F7AC4B"/>
              </a:highlight>
            </a:endParaRPr>
          </a:p>
          <a:p>
            <a:r>
              <a:rPr lang="nl-NL" b="1" dirty="0"/>
              <a:t>Subjectieve normen</a:t>
            </a:r>
            <a:r>
              <a:rPr lang="nl-NL" dirty="0"/>
              <a:t>: </a:t>
            </a:r>
            <a:r>
              <a:rPr lang="nl-BE" dirty="0"/>
              <a:t>gewenst/aanvaardbaar gedrag op basis van </a:t>
            </a:r>
            <a:r>
              <a:rPr lang="nl-BE" dirty="0">
                <a:highlight>
                  <a:srgbClr val="F7AC4B"/>
                </a:highlight>
              </a:rPr>
              <a:t>aangevoelde verwachtingen van anderen </a:t>
            </a:r>
          </a:p>
        </p:txBody>
      </p:sp>
      <p:sp>
        <p:nvSpPr>
          <p:cNvPr id="4" name="Tijdelijke aanduiding voor tekst 3">
            <a:extLst>
              <a:ext uri="{FF2B5EF4-FFF2-40B4-BE49-F238E27FC236}">
                <a16:creationId xmlns:a16="http://schemas.microsoft.com/office/drawing/2014/main" id="{8E09D40C-A808-43A6-83C6-DA195C32A1E4}"/>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17809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1183495A-2B29-465C-99D2-F71BA07411D0}"/>
              </a:ext>
            </a:extLst>
          </p:cNvPr>
          <p:cNvSpPr/>
          <p:nvPr/>
        </p:nvSpPr>
        <p:spPr>
          <a:xfrm>
            <a:off x="2180439" y="2191384"/>
            <a:ext cx="1942086" cy="501857"/>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a:solidFill>
                  <a:schemeClr val="bg1"/>
                </a:solidFill>
              </a:rPr>
              <a:t>Stap 2:</a:t>
            </a:r>
            <a:r>
              <a:rPr lang="nl-NL" dirty="0">
                <a:solidFill>
                  <a:schemeClr val="bg1"/>
                </a:solidFill>
              </a:rPr>
              <a:t> definieer inzichten en uitdagingen</a:t>
            </a:r>
            <a:endParaRPr lang="nl-BE" dirty="0">
              <a:solidFill>
                <a:schemeClr val="bg1"/>
              </a:solidFill>
            </a:endParaRPr>
          </a:p>
        </p:txBody>
      </p:sp>
      <p:sp>
        <p:nvSpPr>
          <p:cNvPr id="24" name="Rechthoek 23">
            <a:extLst>
              <a:ext uri="{FF2B5EF4-FFF2-40B4-BE49-F238E27FC236}">
                <a16:creationId xmlns:a16="http://schemas.microsoft.com/office/drawing/2014/main" id="{C3B094D5-B646-4538-AD14-6CF5FF4EB9BD}"/>
              </a:ext>
            </a:extLst>
          </p:cNvPr>
          <p:cNvSpPr/>
          <p:nvPr/>
        </p:nvSpPr>
        <p:spPr>
          <a:xfrm>
            <a:off x="6992949" y="3057226"/>
            <a:ext cx="1895076" cy="665940"/>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b"/>
          <a:lstStyle/>
          <a:p>
            <a:pPr algn="ctr"/>
            <a:r>
              <a:rPr lang="nl-BE" dirty="0">
                <a:solidFill>
                  <a:schemeClr val="bg1"/>
                </a:solidFill>
              </a:rPr>
              <a:t>Stap 4: actieplan opstellen en uitvoeren</a:t>
            </a:r>
          </a:p>
        </p:txBody>
      </p:sp>
      <p:cxnSp>
        <p:nvCxnSpPr>
          <p:cNvPr id="29" name="Rechte verbindingslijn 28">
            <a:extLst>
              <a:ext uri="{FF2B5EF4-FFF2-40B4-BE49-F238E27FC236}">
                <a16:creationId xmlns:a16="http://schemas.microsoft.com/office/drawing/2014/main" id="{614E52FB-E3C4-4536-B890-E1227DD7AFDF}"/>
              </a:ext>
            </a:extLst>
          </p:cNvPr>
          <p:cNvCxnSpPr>
            <a:cxnSpLocks/>
          </p:cNvCxnSpPr>
          <p:nvPr/>
        </p:nvCxnSpPr>
        <p:spPr>
          <a:xfrm>
            <a:off x="6990056" y="174486"/>
            <a:ext cx="0" cy="419913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683C000B-BB91-4F68-AD81-71A55CFCA730}"/>
              </a:ext>
            </a:extLst>
          </p:cNvPr>
          <p:cNvCxnSpPr>
            <a:cxnSpLocks/>
          </p:cNvCxnSpPr>
          <p:nvPr/>
        </p:nvCxnSpPr>
        <p:spPr>
          <a:xfrm>
            <a:off x="466401" y="261870"/>
            <a:ext cx="0" cy="419913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B749701C-C68D-480C-B776-77569CF1AC2A}"/>
              </a:ext>
            </a:extLst>
          </p:cNvPr>
          <p:cNvSpPr/>
          <p:nvPr/>
        </p:nvSpPr>
        <p:spPr>
          <a:xfrm>
            <a:off x="239051" y="1614336"/>
            <a:ext cx="1942088" cy="577048"/>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a:solidFill>
                  <a:schemeClr val="bg2"/>
                </a:solidFill>
              </a:rPr>
              <a:t>Stap 1: breng de situatie in kaart</a:t>
            </a:r>
            <a:endParaRPr lang="nl-BE" dirty="0">
              <a:solidFill>
                <a:schemeClr val="bg2"/>
              </a:solidFill>
            </a:endParaRPr>
          </a:p>
        </p:txBody>
      </p:sp>
      <p:pic>
        <p:nvPicPr>
          <p:cNvPr id="17" name="Afbeelding 16" descr="Afbeelding met vergaderruimte&#10;&#10;Automatisch gegenereerde beschrijving">
            <a:extLst>
              <a:ext uri="{FF2B5EF4-FFF2-40B4-BE49-F238E27FC236}">
                <a16:creationId xmlns:a16="http://schemas.microsoft.com/office/drawing/2014/main" id="{50DE4146-5AE0-4BA3-9E67-31822699A2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8490"/>
          <a:stretch/>
        </p:blipFill>
        <p:spPr>
          <a:xfrm>
            <a:off x="641522" y="777525"/>
            <a:ext cx="1003201" cy="864000"/>
          </a:xfrm>
          <a:prstGeom prst="parallelogram">
            <a:avLst/>
          </a:prstGeom>
        </p:spPr>
      </p:pic>
      <p:pic>
        <p:nvPicPr>
          <p:cNvPr id="20" name="Afbeelding 19" descr="Afbeelding met persoon, binnen, menigte&#10;&#10;Automatisch gegenereerde beschrijving">
            <a:extLst>
              <a:ext uri="{FF2B5EF4-FFF2-40B4-BE49-F238E27FC236}">
                <a16:creationId xmlns:a16="http://schemas.microsoft.com/office/drawing/2014/main" id="{64131973-2FE0-48D7-96EE-1D3A322337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30" b="19316"/>
          <a:stretch/>
        </p:blipFill>
        <p:spPr>
          <a:xfrm>
            <a:off x="2415523" y="1345277"/>
            <a:ext cx="900000" cy="900000"/>
          </a:xfrm>
          <a:prstGeom prst="flowChartManualOperation">
            <a:avLst/>
          </a:prstGeom>
        </p:spPr>
      </p:pic>
      <p:sp>
        <p:nvSpPr>
          <p:cNvPr id="21" name="Rechthoek 20">
            <a:extLst>
              <a:ext uri="{FF2B5EF4-FFF2-40B4-BE49-F238E27FC236}">
                <a16:creationId xmlns:a16="http://schemas.microsoft.com/office/drawing/2014/main" id="{0E7C06E9-E935-4238-AA21-AE444A65C3CD}"/>
              </a:ext>
            </a:extLst>
          </p:cNvPr>
          <p:cNvSpPr/>
          <p:nvPr/>
        </p:nvSpPr>
        <p:spPr>
          <a:xfrm>
            <a:off x="4122525" y="2693241"/>
            <a:ext cx="2857753" cy="363985"/>
          </a:xfrm>
          <a:prstGeom prst="rect">
            <a:avLst/>
          </a:prstGeom>
          <a:solidFill>
            <a:srgbClr val="EE745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nl-BE" dirty="0">
                <a:solidFill>
                  <a:schemeClr val="bg1"/>
                </a:solidFill>
              </a:rPr>
              <a:t>Stap 3: ideeën verzamelen</a:t>
            </a:r>
          </a:p>
        </p:txBody>
      </p:sp>
      <p:pic>
        <p:nvPicPr>
          <p:cNvPr id="30" name="Afbeelding 29" descr="Afbeelding met tekst, persoon, binnen&#10;&#10;Automatisch gegenereerde beschrijving">
            <a:extLst>
              <a:ext uri="{FF2B5EF4-FFF2-40B4-BE49-F238E27FC236}">
                <a16:creationId xmlns:a16="http://schemas.microsoft.com/office/drawing/2014/main" id="{81385038-FD76-4E62-996E-6A0FBC0178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667" r="16667"/>
          <a:stretch/>
        </p:blipFill>
        <p:spPr>
          <a:xfrm>
            <a:off x="7841000" y="2342573"/>
            <a:ext cx="792000" cy="792000"/>
          </a:xfrm>
          <a:prstGeom prst="diamond">
            <a:avLst/>
          </a:prstGeom>
        </p:spPr>
      </p:pic>
      <p:sp>
        <p:nvSpPr>
          <p:cNvPr id="34" name="Tekstvak 33">
            <a:extLst>
              <a:ext uri="{FF2B5EF4-FFF2-40B4-BE49-F238E27FC236}">
                <a16:creationId xmlns:a16="http://schemas.microsoft.com/office/drawing/2014/main" id="{107FF851-A2C5-4014-86F8-630DF93DFC09}"/>
              </a:ext>
            </a:extLst>
          </p:cNvPr>
          <p:cNvSpPr txBox="1"/>
          <p:nvPr/>
        </p:nvSpPr>
        <p:spPr>
          <a:xfrm>
            <a:off x="63149" y="4458263"/>
            <a:ext cx="878888" cy="261610"/>
          </a:xfrm>
          <a:prstGeom prst="rect">
            <a:avLst/>
          </a:prstGeom>
          <a:noFill/>
        </p:spPr>
        <p:txBody>
          <a:bodyPr wrap="square" rtlCol="0">
            <a:spAutoFit/>
          </a:bodyPr>
          <a:lstStyle/>
          <a:p>
            <a:pPr algn="ctr"/>
            <a:r>
              <a:rPr lang="nl-BE" sz="1100" b="1" dirty="0">
                <a:solidFill>
                  <a:schemeClr val="accent1"/>
                </a:solidFill>
              </a:rPr>
              <a:t>Kick-off</a:t>
            </a:r>
          </a:p>
        </p:txBody>
      </p:sp>
      <p:pic>
        <p:nvPicPr>
          <p:cNvPr id="1026" name="Picture 2" descr="Meisje Zittend Op De Schouder Van De Glimlachende Man">
            <a:extLst>
              <a:ext uri="{FF2B5EF4-FFF2-40B4-BE49-F238E27FC236}">
                <a16:creationId xmlns:a16="http://schemas.microsoft.com/office/drawing/2014/main" id="{B8079E84-161E-412C-B670-F61B2D1F3AB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667" r="16667"/>
          <a:stretch/>
        </p:blipFill>
        <p:spPr bwMode="auto">
          <a:xfrm>
            <a:off x="5793325" y="1838573"/>
            <a:ext cx="900000" cy="900000"/>
          </a:xfrm>
          <a:prstGeom prst="rect">
            <a:avLst/>
          </a:prstGeom>
          <a:noFill/>
          <a:extLst>
            <a:ext uri="{909E8E84-426E-40DD-AFC4-6F175D3DCCD1}">
              <a14:hiddenFill xmlns:a14="http://schemas.microsoft.com/office/drawing/2010/main">
                <a:solidFill>
                  <a:srgbClr val="FFFFFF"/>
                </a:solidFill>
              </a14:hiddenFill>
            </a:ext>
          </a:extLst>
        </p:spPr>
      </p:pic>
      <p:sp>
        <p:nvSpPr>
          <p:cNvPr id="27" name="Tekstvak 26">
            <a:extLst>
              <a:ext uri="{FF2B5EF4-FFF2-40B4-BE49-F238E27FC236}">
                <a16:creationId xmlns:a16="http://schemas.microsoft.com/office/drawing/2014/main" id="{683F6F7C-03D8-44C1-AE0C-55907D50FC47}"/>
              </a:ext>
            </a:extLst>
          </p:cNvPr>
          <p:cNvSpPr txBox="1"/>
          <p:nvPr/>
        </p:nvSpPr>
        <p:spPr>
          <a:xfrm>
            <a:off x="3643875" y="4373624"/>
            <a:ext cx="957299" cy="430887"/>
          </a:xfrm>
          <a:prstGeom prst="rect">
            <a:avLst/>
          </a:prstGeom>
          <a:noFill/>
        </p:spPr>
        <p:txBody>
          <a:bodyPr wrap="square" rtlCol="0">
            <a:spAutoFit/>
          </a:bodyPr>
          <a:lstStyle/>
          <a:p>
            <a:pPr algn="ctr"/>
            <a:r>
              <a:rPr lang="nl-BE" sz="1100" b="1" dirty="0">
                <a:solidFill>
                  <a:schemeClr val="accent1"/>
                </a:solidFill>
              </a:rPr>
              <a:t>Werkgroep uitdagingen</a:t>
            </a:r>
          </a:p>
        </p:txBody>
      </p:sp>
      <p:sp>
        <p:nvSpPr>
          <p:cNvPr id="31" name="Tekstvak 30">
            <a:extLst>
              <a:ext uri="{FF2B5EF4-FFF2-40B4-BE49-F238E27FC236}">
                <a16:creationId xmlns:a16="http://schemas.microsoft.com/office/drawing/2014/main" id="{EDBF1D09-5510-488C-B61E-FBD51ED1CC07}"/>
              </a:ext>
            </a:extLst>
          </p:cNvPr>
          <p:cNvSpPr txBox="1"/>
          <p:nvPr/>
        </p:nvSpPr>
        <p:spPr>
          <a:xfrm>
            <a:off x="6511406" y="4410903"/>
            <a:ext cx="957299" cy="430887"/>
          </a:xfrm>
          <a:prstGeom prst="rect">
            <a:avLst/>
          </a:prstGeom>
          <a:noFill/>
        </p:spPr>
        <p:txBody>
          <a:bodyPr wrap="square" lIns="91440" tIns="45720" rIns="91440" bIns="45720" rtlCol="0" anchor="t">
            <a:spAutoFit/>
          </a:bodyPr>
          <a:lstStyle/>
          <a:p>
            <a:pPr algn="ctr"/>
            <a:r>
              <a:rPr lang="nl-BE" sz="1100" b="1" dirty="0">
                <a:solidFill>
                  <a:schemeClr val="accent1"/>
                </a:solidFill>
              </a:rPr>
              <a:t>Werkgroep actieplan</a:t>
            </a:r>
          </a:p>
        </p:txBody>
      </p:sp>
      <p:cxnSp>
        <p:nvCxnSpPr>
          <p:cNvPr id="28" name="Rechte verbindingslijn 27">
            <a:extLst>
              <a:ext uri="{FF2B5EF4-FFF2-40B4-BE49-F238E27FC236}">
                <a16:creationId xmlns:a16="http://schemas.microsoft.com/office/drawing/2014/main" id="{558DE323-350C-4F25-84DA-9AF75B61EC71}"/>
              </a:ext>
            </a:extLst>
          </p:cNvPr>
          <p:cNvCxnSpPr>
            <a:cxnSpLocks/>
          </p:cNvCxnSpPr>
          <p:nvPr/>
        </p:nvCxnSpPr>
        <p:spPr>
          <a:xfrm>
            <a:off x="4122525" y="174486"/>
            <a:ext cx="0" cy="419913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33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B4E912-2A66-442A-9551-61413A985771}"/>
              </a:ext>
            </a:extLst>
          </p:cNvPr>
          <p:cNvSpPr>
            <a:spLocks noGrp="1"/>
          </p:cNvSpPr>
          <p:nvPr>
            <p:ph type="title"/>
          </p:nvPr>
        </p:nvSpPr>
        <p:spPr/>
        <p:txBody>
          <a:bodyPr/>
          <a:lstStyle/>
          <a:p>
            <a:r>
              <a:rPr lang="nl-BE" dirty="0"/>
              <a:t>Wie betrekken in de werkgroep?</a:t>
            </a:r>
          </a:p>
        </p:txBody>
      </p:sp>
      <p:sp>
        <p:nvSpPr>
          <p:cNvPr id="3" name="Tijdelijke aanduiding voor tekst 2">
            <a:extLst>
              <a:ext uri="{FF2B5EF4-FFF2-40B4-BE49-F238E27FC236}">
                <a16:creationId xmlns:a16="http://schemas.microsoft.com/office/drawing/2014/main" id="{4821B89E-8CCB-4FE4-A2D5-34565A87E652}"/>
              </a:ext>
            </a:extLst>
          </p:cNvPr>
          <p:cNvSpPr>
            <a:spLocks noGrp="1"/>
          </p:cNvSpPr>
          <p:nvPr>
            <p:ph type="body" sz="quarter" idx="10"/>
          </p:nvPr>
        </p:nvSpPr>
        <p:spPr/>
        <p:txBody>
          <a:bodyPr/>
          <a:lstStyle/>
          <a:p>
            <a:r>
              <a:rPr lang="nl-BE" dirty="0"/>
              <a:t>2</a:t>
            </a:r>
          </a:p>
        </p:txBody>
      </p:sp>
      <p:sp>
        <p:nvSpPr>
          <p:cNvPr id="4" name="Tijdelijke aanduiding voor tekst 3">
            <a:extLst>
              <a:ext uri="{FF2B5EF4-FFF2-40B4-BE49-F238E27FC236}">
                <a16:creationId xmlns:a16="http://schemas.microsoft.com/office/drawing/2014/main" id="{74426068-8189-478D-BD0C-CDCBEA16AE0D}"/>
              </a:ext>
            </a:extLst>
          </p:cNvPr>
          <p:cNvSpPr>
            <a:spLocks noGrp="1"/>
          </p:cNvSpPr>
          <p:nvPr>
            <p:ph type="body" sz="quarter" idx="11"/>
          </p:nvPr>
        </p:nvSpPr>
        <p:spPr/>
        <p:txBody>
          <a:bodyPr/>
          <a:lstStyle/>
          <a:p>
            <a:endParaRPr lang="nl-BE"/>
          </a:p>
        </p:txBody>
      </p:sp>
    </p:spTree>
    <p:extLst>
      <p:ext uri="{BB962C8B-B14F-4D97-AF65-F5344CB8AC3E}">
        <p14:creationId xmlns:p14="http://schemas.microsoft.com/office/powerpoint/2010/main" val="2964084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 9">
            <a:extLst>
              <a:ext uri="{FF2B5EF4-FFF2-40B4-BE49-F238E27FC236}">
                <a16:creationId xmlns:a16="http://schemas.microsoft.com/office/drawing/2014/main" id="{05020577-8072-46B4-A06C-D7D2F23813B4}"/>
              </a:ext>
            </a:extLst>
          </p:cNvPr>
          <p:cNvGraphicFramePr>
            <a:graphicFrameLocks noGrp="1"/>
          </p:cNvGraphicFramePr>
          <p:nvPr>
            <p:extLst>
              <p:ext uri="{D42A27DB-BD31-4B8C-83A1-F6EECF244321}">
                <p14:modId xmlns:p14="http://schemas.microsoft.com/office/powerpoint/2010/main" val="71061649"/>
              </p:ext>
            </p:extLst>
          </p:nvPr>
        </p:nvGraphicFramePr>
        <p:xfrm>
          <a:off x="479322" y="333271"/>
          <a:ext cx="8185356" cy="3940668"/>
        </p:xfrm>
        <a:graphic>
          <a:graphicData uri="http://schemas.openxmlformats.org/drawingml/2006/table">
            <a:tbl>
              <a:tblPr firstRow="1" bandRow="1">
                <a:tableStyleId>{073A0DAA-6AF3-43AB-8588-CEC1D06C72B9}</a:tableStyleId>
              </a:tblPr>
              <a:tblGrid>
                <a:gridCol w="2728452">
                  <a:extLst>
                    <a:ext uri="{9D8B030D-6E8A-4147-A177-3AD203B41FA5}">
                      <a16:colId xmlns:a16="http://schemas.microsoft.com/office/drawing/2014/main" val="2190145540"/>
                    </a:ext>
                  </a:extLst>
                </a:gridCol>
                <a:gridCol w="2728452">
                  <a:extLst>
                    <a:ext uri="{9D8B030D-6E8A-4147-A177-3AD203B41FA5}">
                      <a16:colId xmlns:a16="http://schemas.microsoft.com/office/drawing/2014/main" val="4176073157"/>
                    </a:ext>
                  </a:extLst>
                </a:gridCol>
                <a:gridCol w="2728452">
                  <a:extLst>
                    <a:ext uri="{9D8B030D-6E8A-4147-A177-3AD203B41FA5}">
                      <a16:colId xmlns:a16="http://schemas.microsoft.com/office/drawing/2014/main" val="1974390391"/>
                    </a:ext>
                  </a:extLst>
                </a:gridCol>
              </a:tblGrid>
              <a:tr h="664668">
                <a:tc>
                  <a:txBody>
                    <a:bodyPr/>
                    <a:lstStyle/>
                    <a:p>
                      <a:pPr algn="ctr"/>
                      <a:r>
                        <a:rPr lang="nl-BE" dirty="0"/>
                        <a:t>Kunnen meebeslissen = deelnemen aan deze groep</a:t>
                      </a:r>
                    </a:p>
                  </a:txBody>
                  <a:tcPr>
                    <a:solidFill>
                      <a:schemeClr val="tx1"/>
                    </a:solidFill>
                  </a:tcPr>
                </a:tc>
                <a:tc>
                  <a:txBody>
                    <a:bodyPr/>
                    <a:lstStyle/>
                    <a:p>
                      <a:pPr algn="ctr"/>
                      <a:r>
                        <a:rPr lang="nl-BE" dirty="0"/>
                        <a:t>Wordt gehoord = bevraagd</a:t>
                      </a:r>
                    </a:p>
                  </a:txBody>
                  <a:tcPr>
                    <a:solidFill>
                      <a:schemeClr val="accent3"/>
                    </a:solidFill>
                  </a:tcPr>
                </a:tc>
                <a:tc>
                  <a:txBody>
                    <a:bodyPr/>
                    <a:lstStyle/>
                    <a:p>
                      <a:pPr algn="ctr"/>
                      <a:r>
                        <a:rPr lang="nl-BE" dirty="0"/>
                        <a:t>Worden op de hoogte gehouden = geïnformeerd</a:t>
                      </a:r>
                    </a:p>
                  </a:txBody>
                  <a:tcPr>
                    <a:solidFill>
                      <a:srgbClr val="B8D291"/>
                    </a:solidFill>
                  </a:tcPr>
                </a:tc>
                <a:extLst>
                  <a:ext uri="{0D108BD9-81ED-4DB2-BD59-A6C34878D82A}">
                    <a16:rowId xmlns:a16="http://schemas.microsoft.com/office/drawing/2014/main" val="312827403"/>
                  </a:ext>
                </a:extLst>
              </a:tr>
              <a:tr h="468000">
                <a:tc>
                  <a:txBody>
                    <a:bodyPr/>
                    <a:lstStyle/>
                    <a:p>
                      <a:pPr algn="ctr"/>
                      <a:endParaRPr lang="nl-BE" dirty="0">
                        <a:solidFill>
                          <a:schemeClr val="bg1"/>
                        </a:solidFill>
                      </a:endParaRPr>
                    </a:p>
                  </a:txBody>
                  <a:tcPr>
                    <a:lnB w="12700" cap="flat" cmpd="sng" algn="ctr">
                      <a:noFill/>
                      <a:prstDash val="solid"/>
                      <a:round/>
                      <a:headEnd type="none" w="med" len="med"/>
                      <a:tailEnd type="none" w="med" len="med"/>
                    </a:lnB>
                    <a:noFill/>
                  </a:tcPr>
                </a:tc>
                <a:tc>
                  <a:txBody>
                    <a:bodyPr/>
                    <a:lstStyle/>
                    <a:p>
                      <a:pPr algn="ctr"/>
                      <a:r>
                        <a:rPr lang="nl-BE" dirty="0">
                          <a:solidFill>
                            <a:schemeClr val="bg1"/>
                          </a:solidFill>
                        </a:rPr>
                        <a:t>Buurtbewoners</a:t>
                      </a:r>
                    </a:p>
                  </a:txBody>
                  <a:tcPr>
                    <a:lnB w="12700" cap="flat" cmpd="sng" algn="ctr">
                      <a:noFill/>
                      <a:prstDash val="solid"/>
                      <a:round/>
                      <a:headEnd type="none" w="med" len="med"/>
                      <a:tailEnd type="none" w="med" len="med"/>
                    </a:lnB>
                    <a:noFill/>
                  </a:tcPr>
                </a:tc>
                <a:tc>
                  <a:txBody>
                    <a:bodyPr/>
                    <a:lstStyle/>
                    <a:p>
                      <a:pPr algn="ctr"/>
                      <a:endParaRPr lang="nl-BE" dirty="0">
                        <a:solidFill>
                          <a:schemeClr val="bg1"/>
                        </a:solidFill>
                      </a:endParaRPr>
                    </a:p>
                  </a:txBody>
                  <a:tcPr>
                    <a:lnB w="12700" cap="flat" cmpd="sng" algn="ctr">
                      <a:noFill/>
                      <a:prstDash val="solid"/>
                      <a:round/>
                      <a:headEnd type="none" w="med" len="med"/>
                      <a:tailEnd type="none" w="med" len="med"/>
                    </a:lnB>
                    <a:noFill/>
                  </a:tcPr>
                </a:tc>
                <a:extLst>
                  <a:ext uri="{0D108BD9-81ED-4DB2-BD59-A6C34878D82A}">
                    <a16:rowId xmlns:a16="http://schemas.microsoft.com/office/drawing/2014/main" val="1009796089"/>
                  </a:ext>
                </a:extLst>
              </a:tr>
              <a:tr h="468000">
                <a:tc>
                  <a:txBody>
                    <a:bodyPr/>
                    <a:lstStyle/>
                    <a:p>
                      <a:pPr algn="ctr"/>
                      <a:endParaRPr lang="nl-BE" dirty="0">
                        <a:solidFill>
                          <a:schemeClr val="bg1"/>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nl-BE" dirty="0">
                        <a:solidFill>
                          <a:schemeClr val="bg1"/>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nl-BE" dirty="0">
                        <a:solidFill>
                          <a:schemeClr val="bg1"/>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50872021"/>
                  </a:ext>
                </a:extLst>
              </a:tr>
              <a:tr h="468000">
                <a:tc>
                  <a:txBody>
                    <a:bodyPr/>
                    <a:lstStyle/>
                    <a:p>
                      <a:pPr algn="ctr"/>
                      <a:endParaRPr lang="nl-BE" dirty="0">
                        <a:solidFill>
                          <a:schemeClr val="bg1"/>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nl-BE" dirty="0">
                        <a:solidFill>
                          <a:schemeClr val="bg1"/>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nl-BE" dirty="0">
                        <a:solidFill>
                          <a:schemeClr val="bg1"/>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36863685"/>
                  </a:ext>
                </a:extLst>
              </a:tr>
              <a:tr h="468000">
                <a:tc>
                  <a:txBody>
                    <a:bodyPr/>
                    <a:lstStyle/>
                    <a:p>
                      <a:pPr algn="ctr"/>
                      <a:endParaRPr lang="nl-BE" dirty="0">
                        <a:solidFill>
                          <a:schemeClr val="bg1"/>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nl-BE" dirty="0">
                        <a:solidFill>
                          <a:schemeClr val="bg1"/>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nl-BE" dirty="0">
                        <a:solidFill>
                          <a:schemeClr val="bg1"/>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39775799"/>
                  </a:ext>
                </a:extLst>
              </a:tr>
              <a:tr h="468000">
                <a:tc>
                  <a:txBody>
                    <a:bodyPr/>
                    <a:lstStyle/>
                    <a:p>
                      <a:pPr algn="ctr"/>
                      <a:endParaRPr lang="nl-BE" dirty="0">
                        <a:solidFill>
                          <a:schemeClr val="bg1"/>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nl-BE" dirty="0">
                        <a:solidFill>
                          <a:schemeClr val="bg1"/>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nl-BE" dirty="0">
                        <a:solidFill>
                          <a:schemeClr val="bg1"/>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79021219"/>
                  </a:ext>
                </a:extLst>
              </a:tr>
              <a:tr h="468000">
                <a:tc>
                  <a:txBody>
                    <a:bodyPr/>
                    <a:lstStyle/>
                    <a:p>
                      <a:pPr algn="ctr"/>
                      <a:endParaRPr lang="nl-BE" dirty="0">
                        <a:solidFill>
                          <a:schemeClr val="bg1"/>
                        </a:solidFill>
                      </a:endParaRPr>
                    </a:p>
                  </a:txBody>
                  <a:tcPr>
                    <a:lnT w="12700" cap="flat" cmpd="sng" algn="ctr">
                      <a:noFill/>
                      <a:prstDash val="solid"/>
                      <a:round/>
                      <a:headEnd type="none" w="med" len="med"/>
                      <a:tailEnd type="none" w="med" len="med"/>
                    </a:lnT>
                    <a:lnB w="12700" cmpd="sng">
                      <a:noFill/>
                    </a:lnB>
                    <a:noFill/>
                  </a:tcPr>
                </a:tc>
                <a:tc>
                  <a:txBody>
                    <a:bodyPr/>
                    <a:lstStyle/>
                    <a:p>
                      <a:pPr algn="ctr"/>
                      <a:endParaRPr lang="nl-BE" dirty="0">
                        <a:solidFill>
                          <a:schemeClr val="bg1"/>
                        </a:solidFill>
                      </a:endParaRPr>
                    </a:p>
                  </a:txBody>
                  <a:tcPr>
                    <a:lnT w="12700" cap="flat" cmpd="sng" algn="ctr">
                      <a:noFill/>
                      <a:prstDash val="solid"/>
                      <a:round/>
                      <a:headEnd type="none" w="med" len="med"/>
                      <a:tailEnd type="none" w="med" len="med"/>
                    </a:lnT>
                    <a:lnB w="12700" cmpd="sng">
                      <a:noFill/>
                    </a:lnB>
                    <a:noFill/>
                  </a:tcPr>
                </a:tc>
                <a:tc>
                  <a:txBody>
                    <a:bodyPr/>
                    <a:lstStyle/>
                    <a:p>
                      <a:pPr algn="ctr"/>
                      <a:endParaRPr lang="nl-BE" dirty="0">
                        <a:solidFill>
                          <a:schemeClr val="bg1"/>
                        </a:solidFill>
                      </a:endParaRPr>
                    </a:p>
                  </a:txBody>
                  <a:tcPr>
                    <a:lnT w="1270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1750147836"/>
                  </a:ext>
                </a:extLst>
              </a:tr>
              <a:tr h="468000">
                <a:tc>
                  <a:txBody>
                    <a:bodyPr/>
                    <a:lstStyle/>
                    <a:p>
                      <a:pPr algn="ctr"/>
                      <a:endParaRPr lang="nl-BE" dirty="0">
                        <a:solidFill>
                          <a:schemeClr val="bg1"/>
                        </a:solidFill>
                      </a:endParaRPr>
                    </a:p>
                  </a:txBody>
                  <a:tcPr>
                    <a:lnT w="12700" cap="flat" cmpd="sng" algn="ctr">
                      <a:noFill/>
                      <a:prstDash val="solid"/>
                      <a:round/>
                      <a:headEnd type="none" w="med" len="med"/>
                      <a:tailEnd type="none" w="med" len="med"/>
                    </a:lnT>
                    <a:noFill/>
                  </a:tcPr>
                </a:tc>
                <a:tc>
                  <a:txBody>
                    <a:bodyPr/>
                    <a:lstStyle/>
                    <a:p>
                      <a:pPr algn="ctr"/>
                      <a:endParaRPr lang="nl-BE" dirty="0">
                        <a:solidFill>
                          <a:schemeClr val="bg1"/>
                        </a:solidFill>
                      </a:endParaRPr>
                    </a:p>
                  </a:txBody>
                  <a:tcPr>
                    <a:lnT w="12700" cap="flat" cmpd="sng" algn="ctr">
                      <a:noFill/>
                      <a:prstDash val="solid"/>
                      <a:round/>
                      <a:headEnd type="none" w="med" len="med"/>
                      <a:tailEnd type="none" w="med" len="med"/>
                    </a:lnT>
                    <a:noFill/>
                  </a:tcPr>
                </a:tc>
                <a:tc>
                  <a:txBody>
                    <a:bodyPr/>
                    <a:lstStyle/>
                    <a:p>
                      <a:pPr algn="ctr"/>
                      <a:endParaRPr lang="nl-BE" dirty="0">
                        <a:solidFill>
                          <a:schemeClr val="bg1"/>
                        </a:solidFill>
                      </a:endParaRPr>
                    </a:p>
                  </a:txBody>
                  <a:tcPr>
                    <a:lnT w="12700" cap="flat" cmpd="sng" algn="ctr">
                      <a:noFill/>
                      <a:prstDash val="solid"/>
                      <a:round/>
                      <a:headEnd type="none" w="med" len="med"/>
                      <a:tailEnd type="none" w="med" len="med"/>
                    </a:lnT>
                    <a:noFill/>
                  </a:tcPr>
                </a:tc>
                <a:extLst>
                  <a:ext uri="{0D108BD9-81ED-4DB2-BD59-A6C34878D82A}">
                    <a16:rowId xmlns:a16="http://schemas.microsoft.com/office/drawing/2014/main" val="3805377879"/>
                  </a:ext>
                </a:extLst>
              </a:tr>
            </a:tbl>
          </a:graphicData>
        </a:graphic>
      </p:graphicFrame>
    </p:spTree>
    <p:extLst>
      <p:ext uri="{BB962C8B-B14F-4D97-AF65-F5344CB8AC3E}">
        <p14:creationId xmlns:p14="http://schemas.microsoft.com/office/powerpoint/2010/main" val="334240151"/>
      </p:ext>
    </p:extLst>
  </p:cSld>
  <p:clrMapOvr>
    <a:masterClrMapping/>
  </p:clrMapOvr>
</p:sld>
</file>

<file path=ppt/theme/theme1.xml><?xml version="1.0" encoding="utf-8"?>
<a:theme xmlns:a="http://schemas.openxmlformats.org/drawingml/2006/main" name="Cover slides">
  <a:themeElements>
    <a:clrScheme name="Aangepast 2">
      <a:dk1>
        <a:srgbClr val="F7AC4B"/>
      </a:dk1>
      <a:lt1>
        <a:srgbClr val="2C2A29"/>
      </a:lt1>
      <a:dk2>
        <a:srgbClr val="B9CDD3"/>
      </a:dk2>
      <a:lt2>
        <a:srgbClr val="FFFFFF"/>
      </a:lt2>
      <a:accent1>
        <a:srgbClr val="F08AA9"/>
      </a:accent1>
      <a:accent2>
        <a:srgbClr val="E1CA9B"/>
      </a:accent2>
      <a:accent3>
        <a:srgbClr val="B9CDD4"/>
      </a:accent3>
      <a:accent4>
        <a:srgbClr val="6E8944"/>
      </a:accent4>
      <a:accent5>
        <a:srgbClr val="B8D291"/>
      </a:accent5>
      <a:accent6>
        <a:srgbClr val="B43C25"/>
      </a:accent6>
      <a:hlink>
        <a:srgbClr val="EE7454"/>
      </a:hlink>
      <a:folHlink>
        <a:srgbClr val="F4D15F"/>
      </a:folHlink>
    </a:clrScheme>
    <a:fontScheme name="GL2">
      <a:majorFont>
        <a:latin typeface="Neutraface 2 Text Bold"/>
        <a:ea typeface=""/>
        <a:cs typeface=""/>
      </a:majorFont>
      <a:minorFont>
        <a:latin typeface="Alegrey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187FE1C0-A4FD-40AC-93A8-C7ECE872EBFB}" vid="{5826C712-A549-494F-924F-2C2D6F38AD0E}"/>
    </a:ext>
  </a:extLst>
</a:theme>
</file>

<file path=ppt/theme/theme2.xml><?xml version="1.0" encoding="utf-8"?>
<a:theme xmlns:a="http://schemas.openxmlformats.org/drawingml/2006/main" name="Hoofdstuk slides">
  <a:themeElements>
    <a:clrScheme name="Aangepast 1">
      <a:dk1>
        <a:srgbClr val="B9CDD3"/>
      </a:dk1>
      <a:lt1>
        <a:srgbClr val="2C2A29"/>
      </a:lt1>
      <a:dk2>
        <a:srgbClr val="B9CDD3"/>
      </a:dk2>
      <a:lt2>
        <a:srgbClr val="FFFFFF"/>
      </a:lt2>
      <a:accent1>
        <a:srgbClr val="F08AA9"/>
      </a:accent1>
      <a:accent2>
        <a:srgbClr val="E1CA9B"/>
      </a:accent2>
      <a:accent3>
        <a:srgbClr val="B9CDD4"/>
      </a:accent3>
      <a:accent4>
        <a:srgbClr val="6E8944"/>
      </a:accent4>
      <a:accent5>
        <a:srgbClr val="999B30"/>
      </a:accent5>
      <a:accent6>
        <a:srgbClr val="B43C25"/>
      </a:accent6>
      <a:hlink>
        <a:srgbClr val="EE7454"/>
      </a:hlink>
      <a:folHlink>
        <a:srgbClr val="F4D15F"/>
      </a:folHlink>
    </a:clrScheme>
    <a:fontScheme name="GL2">
      <a:majorFont>
        <a:latin typeface="Neutraface 2 Text Bold"/>
        <a:ea typeface=""/>
        <a:cs typeface=""/>
      </a:majorFont>
      <a:minorFont>
        <a:latin typeface="Alegrey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187FE1C0-A4FD-40AC-93A8-C7ECE872EBFB}" vid="{2D7F828A-C275-48A4-B0E4-4ECE664191CA}"/>
    </a:ext>
  </a:extLst>
</a:theme>
</file>

<file path=ppt/theme/theme3.xml><?xml version="1.0" encoding="utf-8"?>
<a:theme xmlns:a="http://schemas.openxmlformats.org/drawingml/2006/main" name="Inhoudelijke slides">
  <a:themeElements>
    <a:clrScheme name="Aangepast 2">
      <a:dk1>
        <a:srgbClr val="F7AC4B"/>
      </a:dk1>
      <a:lt1>
        <a:srgbClr val="2C2A29"/>
      </a:lt1>
      <a:dk2>
        <a:srgbClr val="B9CDD3"/>
      </a:dk2>
      <a:lt2>
        <a:srgbClr val="FFFFFF"/>
      </a:lt2>
      <a:accent1>
        <a:srgbClr val="F08AA9"/>
      </a:accent1>
      <a:accent2>
        <a:srgbClr val="E1CA9B"/>
      </a:accent2>
      <a:accent3>
        <a:srgbClr val="B9CDD4"/>
      </a:accent3>
      <a:accent4>
        <a:srgbClr val="6E8944"/>
      </a:accent4>
      <a:accent5>
        <a:srgbClr val="999B30"/>
      </a:accent5>
      <a:accent6>
        <a:srgbClr val="B43C25"/>
      </a:accent6>
      <a:hlink>
        <a:srgbClr val="EE7454"/>
      </a:hlink>
      <a:folHlink>
        <a:srgbClr val="F4D15F"/>
      </a:folHlink>
    </a:clrScheme>
    <a:fontScheme name="GL2">
      <a:majorFont>
        <a:latin typeface="Neutraface 2 Text Bold"/>
        <a:ea typeface=""/>
        <a:cs typeface=""/>
      </a:majorFont>
      <a:minorFont>
        <a:latin typeface="Alegrey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187FE1C0-A4FD-40AC-93A8-C7ECE872EBFB}" vid="{1DE3055B-F101-4999-ACF0-882C505B1E9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7a426e2-13bf-4dae-b6ca-55525f1ccdbd" xsi:nil="true"/>
    <lcf76f155ced4ddcb4097134ff3c332f xmlns="7be46124-c6ed-4fbf-9925-a899ef4300c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EB9C47F5413F48A0E28FD906A9E3D0" ma:contentTypeVersion="17" ma:contentTypeDescription="Create a new document." ma:contentTypeScope="" ma:versionID="15a24fc77ca9335f698a124bc566c6d0">
  <xsd:schema xmlns:xsd="http://www.w3.org/2001/XMLSchema" xmlns:xs="http://www.w3.org/2001/XMLSchema" xmlns:p="http://schemas.microsoft.com/office/2006/metadata/properties" xmlns:ns2="7be46124-c6ed-4fbf-9925-a899ef4300c7" xmlns:ns3="37a426e2-13bf-4dae-b6ca-55525f1ccdbd" targetNamespace="http://schemas.microsoft.com/office/2006/metadata/properties" ma:root="true" ma:fieldsID="11ca2222027512d9fb6e4a5912f157fb" ns2:_="" ns3:_="">
    <xsd:import namespace="7be46124-c6ed-4fbf-9925-a899ef4300c7"/>
    <xsd:import namespace="37a426e2-13bf-4dae-b6ca-55525f1ccdb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e46124-c6ed-4fbf-9925-a899ef4300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9c4268-854a-4b50-bbef-814b08314a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a426e2-13bf-4dae-b6ca-55525f1ccdb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321cf89-bcac-4e8e-826e-f32f349ba3ec}" ma:internalName="TaxCatchAll" ma:showField="CatchAllData" ma:web="37a426e2-13bf-4dae-b6ca-55525f1ccd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4B7200-6744-41BD-BA0E-719C324F5622}">
  <ds:schemaRefs>
    <ds:schemaRef ds:uri="http://schemas.microsoft.com/sharepoint/v3/contenttype/forms"/>
  </ds:schemaRefs>
</ds:datastoreItem>
</file>

<file path=customXml/itemProps2.xml><?xml version="1.0" encoding="utf-8"?>
<ds:datastoreItem xmlns:ds="http://schemas.openxmlformats.org/officeDocument/2006/customXml" ds:itemID="{78536C8D-5449-4DD7-B0F5-065F35F2735F}">
  <ds:schemaRefs>
    <ds:schemaRef ds:uri="37a426e2-13bf-4dae-b6ca-55525f1ccdbd"/>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7be46124-c6ed-4fbf-9925-a899ef4300c7"/>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616EEB5-A6A4-45A5-8CC7-36493D84F6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e46124-c6ed-4fbf-9925-a899ef4300c7"/>
    <ds:schemaRef ds:uri="37a426e2-13bf-4dae-b6ca-55525f1ccd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Gezond_leven-template (002)</Template>
  <TotalTime>0</TotalTime>
  <Words>1554</Words>
  <Application>Microsoft Office PowerPoint</Application>
  <PresentationFormat>Diavoorstelling (16:9)</PresentationFormat>
  <Paragraphs>169</Paragraphs>
  <Slides>22</Slides>
  <Notes>20</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22</vt:i4>
      </vt:variant>
    </vt:vector>
  </HeadingPairs>
  <TitlesOfParts>
    <vt:vector size="31" baseType="lpstr">
      <vt:lpstr>Alegreya Sans</vt:lpstr>
      <vt:lpstr>AlegreyaSans-Regular</vt:lpstr>
      <vt:lpstr>Calibri</vt:lpstr>
      <vt:lpstr>Lucida Sans Unicode</vt:lpstr>
      <vt:lpstr>Neutraface 2 Text Bold</vt:lpstr>
      <vt:lpstr>Arial</vt:lpstr>
      <vt:lpstr>Cover slides</vt:lpstr>
      <vt:lpstr>Hoofdstuk slides</vt:lpstr>
      <vt:lpstr>Inhoudelijke slides</vt:lpstr>
      <vt:lpstr> Presentatie kick-off</vt:lpstr>
      <vt:lpstr>Wie zit er rond de tafel?</vt:lpstr>
      <vt:lpstr>Wat bespreken we vandaag?</vt:lpstr>
      <vt:lpstr>Wat gaan we doen?</vt:lpstr>
      <vt:lpstr>Wat gaan we doen?</vt:lpstr>
      <vt:lpstr>Sociale norm rond roken</vt:lpstr>
      <vt:lpstr>PowerPoint-presentatie</vt:lpstr>
      <vt:lpstr>Wie betrekken in de werkgroep?</vt:lpstr>
      <vt:lpstr>PowerPoint-presentatie</vt:lpstr>
      <vt:lpstr>PowerPoint-presentatie</vt:lpstr>
      <vt:lpstr>Wie nog betrekken bij het project?</vt:lpstr>
      <vt:lpstr>Drempels en</vt:lpstr>
      <vt:lpstr>Drempels en opportuniteiten</vt:lpstr>
      <vt:lpstr>Welke data hebben we nog nodig en hoe gaan we die verzamelen?</vt:lpstr>
      <vt:lpstr>Inzichten uit beschikbare literatuur</vt:lpstr>
      <vt:lpstr>Wat weten we nog niet?</vt:lpstr>
      <vt:lpstr>Wat heb je al gedaan rond roken?</vt:lpstr>
      <vt:lpstr>Goede praktijken in kaart brengen</vt:lpstr>
      <vt:lpstr>Afronding</vt:lpstr>
      <vt:lpstr>Evaluatie</vt:lpstr>
      <vt:lpstr>Volgende stappen</vt:lpstr>
      <vt:lpstr>Bedankt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Liese Weemaels</dc:creator>
  <cp:lastModifiedBy>Dries Vandenbempt</cp:lastModifiedBy>
  <cp:revision>322</cp:revision>
  <dcterms:created xsi:type="dcterms:W3CDTF">2017-09-14T08:40:12Z</dcterms:created>
  <dcterms:modified xsi:type="dcterms:W3CDTF">2023-08-31T13:03:00Z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0x0101000FEB9C47F5413F48A0E28FD906A9E3D0</vt:lpwstr>
  </property>
  <property fmtid="{D5CDD505-2E9C-101B-9397-08002B2CF9AE}" pid="3" name="MediaServiceImageTags">
    <vt:lpwstr/>
  </property>
</Properties>
</file>