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80" r:id="rId5"/>
  </p:sldMasterIdLst>
  <p:notesMasterIdLst>
    <p:notesMasterId r:id="rId16"/>
  </p:notesMasterIdLst>
  <p:sldIdLst>
    <p:sldId id="489" r:id="rId6"/>
    <p:sldId id="518" r:id="rId7"/>
    <p:sldId id="722" r:id="rId8"/>
    <p:sldId id="755" r:id="rId9"/>
    <p:sldId id="720" r:id="rId10"/>
    <p:sldId id="724" r:id="rId11"/>
    <p:sldId id="756" r:id="rId12"/>
    <p:sldId id="310" r:id="rId13"/>
    <p:sldId id="721" r:id="rId14"/>
    <p:sldId id="263" r:id="rId15"/>
  </p:sldIdLst>
  <p:sldSz cx="9144000" cy="5143500" type="screen16x9"/>
  <p:notesSz cx="6858000" cy="9144000"/>
  <p:defaultText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C4B"/>
    <a:srgbClr val="F08AA9"/>
    <a:srgbClr val="B8D291"/>
    <a:srgbClr val="2C2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C5672-1C88-7D6C-42B6-BA891011CA5A}" v="7" dt="2026-04-17T10:20:13.561"/>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14" autoAdjust="0"/>
    <p:restoredTop sz="50151" autoAdjust="0"/>
  </p:normalViewPr>
  <p:slideViewPr>
    <p:cSldViewPr snapToGrid="0" showGuides="1">
      <p:cViewPr varScale="1">
        <p:scale>
          <a:sx n="72" d="100"/>
          <a:sy n="72" d="100"/>
        </p:scale>
        <p:origin x="2768"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FD74A-D8FE-459D-BA10-364B37797DD2}" type="datetimeFigureOut">
              <a:rPr lang="nl-BE" smtClean="0"/>
              <a:t>7/05/2026</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FDF90-6B46-46C0-8AB4-041CCF167BB1}" type="slidenum">
              <a:rPr lang="nl-BE" smtClean="0"/>
              <a:t>‹#›</a:t>
            </a:fld>
            <a:endParaRPr lang="nl-BE"/>
          </a:p>
        </p:txBody>
      </p:sp>
    </p:spTree>
    <p:extLst>
      <p:ext uri="{BB962C8B-B14F-4D97-AF65-F5344CB8AC3E}">
        <p14:creationId xmlns:p14="http://schemas.microsoft.com/office/powerpoint/2010/main" val="50214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n8k3AOo9PH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A42FDF90-6B46-46C0-8AB4-041CCF167BB1}" type="slidenum">
              <a:rPr lang="nl-BE" smtClean="0"/>
              <a:t>1</a:t>
            </a:fld>
            <a:endParaRPr lang="nl-BE"/>
          </a:p>
        </p:txBody>
      </p:sp>
    </p:spTree>
    <p:extLst>
      <p:ext uri="{BB962C8B-B14F-4D97-AF65-F5344CB8AC3E}">
        <p14:creationId xmlns:p14="http://schemas.microsoft.com/office/powerpoint/2010/main" val="3800107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10</a:t>
            </a:fld>
            <a:endParaRPr lang="nl-BE"/>
          </a:p>
        </p:txBody>
      </p:sp>
    </p:spTree>
    <p:extLst>
      <p:ext uri="{BB962C8B-B14F-4D97-AF65-F5344CB8AC3E}">
        <p14:creationId xmlns:p14="http://schemas.microsoft.com/office/powerpoint/2010/main" val="303233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r>
              <a:rPr lang="nl-BE" sz="1200" b="0" i="0" u="none" strike="noStrike" kern="1200" dirty="0">
                <a:solidFill>
                  <a:schemeClr val="tx1"/>
                </a:solidFill>
                <a:effectLst/>
                <a:latin typeface="+mn-lt"/>
                <a:ea typeface="+mn-ea"/>
                <a:cs typeface="+mn-cs"/>
              </a:rPr>
              <a:t>= gezonde voeding voor ouderen, met aandacht voor typische ouderdomskenmerken </a:t>
            </a:r>
            <a:endParaRPr lang="nl-BE" sz="1200" b="0" i="0" kern="1200" dirty="0">
              <a:solidFill>
                <a:schemeClr val="tx1"/>
              </a:solidFill>
              <a:effectLst/>
              <a:latin typeface="+mn-lt"/>
              <a:ea typeface="+mn-ea"/>
              <a:cs typeface="+mn-cs"/>
            </a:endParaRPr>
          </a:p>
          <a:p>
            <a:pPr rtl="0"/>
            <a:r>
              <a:rPr lang="nl-BE" sz="1200" b="0" i="0" u="none" strike="noStrike" kern="1200" dirty="0">
                <a:solidFill>
                  <a:schemeClr val="tx1"/>
                </a:solidFill>
                <a:effectLst/>
                <a:latin typeface="+mn-lt"/>
                <a:ea typeface="+mn-ea"/>
                <a:cs typeface="+mn-cs"/>
              </a:rPr>
              <a:t>= richtlijnen om menu’s op te stellen en maaltijden te bereiden voor ouderen ter preventie van ondervoeding </a:t>
            </a:r>
            <a:endParaRPr lang="nl-BE" sz="1200" b="0" i="0" kern="1200" dirty="0">
              <a:solidFill>
                <a:schemeClr val="tx1"/>
              </a:solidFill>
              <a:effectLst/>
              <a:latin typeface="+mn-lt"/>
              <a:ea typeface="+mn-ea"/>
              <a:cs typeface="+mn-cs"/>
            </a:endParaRPr>
          </a:p>
          <a:p>
            <a:endParaRPr lang="nl-BE" sz="1200" b="0" i="0" kern="1200" dirty="0">
              <a:solidFill>
                <a:schemeClr val="tx1"/>
              </a:solidFill>
              <a:effectLst/>
              <a:latin typeface="+mn-lt"/>
              <a:ea typeface="+mn-ea"/>
              <a:cs typeface="+mn-cs"/>
            </a:endParaRPr>
          </a:p>
          <a:p>
            <a:pPr rtl="0"/>
            <a:r>
              <a:rPr lang="nl-BE" sz="1200" b="0" i="0" u="none" strike="noStrike" kern="1200" dirty="0">
                <a:solidFill>
                  <a:schemeClr val="tx1"/>
                </a:solidFill>
                <a:effectLst/>
                <a:latin typeface="+mn-lt"/>
                <a:ea typeface="+mn-ea"/>
                <a:cs typeface="+mn-cs"/>
              </a:rPr>
              <a:t>In </a:t>
            </a:r>
            <a:r>
              <a:rPr lang="nl-BE" sz="1200" b="1" i="0" u="none" strike="noStrike" kern="1200" dirty="0">
                <a:solidFill>
                  <a:schemeClr val="tx1"/>
                </a:solidFill>
                <a:effectLst/>
                <a:latin typeface="+mn-lt"/>
                <a:ea typeface="+mn-ea"/>
                <a:cs typeface="+mn-cs"/>
              </a:rPr>
              <a:t>Aanbodwijze </a:t>
            </a:r>
            <a:r>
              <a:rPr lang="nl-BE" sz="1200" b="0" i="0" u="none" strike="noStrike" kern="1200" dirty="0">
                <a:solidFill>
                  <a:schemeClr val="tx1"/>
                </a:solidFill>
                <a:effectLst/>
                <a:latin typeface="+mn-lt"/>
                <a:ea typeface="+mn-ea"/>
                <a:cs typeface="+mn-cs"/>
              </a:rPr>
              <a:t>worden de verschillende mogelijke bereidings- en verdeelsystemen besproken. Kort wordt het belang van flexibiliteit, budget, veilige voeding en overleg tussen kok en zorgpersoneel toegelicht. </a:t>
            </a:r>
          </a:p>
          <a:p>
            <a:pPr marL="0" indent="0" rtl="0" fontAlgn="base">
              <a:buFont typeface="Arial" panose="020B0604020202020204" pitchFamily="34" charset="0"/>
              <a:buNone/>
            </a:pPr>
            <a:r>
              <a:rPr lang="nl-BE" sz="1200" b="0" i="0" u="sng" strike="noStrike" kern="1200" dirty="0">
                <a:solidFill>
                  <a:schemeClr val="tx1"/>
                </a:solidFill>
                <a:effectLst/>
                <a:latin typeface="+mn-lt"/>
                <a:ea typeface="+mn-ea"/>
                <a:cs typeface="+mn-cs"/>
              </a:rPr>
              <a:t>Aanbodwijze:</a:t>
            </a: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Voedingssystemen voor bereiding</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nl-BE" sz="1200" b="0" i="0" u="none" strike="noStrike" kern="1200" dirty="0">
                <a:solidFill>
                  <a:schemeClr val="tx1"/>
                </a:solidFill>
                <a:effectLst/>
                <a:latin typeface="+mn-lt"/>
                <a:ea typeface="+mn-ea"/>
                <a:cs typeface="+mn-cs"/>
              </a:rPr>
              <a:t>Warme lijn of gekoppeld koken: </a:t>
            </a:r>
            <a:r>
              <a:rPr lang="nl-BE" sz="1200" kern="1200" dirty="0">
                <a:solidFill>
                  <a:schemeClr val="tx1"/>
                </a:solidFill>
                <a:effectLst/>
                <a:latin typeface="+mn-lt"/>
                <a:ea typeface="+mn-ea"/>
                <a:cs typeface="+mn-cs"/>
              </a:rPr>
              <a:t>maaltijd op eenzelfde dag bereid, geportioneerd, verdeeld en gegeten wordt. </a:t>
            </a:r>
            <a:endParaRPr lang="nl-BE" dirty="0">
              <a:effectLst/>
            </a:endParaRPr>
          </a:p>
          <a:p>
            <a:pPr marL="628650" lvl="1" indent="-171450">
              <a:buFont typeface="Arial" panose="020B0604020202020204" pitchFamily="34" charset="0"/>
              <a:buChar char="•"/>
            </a:pPr>
            <a:r>
              <a:rPr lang="nl-BE" sz="1200" b="0" i="0" u="none" strike="noStrike" kern="1200" dirty="0">
                <a:solidFill>
                  <a:schemeClr val="tx1"/>
                </a:solidFill>
                <a:effectLst/>
                <a:latin typeface="+mn-lt"/>
                <a:ea typeface="+mn-ea"/>
                <a:cs typeface="+mn-cs"/>
              </a:rPr>
              <a:t>Koude lijn of ontkoppeld koken: </a:t>
            </a:r>
            <a:r>
              <a:rPr lang="nl-BE" sz="1200" kern="1200" dirty="0">
                <a:solidFill>
                  <a:schemeClr val="tx1"/>
                </a:solidFill>
                <a:effectLst/>
                <a:latin typeface="+mn-lt"/>
                <a:ea typeface="+mn-ea"/>
                <a:cs typeface="+mn-cs"/>
              </a:rPr>
              <a:t>De voeding wordt op voorhand bereid, waarna deze in versneld proces gekoeld worden om te bewaren. </a:t>
            </a:r>
            <a:endParaRPr lang="nl-BE" dirty="0"/>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nl-BE" sz="1200" b="0" i="0" u="none" strike="noStrike" kern="1200" dirty="0">
                <a:solidFill>
                  <a:schemeClr val="tx1"/>
                </a:solidFill>
                <a:effectLst/>
                <a:latin typeface="+mn-lt"/>
                <a:ea typeface="+mn-ea"/>
                <a:cs typeface="+mn-cs"/>
              </a:rPr>
              <a:t>Combi lijn: </a:t>
            </a:r>
            <a:r>
              <a:rPr lang="nl-BE" sz="1200" kern="1200" dirty="0">
                <a:solidFill>
                  <a:schemeClr val="tx1"/>
                </a:solidFill>
                <a:effectLst/>
                <a:latin typeface="+mn-lt"/>
                <a:ea typeface="+mn-ea"/>
                <a:cs typeface="+mn-cs"/>
              </a:rPr>
              <a:t>combinatie van warme en koude lijn, waarbij een gedeelte van de maaltijd via warme lijn wordt bereid (bijvoorbeeld vlees) en een gedeelte via koude lijn (bijvoorbeeld groenten en sauzen). </a:t>
            </a:r>
            <a:endParaRPr lang="nl-BE" dirty="0">
              <a:effectLst/>
            </a:endParaRP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Voedingssystemen voor verdeling:</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nl-BE" sz="1200" b="0" i="0" u="none" strike="noStrike" kern="1200" dirty="0">
                <a:solidFill>
                  <a:schemeClr val="tx1"/>
                </a:solidFill>
                <a:effectLst/>
                <a:latin typeface="+mn-lt"/>
                <a:ea typeface="+mn-ea"/>
                <a:cs typeface="+mn-cs"/>
              </a:rPr>
              <a:t>Centraal: </a:t>
            </a:r>
            <a:r>
              <a:rPr lang="nl-BE" sz="1200" b="0" kern="1200" dirty="0">
                <a:solidFill>
                  <a:schemeClr val="tx1"/>
                </a:solidFill>
                <a:effectLst/>
                <a:latin typeface="+mn-lt"/>
                <a:ea typeface="+mn-ea"/>
                <a:cs typeface="+mn-cs"/>
              </a:rPr>
              <a:t>portioneert maaltijden reeds in de centrale keuken per persoon.</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nl-BE" sz="1200" b="0" kern="1200" dirty="0">
                <a:solidFill>
                  <a:schemeClr val="tx1"/>
                </a:solidFill>
                <a:effectLst/>
                <a:latin typeface="+mn-lt"/>
                <a:ea typeface="+mn-ea"/>
                <a:cs typeface="+mn-cs"/>
              </a:rPr>
              <a:t>Decentraal: </a:t>
            </a:r>
            <a:r>
              <a:rPr lang="nl-BE" sz="1200" kern="1200" dirty="0">
                <a:solidFill>
                  <a:schemeClr val="tx1"/>
                </a:solidFill>
                <a:effectLst/>
                <a:latin typeface="+mn-lt"/>
                <a:ea typeface="+mn-ea"/>
                <a:cs typeface="+mn-cs"/>
              </a:rPr>
              <a:t>worden de klaargemaakte voedingsmiddelen in bulk in transportwagens, bain-mariewagens of andere warmhoudsystemen van de centrale keuken naar de afdeling of eetzaal gebracht. De warme, bereide maaltijden worden daar uitgeschept en geserveerd. </a:t>
            </a:r>
            <a:endParaRPr lang="nl-BE" sz="1200" b="0" i="0" u="none" strike="noStrike" kern="1200" dirty="0">
              <a:solidFill>
                <a:schemeClr val="tx1"/>
              </a:solidFill>
              <a:effectLst/>
              <a:latin typeface="+mn-lt"/>
              <a:ea typeface="+mn-ea"/>
              <a:cs typeface="+mn-cs"/>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nl-BE" sz="1200" b="0" i="0" u="none" strike="noStrike" kern="1200" dirty="0">
              <a:solidFill>
                <a:schemeClr val="tx1"/>
              </a:solidFill>
              <a:effectLst/>
              <a:latin typeface="+mn-lt"/>
              <a:ea typeface="+mn-ea"/>
              <a:cs typeface="+mn-cs"/>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nl-BE"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nl-BE" sz="1200" b="1" i="0" u="none" strike="noStrike" kern="1200" dirty="0">
                <a:solidFill>
                  <a:schemeClr val="tx1"/>
                </a:solidFill>
                <a:effectLst/>
                <a:latin typeface="+mn-lt"/>
                <a:ea typeface="+mn-ea"/>
                <a:cs typeface="+mn-cs"/>
              </a:rPr>
              <a:t>Algemene aandachtspunten:</a:t>
            </a: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Gevarieerd menu, gevarieerde prijs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Seizoensgebonden voedingsmiddelen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Porties aangepast aan de doelgroep,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Afwisselen van goedkopere en duurdere componenten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gezond budget en variatie in het menu </a:t>
            </a: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Een veilige maaltijd: HACCP</a:t>
            </a: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Overleg met de cateraar en/of eigen kok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Tip: maak het keukengebeuren bekender aan bewoners.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Tip: vergroot de communicatie tussen de keuken en afdelingen. </a:t>
            </a:r>
          </a:p>
          <a:p>
            <a:pPr rtl="0"/>
            <a:endParaRPr lang="nl-BE" sz="1200" b="0" i="0" kern="1200" dirty="0">
              <a:solidFill>
                <a:schemeClr val="tx1"/>
              </a:solidFill>
              <a:effectLst/>
              <a:latin typeface="+mn-lt"/>
              <a:ea typeface="+mn-ea"/>
              <a:cs typeface="+mn-cs"/>
            </a:endParaRPr>
          </a:p>
          <a:p>
            <a:pPr rtl="0"/>
            <a:r>
              <a:rPr lang="nl-BE" sz="1200" b="1" i="0" u="none" strike="noStrike" kern="1200" dirty="0">
                <a:solidFill>
                  <a:schemeClr val="tx1"/>
                </a:solidFill>
                <a:effectLst/>
                <a:latin typeface="+mn-lt"/>
                <a:ea typeface="+mn-ea"/>
                <a:cs typeface="+mn-cs"/>
              </a:rPr>
              <a:t>Richtlijnen voor een gezond aanbod </a:t>
            </a:r>
            <a:r>
              <a:rPr lang="nl-BE" sz="1200" b="0" i="0" u="none" strike="noStrike" kern="1200" dirty="0">
                <a:solidFill>
                  <a:schemeClr val="tx1"/>
                </a:solidFill>
                <a:effectLst/>
                <a:latin typeface="+mn-lt"/>
                <a:ea typeface="+mn-ea"/>
                <a:cs typeface="+mn-cs"/>
              </a:rPr>
              <a:t>beschrijft een algemeen dagschema, tips bij menuplanning, informatie over smaaksturing en geeft richtlijnen voor een evenwichtige warme maaltijd.</a:t>
            </a:r>
            <a:endParaRPr lang="nl-BE" sz="1200" b="0" i="0" kern="1200" dirty="0">
              <a:solidFill>
                <a:schemeClr val="tx1"/>
              </a:solidFill>
              <a:effectLst/>
              <a:latin typeface="+mn-lt"/>
              <a:ea typeface="+mn-ea"/>
              <a:cs typeface="+mn-cs"/>
            </a:endParaRPr>
          </a:p>
          <a:p>
            <a:pPr rtl="0"/>
            <a:r>
              <a:rPr lang="nl-BE" sz="1200" b="1" i="0" u="none" strike="noStrike" kern="1200" dirty="0">
                <a:solidFill>
                  <a:schemeClr val="tx1"/>
                </a:solidFill>
                <a:effectLst/>
                <a:latin typeface="+mn-lt"/>
                <a:ea typeface="+mn-ea"/>
                <a:cs typeface="+mn-cs"/>
              </a:rPr>
              <a:t>Succes in de praktijk </a:t>
            </a:r>
            <a:r>
              <a:rPr lang="nl-BE" sz="1200" b="0" i="0" u="none" strike="noStrike" kern="1200" dirty="0">
                <a:solidFill>
                  <a:schemeClr val="tx1"/>
                </a:solidFill>
                <a:effectLst/>
                <a:latin typeface="+mn-lt"/>
                <a:ea typeface="+mn-ea"/>
                <a:cs typeface="+mn-cs"/>
              </a:rPr>
              <a:t>geeft tips om naast een gezond aanbod ook in te zetten op andere strategieën uit de gezondheidsmatrix (</a:t>
            </a:r>
            <a:r>
              <a:rPr lang="nl-BE" sz="1200" b="0" i="0" u="sng" kern="1200" dirty="0">
                <a:solidFill>
                  <a:schemeClr val="tx1"/>
                </a:solidFill>
                <a:effectLst/>
                <a:latin typeface="+mn-lt"/>
                <a:ea typeface="+mn-ea"/>
                <a:cs typeface="+mn-cs"/>
              </a:rPr>
              <a:t>www.gezondleven.be/ projecten/preventie-ondervoeding-woonzorgcentra</a:t>
            </a:r>
            <a:r>
              <a:rPr lang="nl-BE" sz="1200" b="0" i="0" u="none" strike="noStrike" kern="1200" dirty="0">
                <a:solidFill>
                  <a:schemeClr val="tx1"/>
                </a:solidFill>
                <a:effectLst/>
                <a:latin typeface="+mn-lt"/>
                <a:ea typeface="+mn-ea"/>
                <a:cs typeface="+mn-cs"/>
              </a:rPr>
              <a:t>). Zoals afspraken en regels opstellen, het keukenteam versterken met richtlijnen over voedselveiligheid, werknemers motiveren om gezonde voeding te proeven en te eten.</a:t>
            </a:r>
            <a:endParaRPr lang="nl-BE" sz="1200" b="0" i="0" kern="1200" dirty="0">
              <a:solidFill>
                <a:schemeClr val="tx1"/>
              </a:solidFill>
              <a:effectLst/>
              <a:latin typeface="+mn-lt"/>
              <a:ea typeface="+mn-ea"/>
              <a:cs typeface="+mn-cs"/>
            </a:endParaRPr>
          </a:p>
          <a:p>
            <a:br>
              <a:rPr lang="nl-BE" dirty="0"/>
            </a:br>
            <a:endParaRPr lang="nl-NL" dirty="0"/>
          </a:p>
        </p:txBody>
      </p:sp>
      <p:sp>
        <p:nvSpPr>
          <p:cNvPr id="4" name="Tijdelijke aanduiding voor dianummer 3"/>
          <p:cNvSpPr>
            <a:spLocks noGrp="1"/>
          </p:cNvSpPr>
          <p:nvPr>
            <p:ph type="sldNum" sz="quarter" idx="10"/>
          </p:nvPr>
        </p:nvSpPr>
        <p:spPr/>
        <p:txBody>
          <a:bodyPr/>
          <a:lstStyle/>
          <a:p>
            <a:fld id="{A42FDF90-6B46-46C0-8AB4-041CCF167BB1}" type="slidenum">
              <a:rPr lang="nl-BE" smtClean="0"/>
              <a:t>2</a:t>
            </a:fld>
            <a:endParaRPr lang="nl-BE"/>
          </a:p>
        </p:txBody>
      </p:sp>
    </p:spTree>
    <p:extLst>
      <p:ext uri="{BB962C8B-B14F-4D97-AF65-F5344CB8AC3E}">
        <p14:creationId xmlns:p14="http://schemas.microsoft.com/office/powerpoint/2010/main" val="311535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Aanbevolen frequenties voor de warme maaltijd = links</a:t>
            </a:r>
          </a:p>
          <a:p>
            <a:endParaRPr lang="nl-NL" b="0" dirty="0"/>
          </a:p>
          <a:p>
            <a:r>
              <a:rPr lang="nl-NL" b="1" dirty="0"/>
              <a:t>Richtlijnen voor een gezond aanbod</a:t>
            </a:r>
          </a:p>
          <a:p>
            <a:r>
              <a:rPr lang="nl-NL" b="1" dirty="0"/>
              <a:t>Algemeen</a:t>
            </a: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Gezonde maaltijden algemeen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Algemene richtlijnen van de voedingsdriehoek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Extra aandacht voor de specifieke behoeften van ouderen en typische ouderdomskenmerken o.a.: </a:t>
            </a:r>
          </a:p>
          <a:p>
            <a:pPr marL="1085850" lvl="2"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Tragere maaglediging, </a:t>
            </a:r>
          </a:p>
          <a:p>
            <a:pPr marL="1085850" lvl="2"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Geur- en smaakverlies, (zie deel smaaksturing P118)</a:t>
            </a:r>
          </a:p>
          <a:p>
            <a:pPr marL="1085850" lvl="2"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Kauwmoeilijkheden (zie deel kauwmoeilijkheden P166)</a:t>
            </a:r>
          </a:p>
          <a:p>
            <a:pPr marL="0" lvl="0" indent="0" rtl="0" fontAlgn="base">
              <a:buFont typeface="Arial" panose="020B0604020202020204" pitchFamily="34" charset="0"/>
              <a:buNone/>
            </a:pPr>
            <a:endParaRPr lang="nl-BE" sz="1200" b="0" i="0" u="none" strike="noStrike" kern="1200" dirty="0">
              <a:solidFill>
                <a:schemeClr val="tx1"/>
              </a:solidFill>
              <a:effectLst/>
              <a:latin typeface="+mn-lt"/>
              <a:ea typeface="+mn-ea"/>
              <a:cs typeface="+mn-cs"/>
            </a:endParaRPr>
          </a:p>
          <a:p>
            <a:pPr marL="0" lvl="0" indent="0" rtl="0" fontAlgn="base">
              <a:buFont typeface="Arial" panose="020B0604020202020204" pitchFamily="34" charset="0"/>
              <a:buNone/>
            </a:pPr>
            <a:r>
              <a:rPr lang="nl-BE" sz="1200" b="1" i="0" u="none" strike="noStrike" kern="1200" dirty="0">
                <a:solidFill>
                  <a:schemeClr val="tx1"/>
                </a:solidFill>
                <a:effectLst/>
                <a:latin typeface="+mn-lt"/>
                <a:ea typeface="+mn-ea"/>
                <a:cs typeface="+mn-cs"/>
              </a:rPr>
              <a:t>Aandachtspunten ouderen en voeding</a:t>
            </a:r>
          </a:p>
          <a:p>
            <a:pPr marL="171450" lvl="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Voedingsbehoefte:</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Energiebehoefte neemt af</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Voedingsstofbehoefte blijft gelijk</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Extra aandacht voor eiwitten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Hogere nood aan: vitamine D en vitamine B12</a:t>
            </a:r>
          </a:p>
          <a:p>
            <a:pPr marL="171450" lvl="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Veranderingen: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Gebitsproblemen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Smaak- en reukverlies</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Zicht en gehoor verminderen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Vertraagde maaglediging</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Verminderde insulinewerking</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Daling spiermassa</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Daling botmassa</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Nierfunctie verminderd</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Verminderde dorstprikkel</a:t>
            </a:r>
          </a:p>
          <a:p>
            <a:pPr marL="171450" lvl="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Risico-aandoeningen: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Overgewicht – obesitas</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Ondervoeding</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Hart- en vaatziekten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Kanker</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dementie</a:t>
            </a:r>
          </a:p>
          <a:p>
            <a:pPr marL="27450" indent="0">
              <a:buNone/>
            </a:pPr>
            <a:endParaRPr lang="nl-BE" b="1" dirty="0"/>
          </a:p>
          <a:p>
            <a:pPr marL="27450" indent="0">
              <a:buNone/>
            </a:pPr>
            <a:r>
              <a:rPr lang="nl-BE" b="1" dirty="0"/>
              <a:t>Aandacht voor duurzaamheid</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Gezondheid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Aandacht voor plantaardig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Beperk overconsumptie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Voorkom voedselverlies</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Andere aspecten van duurzaamheid </a:t>
            </a:r>
          </a:p>
          <a:p>
            <a:pPr marL="0" indent="0" rtl="0" fontAlgn="base">
              <a:buFont typeface="Arial" panose="020B0604020202020204" pitchFamily="34" charset="0"/>
              <a:buNone/>
            </a:pPr>
            <a:br>
              <a:rPr lang="nl-BE" dirty="0"/>
            </a:br>
            <a:br>
              <a:rPr lang="nl-BE" dirty="0"/>
            </a:br>
            <a:endParaRPr lang="nl-BE" sz="1400"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3</a:t>
            </a:fld>
            <a:endParaRPr lang="nl-BE"/>
          </a:p>
        </p:txBody>
      </p:sp>
    </p:spTree>
    <p:extLst>
      <p:ext uri="{BB962C8B-B14F-4D97-AF65-F5344CB8AC3E}">
        <p14:creationId xmlns:p14="http://schemas.microsoft.com/office/powerpoint/2010/main" val="81421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Componenten gezonde warme maaltijd = rechtsboven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Richtlijnen naar frequentie en portie aanbeveling = tabel links</a:t>
            </a:r>
            <a:endParaRPr lang="nl-NL" b="0" dirty="0"/>
          </a:p>
          <a:p>
            <a:endParaRPr lang="nl-NL" b="0" dirty="0"/>
          </a:p>
          <a:p>
            <a:r>
              <a:rPr lang="nl-NL" b="1" dirty="0"/>
              <a:t>Richtlijnen voor een evenwichtige warme maaltijd</a:t>
            </a:r>
          </a:p>
          <a:p>
            <a:pPr marL="171450" indent="-171450">
              <a:buFont typeface="Arial" panose="020B0604020202020204" pitchFamily="34" charset="0"/>
              <a:buChar char="•"/>
            </a:pPr>
            <a:r>
              <a:rPr lang="nl-BE" sz="1200" b="0" i="0" u="none" strike="noStrike" kern="1200" dirty="0">
                <a:solidFill>
                  <a:schemeClr val="tx1"/>
                </a:solidFill>
                <a:effectLst/>
                <a:latin typeface="+mn-lt"/>
                <a:ea typeface="+mn-ea"/>
                <a:cs typeface="+mn-cs"/>
              </a:rPr>
              <a:t>‘s middags - soep, hoofdgerecht en dessert</a:t>
            </a: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 groenten, aardappelen of een graanproduct, een eiwitbron, vetstof en drank</a:t>
            </a: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 doorgaans de grootste bijdrage aan de energie-inname van de dag</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 Kleine maaginhoud -&gt; soep los van de maaltijd</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Verrijken? Soep (room, eiwitpoeder, vetstof en toevoegingen zoals vermicelli of bonen)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Dessert: aanvulling bv melkproduct en/of fruit</a:t>
            </a:r>
            <a:endParaRPr lang="nl-BE" sz="1200" b="0" i="0" kern="1200" dirty="0">
              <a:solidFill>
                <a:schemeClr val="tx1"/>
              </a:solidFill>
              <a:effectLst/>
              <a:latin typeface="+mn-lt"/>
              <a:ea typeface="+mn-ea"/>
              <a:cs typeface="+mn-cs"/>
            </a:endParaRPr>
          </a:p>
          <a:p>
            <a:pPr marL="171450" indent="-171450" rtl="0">
              <a:buFont typeface="Arial" panose="020B0604020202020204" pitchFamily="34" charset="0"/>
              <a:buChar char="•"/>
            </a:pPr>
            <a:r>
              <a:rPr lang="nl-BE" sz="1200" b="0" i="0" u="none" strike="noStrike" kern="1200" dirty="0">
                <a:solidFill>
                  <a:schemeClr val="tx1"/>
                </a:solidFill>
                <a:effectLst/>
                <a:latin typeface="+mn-lt"/>
                <a:ea typeface="+mn-ea"/>
                <a:cs typeface="+mn-cs"/>
              </a:rPr>
              <a:t>Richtlijnen frequentie en portie aanbeveling </a:t>
            </a:r>
            <a:endParaRPr lang="nl-BE" sz="1100" b="0" i="0"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Structuur</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Aardappel/graanproduct, vis/vlees/vegetarisch</a:t>
            </a:r>
            <a:endParaRPr lang="nl-BE" sz="1200" b="0" i="0" kern="1200" dirty="0">
              <a:solidFill>
                <a:schemeClr val="tx1"/>
              </a:solidFill>
              <a:effectLst/>
              <a:latin typeface="+mn-lt"/>
              <a:ea typeface="+mn-ea"/>
              <a:cs typeface="+mn-cs"/>
            </a:endParaRPr>
          </a:p>
          <a:p>
            <a:pPr marL="171450" indent="-171450" rtl="0">
              <a:buFont typeface="Arial" panose="020B0604020202020204" pitchFamily="34" charset="0"/>
              <a:buChar char="•"/>
            </a:pPr>
            <a:r>
              <a:rPr lang="nl-BE" sz="1200" b="0" i="0" u="none" strike="noStrike" kern="1200" dirty="0">
                <a:solidFill>
                  <a:schemeClr val="tx1"/>
                </a:solidFill>
                <a:effectLst/>
                <a:latin typeface="+mn-lt"/>
                <a:ea typeface="+mn-ea"/>
                <a:cs typeface="+mn-cs"/>
              </a:rPr>
              <a:t>Verrijking</a:t>
            </a:r>
            <a:endParaRPr lang="nl-BE" sz="1100" b="0" i="0"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Toevoeging room, olie, margarine, boter, suiker, honing, saus, …</a:t>
            </a:r>
            <a:endParaRPr lang="nl-BE" sz="1100" b="0" i="0" u="none" strike="noStrike" kern="1200" dirty="0">
              <a:solidFill>
                <a:schemeClr val="tx1"/>
              </a:solidFill>
              <a:effectLst/>
              <a:latin typeface="+mn-lt"/>
              <a:ea typeface="+mn-ea"/>
              <a:cs typeface="+mn-cs"/>
            </a:endParaRPr>
          </a:p>
          <a:p>
            <a:pPr marL="171450" lvl="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Tips variatie p84 - 85 Vis/vlees/vegetarisch</a:t>
            </a:r>
            <a:endParaRPr lang="nl-NL" b="0" dirty="0"/>
          </a:p>
          <a:p>
            <a:endParaRPr lang="nl-NL" dirty="0"/>
          </a:p>
          <a:p>
            <a:r>
              <a:rPr lang="nl-NL" b="1" dirty="0"/>
              <a:t>Menuplanning</a:t>
            </a:r>
          </a:p>
          <a:p>
            <a:pPr rtl="0"/>
            <a:r>
              <a:rPr lang="nl-BE" sz="1200" b="1" i="0" u="none" strike="noStrike" kern="1200" dirty="0">
                <a:solidFill>
                  <a:schemeClr val="tx1"/>
                </a:solidFill>
                <a:effectLst/>
                <a:latin typeface="+mn-lt"/>
                <a:ea typeface="+mn-ea"/>
                <a:cs typeface="+mn-cs"/>
              </a:rPr>
              <a:t>Opstellen menu</a:t>
            </a:r>
            <a:endParaRPr lang="nl-BE" sz="1050" b="1" i="0" kern="1200" dirty="0">
              <a:solidFill>
                <a:schemeClr val="tx1"/>
              </a:solidFill>
              <a:effectLst/>
              <a:latin typeface="+mn-lt"/>
              <a:ea typeface="+mn-ea"/>
              <a:cs typeface="+mn-cs"/>
            </a:endParaRPr>
          </a:p>
          <a:p>
            <a:pPr rtl="0" fontAlgn="base"/>
            <a:r>
              <a:rPr lang="nl-BE" sz="1200" b="0" i="0" u="none" strike="noStrike" kern="1200" dirty="0">
                <a:solidFill>
                  <a:schemeClr val="tx1"/>
                </a:solidFill>
                <a:effectLst/>
                <a:latin typeface="+mn-lt"/>
                <a:ea typeface="+mn-ea"/>
                <a:cs typeface="+mn-cs"/>
              </a:rPr>
              <a:t>Gezonde voeding volgens voedingsdriehoek</a:t>
            </a:r>
          </a:p>
          <a:p>
            <a:pPr rtl="0" fontAlgn="base"/>
            <a:r>
              <a:rPr lang="nl-BE" sz="1200" b="0" i="0" u="none" strike="noStrike" kern="1200" dirty="0">
                <a:solidFill>
                  <a:schemeClr val="tx1"/>
                </a:solidFill>
                <a:effectLst/>
                <a:latin typeface="+mn-lt"/>
                <a:ea typeface="+mn-ea"/>
                <a:cs typeface="+mn-cs"/>
              </a:rPr>
              <a:t>Noden doelgroep en calorische behoefte</a:t>
            </a:r>
          </a:p>
          <a:p>
            <a:pPr rtl="0" fontAlgn="base"/>
            <a:r>
              <a:rPr lang="nl-BE" sz="1200" b="0" i="0" u="none" strike="noStrike" kern="1200" dirty="0">
                <a:solidFill>
                  <a:schemeClr val="tx1"/>
                </a:solidFill>
                <a:effectLst/>
                <a:latin typeface="+mn-lt"/>
                <a:ea typeface="+mn-ea"/>
                <a:cs typeface="+mn-cs"/>
              </a:rPr>
              <a:t>Lokale voedingsgewoonten</a:t>
            </a:r>
          </a:p>
          <a:p>
            <a:pPr rtl="0" fontAlgn="base"/>
            <a:r>
              <a:rPr lang="nl-BE" sz="1200" b="0" i="0" u="none" strike="noStrike" kern="1200" dirty="0">
                <a:solidFill>
                  <a:schemeClr val="tx1"/>
                </a:solidFill>
                <a:effectLst/>
                <a:latin typeface="+mn-lt"/>
                <a:ea typeface="+mn-ea"/>
                <a:cs typeface="+mn-cs"/>
              </a:rPr>
              <a:t>! Soms afwijkingen van gezonde voeding nodig om in de calorische behoeften te voorzien</a:t>
            </a:r>
          </a:p>
          <a:p>
            <a:pPr rtl="0" fontAlgn="base"/>
            <a:r>
              <a:rPr lang="nl-BE" sz="1200" b="0" i="0" u="none" strike="noStrike" kern="1200" dirty="0">
                <a:solidFill>
                  <a:schemeClr val="tx1"/>
                </a:solidFill>
                <a:effectLst/>
                <a:latin typeface="+mn-lt"/>
                <a:ea typeface="+mn-ea"/>
                <a:cs typeface="+mn-cs"/>
              </a:rPr>
              <a:t>Hoeveelheden </a:t>
            </a:r>
          </a:p>
          <a:p>
            <a:pPr lvl="1" rtl="0" fontAlgn="base"/>
            <a:r>
              <a:rPr lang="nl-BE" sz="1200" b="0" i="0" u="none" strike="noStrike" kern="1200" dirty="0">
                <a:solidFill>
                  <a:schemeClr val="tx1"/>
                </a:solidFill>
                <a:effectLst/>
                <a:latin typeface="+mn-lt"/>
                <a:ea typeface="+mn-ea"/>
                <a:cs typeface="+mn-cs"/>
              </a:rPr>
              <a:t>Effect van de verschillende voedingsmiddelen op gezondheid, </a:t>
            </a:r>
          </a:p>
          <a:p>
            <a:pPr lvl="1" rtl="0" fontAlgn="base"/>
            <a:r>
              <a:rPr lang="nl-BE" sz="1200" b="0" i="0" u="none" strike="noStrike" kern="1200" dirty="0">
                <a:solidFill>
                  <a:schemeClr val="tx1"/>
                </a:solidFill>
                <a:effectLst/>
                <a:latin typeface="+mn-lt"/>
                <a:ea typeface="+mn-ea"/>
                <a:cs typeface="+mn-cs"/>
              </a:rPr>
              <a:t>De dagelijkse behoeftes van ouderen (voedingsstoffen en voedingsmiddelen)</a:t>
            </a:r>
          </a:p>
          <a:p>
            <a:pPr lvl="1" rtl="0" fontAlgn="base"/>
            <a:r>
              <a:rPr lang="nl-BE" sz="1200" b="0" i="0" u="none" strike="noStrike" kern="1200" dirty="0">
                <a:solidFill>
                  <a:schemeClr val="tx1"/>
                </a:solidFill>
                <a:effectLst/>
                <a:latin typeface="+mn-lt"/>
                <a:ea typeface="+mn-ea"/>
                <a:cs typeface="+mn-cs"/>
              </a:rPr>
              <a:t>Beperkte huidige consumptiecijfers (voedselconsumptiepeiling)</a:t>
            </a:r>
          </a:p>
          <a:p>
            <a:pPr lvl="1" rtl="0" fontAlgn="base"/>
            <a:r>
              <a:rPr lang="nl-BE" sz="1200" b="0" i="0" u="none" strike="noStrike" kern="1200" dirty="0">
                <a:solidFill>
                  <a:schemeClr val="tx1"/>
                </a:solidFill>
                <a:effectLst/>
                <a:latin typeface="+mn-lt"/>
                <a:ea typeface="+mn-ea"/>
                <a:cs typeface="+mn-cs"/>
              </a:rPr>
              <a:t>Bestaande aanbevelingen en ervaringen van woonzorgcentra en cateraars</a:t>
            </a:r>
          </a:p>
          <a:p>
            <a:pPr rtl="0"/>
            <a:r>
              <a:rPr lang="nl-BE" sz="1100" b="0" i="0" u="none" strike="noStrike" kern="1200" dirty="0">
                <a:solidFill>
                  <a:schemeClr val="tx1"/>
                </a:solidFill>
                <a:effectLst/>
                <a:latin typeface="+mn-lt"/>
                <a:ea typeface="+mn-ea"/>
                <a:cs typeface="+mn-cs"/>
              </a:rPr>
              <a:t>!</a:t>
            </a:r>
            <a:r>
              <a:rPr lang="nl-BE" sz="1200" b="0" i="0" u="none" strike="noStrike" kern="1200" dirty="0">
                <a:solidFill>
                  <a:schemeClr val="tx1"/>
                </a:solidFill>
                <a:effectLst/>
                <a:latin typeface="+mn-lt"/>
                <a:ea typeface="+mn-ea"/>
                <a:cs typeface="+mn-cs"/>
              </a:rPr>
              <a:t> Gemiddelde, gezonde oudere -&gt; geen advies op maat</a:t>
            </a:r>
            <a:endParaRPr lang="nl-BE" dirty="0"/>
          </a:p>
          <a:p>
            <a:pPr rtl="0"/>
            <a:r>
              <a:rPr lang="nl-BE" sz="1200" b="1" i="0" u="none" strike="noStrike" kern="1200" dirty="0">
                <a:solidFill>
                  <a:schemeClr val="tx1"/>
                </a:solidFill>
                <a:effectLst/>
                <a:latin typeface="+mn-lt"/>
                <a:ea typeface="+mn-ea"/>
                <a:cs typeface="+mn-cs"/>
              </a:rPr>
              <a:t>Keuzemogelijkheden bij menu’s</a:t>
            </a:r>
            <a:endParaRPr lang="nl-BE" sz="105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Goede menuplanning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Controle op variatie in samenstelling &amp; kostprijs</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Vergemakkelijkt aankoop- en personeelsplanning</a:t>
            </a: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Opstellen menu, rekening houden met:</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‘Het oog wil ook wat’: kleur variatie qua voedingsmiddelen en gerechten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Voorzie de mogelijkheid voor afwijkingen bv speciale noden of diëten.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Seizoen: natuurlijke variatie, budgetvriendelijk, verse voedingsmiddelen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Afwisselende consistentie: zowel vloeibare als kauwbare elementen (uitz. Mensen die nood hebben aan een aangepaste consistentie)</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Nieuw gerecht introduceren? Voorzie een herkenbaar element</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Variatie: op weekbasis niet te veel gerechten met eenzelfde ingrediënt</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Lekker, gezond en aangepast aan de ouderen.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Voorzie de mogelijkheid om rekening te houden met aversies en voorkeuren, algemeen voor ouderen (grotere voorkeur voor zoet) &amp; individueel</a:t>
            </a:r>
          </a:p>
          <a:p>
            <a:endParaRPr lang="nl-BE" dirty="0"/>
          </a:p>
          <a:p>
            <a:r>
              <a:rPr lang="nl-BE" b="1" dirty="0"/>
              <a:t>Praktisch</a:t>
            </a:r>
          </a:p>
          <a:p>
            <a:r>
              <a:rPr lang="nl-BE" b="1" dirty="0"/>
              <a:t>Betrokkenheid en participatie</a:t>
            </a: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Communicatie keuken – bewoner/afdeling</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Feedbackformulier</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Overlegmoment </a:t>
            </a: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Sjabloon maaltijdbeoordeling door zorg en/of bewoner (P138)</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Extra communicatie tussen keuken en afdeling</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Feedback van bewoners</a:t>
            </a: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Algemeen -&gt; </a:t>
            </a:r>
            <a:r>
              <a:rPr lang="nl-BE" sz="1100" b="0" i="0" u="none" strike="noStrike" kern="1200" dirty="0">
                <a:solidFill>
                  <a:schemeClr val="tx1"/>
                </a:solidFill>
                <a:effectLst/>
                <a:latin typeface="+mn-lt"/>
                <a:ea typeface="+mn-ea"/>
                <a:cs typeface="+mn-cs"/>
              </a:rPr>
              <a:t>Stapsgewijs </a:t>
            </a:r>
            <a:endParaRPr lang="nl-BE" sz="12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‘Gezonde’ varianten op favoriete gerechten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Plantaardige producten verwerken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Varianten op gekende combinatie</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Betrek zoveel mogelijk mensen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Test een paar gerechten uit</a:t>
            </a:r>
          </a:p>
          <a:p>
            <a:br>
              <a:rPr lang="nl-BE" dirty="0"/>
            </a:br>
            <a:endParaRPr lang="nl-NL"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4</a:t>
            </a:fld>
            <a:endParaRPr lang="nl-BE"/>
          </a:p>
        </p:txBody>
      </p:sp>
    </p:spTree>
    <p:extLst>
      <p:ext uri="{BB962C8B-B14F-4D97-AF65-F5344CB8AC3E}">
        <p14:creationId xmlns:p14="http://schemas.microsoft.com/office/powerpoint/2010/main" val="2049501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Maaltijdbeleving</a:t>
            </a:r>
            <a:r>
              <a:rPr lang="nl-BE" dirty="0"/>
              <a:t>: hoe de omgeving aanpassen om een zo aangenaam mogelijke maaltijdmomenten te krijgen.</a:t>
            </a:r>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kern="1200" baseline="0" dirty="0">
                <a:solidFill>
                  <a:schemeClr val="tx1"/>
                </a:solidFill>
                <a:latin typeface="+mn-lt"/>
                <a:ea typeface="+mn-ea"/>
                <a:cs typeface="+mn-cs"/>
              </a:rPr>
              <a:t>Het deel </a:t>
            </a:r>
            <a:r>
              <a:rPr lang="nl-BE" sz="1200" b="1" i="0" u="none" strike="noStrike" kern="1200" baseline="0" dirty="0">
                <a:solidFill>
                  <a:schemeClr val="tx1"/>
                </a:solidFill>
                <a:latin typeface="+mn-lt"/>
                <a:ea typeface="+mn-ea"/>
                <a:cs typeface="+mn-cs"/>
              </a:rPr>
              <a:t>maaltijdbegeleiding </a:t>
            </a:r>
            <a:r>
              <a:rPr lang="nl-BE" sz="1200" b="0" i="0" u="none" strike="noStrike" kern="1200" baseline="0" dirty="0">
                <a:solidFill>
                  <a:schemeClr val="tx1"/>
                </a:solidFill>
                <a:latin typeface="+mn-lt"/>
                <a:ea typeface="+mn-ea"/>
                <a:cs typeface="+mn-cs"/>
              </a:rPr>
              <a:t>gaat over hoe je goede begeleiding en aangepaste hulpmiddelen waar nodig kan voorzien.</a:t>
            </a:r>
          </a:p>
          <a:p>
            <a:endParaRPr lang="nl-BE" dirty="0"/>
          </a:p>
          <a:p>
            <a:r>
              <a:rPr lang="nl-BE" sz="1200" b="1" i="0" u="none" strike="noStrike" kern="1200" baseline="0" dirty="0">
                <a:solidFill>
                  <a:schemeClr val="tx1"/>
                </a:solidFill>
                <a:latin typeface="+mn-lt"/>
                <a:ea typeface="+mn-ea"/>
                <a:cs typeface="+mn-cs"/>
              </a:rPr>
              <a:t>Maaltijden en specifieke uitdagingen </a:t>
            </a:r>
            <a:r>
              <a:rPr lang="nl-BE" sz="1200" b="0" i="0" u="none" strike="noStrike" kern="1200" baseline="0" dirty="0">
                <a:solidFill>
                  <a:schemeClr val="tx1"/>
                </a:solidFill>
                <a:latin typeface="+mn-lt"/>
                <a:ea typeface="+mn-ea"/>
                <a:cs typeface="+mn-cs"/>
              </a:rPr>
              <a:t>zijn enkele van vele mogelijke moeilijkheden die ouderen kunnen hebben, met invloed op hun voeding.</a:t>
            </a:r>
          </a:p>
          <a:p>
            <a:r>
              <a:rPr lang="nl-BE" sz="1200" b="0" i="0" u="none" strike="noStrike" kern="1200" baseline="0" dirty="0">
                <a:solidFill>
                  <a:schemeClr val="tx1"/>
                </a:solidFill>
                <a:latin typeface="+mn-lt"/>
                <a:ea typeface="+mn-ea"/>
                <a:cs typeface="+mn-cs"/>
              </a:rPr>
              <a:t>Richtlijnen apart van maaltijdengids, omdat dit enkel voor de ouderen is die hier nood aan hebben en niet voor alle andere bewoners.</a:t>
            </a:r>
          </a:p>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5</a:t>
            </a:fld>
            <a:endParaRPr lang="nl-BE"/>
          </a:p>
        </p:txBody>
      </p:sp>
    </p:spTree>
    <p:extLst>
      <p:ext uri="{BB962C8B-B14F-4D97-AF65-F5344CB8AC3E}">
        <p14:creationId xmlns:p14="http://schemas.microsoft.com/office/powerpoint/2010/main" val="2087882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Poster richtlijnen Ongestoorde maaltijd in draaiboek = links</a:t>
            </a:r>
          </a:p>
          <a:p>
            <a:r>
              <a:rPr lang="nl-BE" dirty="0"/>
              <a:t>Juiste eethouding = rechtsboven</a:t>
            </a:r>
          </a:p>
          <a:p>
            <a:r>
              <a:rPr lang="nl-BE" dirty="0"/>
              <a:t>Voorbeelden presentatie gewone maaltijden = rechtsonder</a:t>
            </a:r>
          </a:p>
          <a:p>
            <a:r>
              <a:rPr lang="nl-BE" dirty="0"/>
              <a:t>	A = klassieke drievakspresentatie: de 3 componenten naast elkaar</a:t>
            </a:r>
          </a:p>
          <a:p>
            <a:r>
              <a:rPr lang="nl-BE" dirty="0"/>
              <a:t>	B = eten als een vlag: de componenten evenwijdig aan elkaar</a:t>
            </a:r>
          </a:p>
          <a:p>
            <a:r>
              <a:rPr lang="nl-BE" dirty="0"/>
              <a:t>	C = restaurantgevoel met een eettorentje: de componenten op elkaar gestapeld</a:t>
            </a:r>
          </a:p>
          <a:p>
            <a:r>
              <a:rPr lang="nl-BE" dirty="0"/>
              <a:t>	D = restaurantgevoel met uitgesmeerde puree</a:t>
            </a:r>
          </a:p>
          <a:p>
            <a:r>
              <a:rPr lang="nl-BE" dirty="0"/>
              <a:t>	E = restaurantgevoel met 1 component in het midden</a:t>
            </a:r>
          </a:p>
          <a:p>
            <a:endParaRPr lang="nl-BE" dirty="0"/>
          </a:p>
          <a:p>
            <a:r>
              <a:rPr lang="nl-BE" b="1" dirty="0"/>
              <a:t>Maaltijdbeleving</a:t>
            </a:r>
          </a:p>
          <a:p>
            <a:r>
              <a:rPr lang="nl-BE" b="1" dirty="0"/>
              <a:t>Ongestoorde maaltijd</a:t>
            </a:r>
          </a:p>
          <a:p>
            <a:pPr marL="171450" indent="-171450">
              <a:buFont typeface="Arial" panose="020B0604020202020204" pitchFamily="34" charset="0"/>
              <a:buChar char="•"/>
            </a:pPr>
            <a:r>
              <a:rPr lang="nl-BE" dirty="0"/>
              <a:t>Tijdsperiode waarin bewoners ongestoord kunnen eten -&gt; alle focus op de maaltijd</a:t>
            </a:r>
          </a:p>
          <a:p>
            <a:pPr marL="171450" indent="-171450">
              <a:buFont typeface="Arial" panose="020B0604020202020204" pitchFamily="34" charset="0"/>
              <a:buChar char="•"/>
            </a:pPr>
            <a:r>
              <a:rPr lang="nl-BE" dirty="0"/>
              <a:t>Maak afspraken met familie, dokters, medewerkers</a:t>
            </a:r>
          </a:p>
          <a:p>
            <a:pPr marL="171450" indent="-171450">
              <a:buFont typeface="Arial" panose="020B0604020202020204" pitchFamily="34" charset="0"/>
              <a:buChar char="•"/>
            </a:pPr>
            <a:r>
              <a:rPr lang="nl-BE" dirty="0"/>
              <a:t>Communiceer de afspraken -&gt; affiche</a:t>
            </a:r>
          </a:p>
          <a:p>
            <a:pPr marL="0" indent="0">
              <a:buFont typeface="Arial" panose="020B0604020202020204" pitchFamily="34" charset="0"/>
              <a:buNone/>
            </a:pPr>
            <a:r>
              <a:rPr lang="nl-BE" b="1" dirty="0"/>
              <a:t>Sfeer en omgeving</a:t>
            </a:r>
          </a:p>
          <a:p>
            <a:pPr marL="0" indent="0">
              <a:buFont typeface="Arial" panose="020B0604020202020204" pitchFamily="34" charset="0"/>
              <a:buNone/>
            </a:pPr>
            <a:r>
              <a:rPr lang="nl-BE" dirty="0"/>
              <a:t>Inrichting eetkamer</a:t>
            </a:r>
          </a:p>
          <a:p>
            <a:pPr marL="628650" lvl="1" indent="-171450">
              <a:buFont typeface="Arial" panose="020B0604020202020204" pitchFamily="34" charset="0"/>
              <a:buChar char="•"/>
            </a:pPr>
            <a:r>
              <a:rPr lang="nl-BE" dirty="0"/>
              <a:t>Tafels en stoelen worden ordelijk opgesteld</a:t>
            </a:r>
          </a:p>
          <a:p>
            <a:pPr marL="628650" lvl="1" indent="-171450">
              <a:buFont typeface="Arial" panose="020B0604020202020204" pitchFamily="34" charset="0"/>
              <a:buChar char="•"/>
            </a:pPr>
            <a:r>
              <a:rPr lang="nl-BE" dirty="0"/>
              <a:t>Er is orde en structuur in de eetkamer</a:t>
            </a:r>
          </a:p>
          <a:p>
            <a:pPr marL="628650" lvl="1" indent="-171450">
              <a:buFont typeface="Arial" panose="020B0604020202020204" pitchFamily="34" charset="0"/>
              <a:buChar char="•"/>
            </a:pPr>
            <a:r>
              <a:rPr lang="nl-BE" dirty="0"/>
              <a:t>Kies voor huiselijke en herkenbare meubels en voorwerpen</a:t>
            </a:r>
          </a:p>
          <a:p>
            <a:pPr marL="628650" lvl="1" indent="-171450">
              <a:buFont typeface="Arial" panose="020B0604020202020204" pitchFamily="34" charset="0"/>
              <a:buChar char="•"/>
            </a:pPr>
            <a:r>
              <a:rPr lang="nl-BE" dirty="0"/>
              <a:t>Er is voldoende licht</a:t>
            </a:r>
          </a:p>
          <a:p>
            <a:pPr marL="628650" lvl="1" indent="-171450">
              <a:buFont typeface="Arial" panose="020B0604020202020204" pitchFamily="34" charset="0"/>
              <a:buChar char="•"/>
            </a:pPr>
            <a:r>
              <a:rPr lang="nl-BE" dirty="0"/>
              <a:t>Dek de tafel</a:t>
            </a:r>
          </a:p>
          <a:p>
            <a:pPr marL="0" lvl="0" indent="0">
              <a:buFont typeface="Arial" panose="020B0604020202020204" pitchFamily="34" charset="0"/>
              <a:buNone/>
            </a:pPr>
            <a:r>
              <a:rPr lang="nl-BE" dirty="0"/>
              <a:t>Sfeer</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Muurdecoratie (seizoen, structuur)</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Betrek bewoners: bv tafel dekken of opruimen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Inspraak in waar en/of met wie ze aan tafel zitten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Televisie uit + subtiele achtergrondmuziek, aangepast aan de ouderen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Eetlust bevorderende activiteiten bv kleine kookactiviteiten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Menu goed leesbaar en overzichtelijk.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Aangename sociale interactie – zien eten doet eten</a:t>
            </a:r>
            <a:endParaRPr lang="nl-BE" dirty="0"/>
          </a:p>
          <a:p>
            <a:pPr marL="0" indent="0">
              <a:buFont typeface="Arial" panose="020B0604020202020204" pitchFamily="34" charset="0"/>
              <a:buNone/>
            </a:pPr>
            <a:r>
              <a:rPr lang="nl-BE" b="1" dirty="0"/>
              <a:t>Eetluststimulerende activiteiten</a:t>
            </a:r>
          </a:p>
          <a:p>
            <a:pPr marL="171450" indent="-171450" rtl="0">
              <a:buFont typeface="Arial" panose="020B0604020202020204" pitchFamily="34" charset="0"/>
              <a:buChar char="•"/>
            </a:pPr>
            <a:r>
              <a:rPr lang="nl-BE" sz="1200" b="0" i="0" u="none" strike="noStrike" kern="1200" dirty="0">
                <a:solidFill>
                  <a:schemeClr val="tx1"/>
                </a:solidFill>
                <a:effectLst/>
                <a:latin typeface="+mn-lt"/>
                <a:ea typeface="+mn-ea"/>
                <a:cs typeface="+mn-cs"/>
              </a:rPr>
              <a:t>Ideeën</a:t>
            </a:r>
            <a:endParaRPr lang="nl-BE" sz="1200" b="0" i="0"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Favoriet gerecht van een bewoner</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Ontbijtbuffet</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Themagerichte activiteiten + seizoenen en feestdagen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Betrek bewoners maximaal (van bedenken tot winkel tot bord)</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Kookgeuren (eten, aroma’s)</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Beweging -&gt; proeftuin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Reuktheater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Zintuigenquiz </a:t>
            </a:r>
            <a:endParaRPr lang="nl-BE" sz="1200" b="0" i="0" kern="1200" dirty="0">
              <a:solidFill>
                <a:schemeClr val="tx1"/>
              </a:solidFill>
              <a:effectLst/>
              <a:latin typeface="+mn-lt"/>
              <a:ea typeface="+mn-ea"/>
              <a:cs typeface="+mn-cs"/>
            </a:endParaRPr>
          </a:p>
          <a:p>
            <a:pPr marL="171450" indent="-171450" rtl="0">
              <a:buFont typeface="Arial" panose="020B0604020202020204" pitchFamily="34" charset="0"/>
              <a:buChar char="•"/>
            </a:pPr>
            <a:r>
              <a:rPr lang="nl-BE" sz="1200" b="0" i="0" u="none" strike="noStrike" kern="1200" dirty="0">
                <a:solidFill>
                  <a:schemeClr val="tx1"/>
                </a:solidFill>
                <a:effectLst/>
                <a:latin typeface="+mn-lt"/>
                <a:ea typeface="+mn-ea"/>
                <a:cs typeface="+mn-cs"/>
              </a:rPr>
              <a:t>Bestaande voorbeelden: </a:t>
            </a:r>
            <a:r>
              <a:rPr lang="nl-BE" sz="1200" b="0" i="0" u="sng" strike="noStrike" kern="1200" dirty="0">
                <a:solidFill>
                  <a:schemeClr val="tx1"/>
                </a:solidFill>
                <a:effectLst/>
                <a:latin typeface="+mn-lt"/>
                <a:ea typeface="+mn-ea"/>
                <a:cs typeface="+mn-cs"/>
                <a:hlinkClick r:id="rId3"/>
              </a:rPr>
              <a:t>Lekker en gezond eten in woonzorgcentra</a:t>
            </a:r>
            <a:endParaRPr lang="nl-BE" sz="1200" b="0" i="0" u="none" strike="noStrike" kern="1200" dirty="0">
              <a:solidFill>
                <a:schemeClr val="tx1"/>
              </a:solidFill>
              <a:effectLst/>
              <a:latin typeface="+mn-lt"/>
              <a:ea typeface="+mn-ea"/>
              <a:cs typeface="+mn-cs"/>
            </a:endParaRPr>
          </a:p>
          <a:p>
            <a:pPr marL="0" indent="0">
              <a:buFont typeface="Arial" panose="020B0604020202020204" pitchFamily="34" charset="0"/>
              <a:buNone/>
            </a:pPr>
            <a:endParaRPr lang="nl-BE" dirty="0"/>
          </a:p>
          <a:p>
            <a:pPr marL="0" indent="0">
              <a:buFont typeface="Arial" panose="020B0604020202020204" pitchFamily="34" charset="0"/>
              <a:buNone/>
            </a:pPr>
            <a:r>
              <a:rPr lang="nl-BE" b="1" dirty="0"/>
              <a:t>Maaltijdbegeleiding</a:t>
            </a:r>
          </a:p>
          <a:p>
            <a:pPr marL="0" indent="0">
              <a:buFont typeface="Arial" panose="020B0604020202020204" pitchFamily="34" charset="0"/>
              <a:buNone/>
            </a:pPr>
            <a:r>
              <a:rPr lang="nl-BE" b="1" dirty="0"/>
              <a:t>Maaltijdbediening</a:t>
            </a:r>
          </a:p>
          <a:p>
            <a:pPr marL="0" indent="0">
              <a:buFont typeface="Arial" panose="020B0604020202020204" pitchFamily="34" charset="0"/>
              <a:buNone/>
            </a:pPr>
            <a:r>
              <a:rPr lang="nl-BE" sz="1200" b="0" i="0" u="none" strike="noStrike" kern="1200" dirty="0">
                <a:solidFill>
                  <a:schemeClr val="tx1"/>
                </a:solidFill>
                <a:effectLst/>
                <a:latin typeface="+mn-lt"/>
                <a:ea typeface="+mn-ea"/>
                <a:cs typeface="+mn-cs"/>
              </a:rPr>
              <a:t>Een goede maaltijdbegeleiding start bij het begeleiden van de bewoners naar hun plaats aan de tafel en het toezien op een correcte houding aan tafel. Verder zijn de volgorde en het tempo van bediening en de communicatie over en tijdens de maaltijd belangrijk.  </a:t>
            </a:r>
            <a:endParaRPr lang="nl-BE" sz="16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Structuur &amp; voorbereiding</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Eethouding: zit &amp; lig</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Maal-tijd: volgorde en tempo bediening</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Restaurantetiquette: volgorde gerechten + tempo + opruimen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Juiste voeding en bord</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Temperatuur: veiligheid + persoonlijke voorkeur</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Communicatie</a:t>
            </a:r>
          </a:p>
          <a:p>
            <a:pPr marL="0" lvl="0" indent="0" rtl="0" fontAlgn="base">
              <a:buFont typeface="Arial" panose="020B0604020202020204" pitchFamily="34" charset="0"/>
              <a:buNone/>
            </a:pPr>
            <a:r>
              <a:rPr lang="nl-BE" sz="1200" b="1" i="0" u="none" strike="noStrike" kern="1200" dirty="0">
                <a:solidFill>
                  <a:schemeClr val="tx1"/>
                </a:solidFill>
                <a:effectLst/>
                <a:latin typeface="+mn-lt"/>
                <a:ea typeface="+mn-ea"/>
                <a:cs typeface="+mn-cs"/>
              </a:rPr>
              <a:t>Smakelijke presentatie</a:t>
            </a:r>
          </a:p>
          <a:p>
            <a:pPr marL="0" lvl="0" indent="0" rtl="0" fontAlgn="base">
              <a:buFont typeface="Arial" panose="020B0604020202020204" pitchFamily="34" charset="0"/>
              <a:buNone/>
            </a:pPr>
            <a:r>
              <a:rPr lang="nl-BE" sz="1200" b="0" i="0" u="none" strike="noStrike" kern="1200" dirty="0">
                <a:solidFill>
                  <a:schemeClr val="tx1"/>
                </a:solidFill>
                <a:effectLst/>
                <a:latin typeface="+mn-lt"/>
                <a:ea typeface="+mn-ea"/>
                <a:cs typeface="+mn-cs"/>
              </a:rPr>
              <a:t>Laat de maaltijd goed tot zijn recht komen met een passende en smakelijke presentatie, met de juiste hoeveelheden, een mooie bordverdeling en met extra aandacht voor gepureerde voeding. Hierbij enkele tips om de maaltijden smaakvol te serveren.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Draag keukenschort en koksmuts</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Schep het eten uit ‘in het zicht’</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Simpel, maar smakelijk ogende borden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Schep een bord niet overvol</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Juiste verhouding en porties</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Varieer met de bordschikking</a:t>
            </a:r>
          </a:p>
          <a:p>
            <a:pPr marL="0" lvl="0" indent="0" rtl="0" fontAlgn="base">
              <a:buFont typeface="Arial" panose="020B0604020202020204" pitchFamily="34" charset="0"/>
              <a:buNone/>
            </a:pPr>
            <a:r>
              <a:rPr lang="nl-BE" sz="1200" b="1" i="0" u="none" strike="noStrike" kern="1200" dirty="0">
                <a:solidFill>
                  <a:schemeClr val="tx1"/>
                </a:solidFill>
                <a:effectLst/>
                <a:latin typeface="+mn-lt"/>
                <a:ea typeface="+mn-ea"/>
                <a:cs typeface="+mn-cs"/>
              </a:rPr>
              <a:t>Voeden</a:t>
            </a:r>
          </a:p>
          <a:p>
            <a:pPr rtl="0"/>
            <a:r>
              <a:rPr lang="nl-BE" sz="1200" b="0" i="0" u="none" strike="noStrike" kern="1200" dirty="0">
                <a:solidFill>
                  <a:schemeClr val="tx1"/>
                </a:solidFill>
                <a:effectLst/>
                <a:latin typeface="+mn-lt"/>
                <a:ea typeface="+mn-ea"/>
                <a:cs typeface="+mn-cs"/>
              </a:rPr>
              <a:t>Voorzie aanpaste begeleiding voor alle bewoners, van het ondersteunen bij de maaltijd tot het voeden van bewoners. Blijf bewoners zoveel mogelijk stimuleren om zelfstandig te eten binnen de eigen mogelijkheden. Observeer het maaltijdgebeuren en signaleer voedingsproblemen.</a:t>
            </a:r>
            <a:endParaRPr lang="nl-BE" sz="1200" b="0" i="0"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Moeilijkheden met de handeling van eten en/of drinken? (Persoonlijke) hulpmiddelen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Verminderd zicht? Kleurcontrast, verlichting, benoemen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Verlies van fijne motoriek? Openen/snijden ed, fingerfood</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Verminderde kauwfunctie? Stapsgewijs aangepaste consistentie</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Keuzemoeilijkheden? Beperk, structureer, visualiseer</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Treuzelaar? Stimuleer de bewoner niet-dwingend &amp; mondeling</a:t>
            </a:r>
          </a:p>
          <a:p>
            <a:pPr marL="0" lvl="0" indent="0" rtl="0" fontAlgn="base">
              <a:buFont typeface="Arial" panose="020B0604020202020204" pitchFamily="34" charset="0"/>
              <a:buNone/>
            </a:pPr>
            <a:r>
              <a:rPr lang="nl-BE" sz="1200" b="1" i="0" u="none" strike="noStrike" kern="1200" dirty="0">
                <a:solidFill>
                  <a:schemeClr val="tx1"/>
                </a:solidFill>
                <a:effectLst/>
                <a:latin typeface="+mn-lt"/>
                <a:ea typeface="+mn-ea"/>
                <a:cs typeface="+mn-cs"/>
              </a:rPr>
              <a:t>Aangepaste hulpmiddelen</a:t>
            </a: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Bestek: makkelijker vasthouden, oppakken en snijden.</a:t>
            </a: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Borden, plankjes en bordranden: bij eenhandig gebruik. </a:t>
            </a: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Bekers, tassen en glazen: verschillende vormen, kleuren en functies.</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Drinken vergemakkelijken bij krachtverlies, verslikken, trillen, nek en schouder problemen,… .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Vermijd tuitbekers -&gt; groot verslikkingsrisico -&gt; lees de ‘tuitbeker brochure’.</a:t>
            </a: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Antislipmatten: borden of kopjes minder laten rondschuiven.</a:t>
            </a:r>
          </a:p>
          <a:p>
            <a:pPr marL="0" lvl="0" indent="0" rtl="0" fontAlgn="base">
              <a:buFont typeface="Arial" panose="020B0604020202020204" pitchFamily="34" charset="0"/>
              <a:buNone/>
            </a:pPr>
            <a:endParaRPr lang="nl-BE" sz="1200" b="0" i="0" u="none" strike="noStrike" kern="1200" dirty="0">
              <a:solidFill>
                <a:schemeClr val="tx1"/>
              </a:solidFill>
              <a:effectLst/>
              <a:latin typeface="+mn-lt"/>
              <a:ea typeface="+mn-ea"/>
              <a:cs typeface="+mn-cs"/>
            </a:endParaRPr>
          </a:p>
          <a:p>
            <a:pPr marL="0" lvl="0" indent="0" rtl="0" fontAlgn="base">
              <a:buFont typeface="Arial" panose="020B0604020202020204" pitchFamily="34" charset="0"/>
              <a:buNone/>
            </a:pPr>
            <a:endParaRPr lang="nl-BE" sz="1200" b="0" i="0" u="none" strike="noStrike" kern="1200" dirty="0">
              <a:solidFill>
                <a:schemeClr val="tx1"/>
              </a:solidFill>
              <a:effectLst/>
              <a:latin typeface="+mn-lt"/>
              <a:ea typeface="+mn-ea"/>
              <a:cs typeface="+mn-cs"/>
            </a:endParaRPr>
          </a:p>
          <a:p>
            <a:pPr marL="0" lvl="0" indent="0" rtl="0" fontAlgn="base">
              <a:buFont typeface="Arial" panose="020B0604020202020204" pitchFamily="34" charset="0"/>
              <a:buNone/>
            </a:pPr>
            <a:endParaRPr lang="nl-BE" sz="1200" b="0" i="0" u="none" strike="noStrike" kern="1200" dirty="0">
              <a:solidFill>
                <a:schemeClr val="tx1"/>
              </a:solidFill>
              <a:effectLst/>
              <a:latin typeface="+mn-lt"/>
              <a:ea typeface="+mn-ea"/>
              <a:cs typeface="+mn-cs"/>
            </a:endParaRPr>
          </a:p>
          <a:p>
            <a:pPr marL="0" lvl="0" indent="0" rtl="0" fontAlgn="base">
              <a:buFont typeface="Arial" panose="020B0604020202020204" pitchFamily="34" charset="0"/>
              <a:buNone/>
            </a:pPr>
            <a:endParaRPr lang="nl-BE" sz="1200" b="0" i="0" u="none" strike="noStrike" kern="1200" dirty="0">
              <a:solidFill>
                <a:schemeClr val="tx1"/>
              </a:solidFill>
              <a:effectLst/>
              <a:latin typeface="+mn-lt"/>
              <a:ea typeface="+mn-ea"/>
              <a:cs typeface="+mn-cs"/>
            </a:endParaRPr>
          </a:p>
          <a:p>
            <a:pPr marL="0" indent="0">
              <a:buFont typeface="Arial" panose="020B0604020202020204" pitchFamily="34" charset="0"/>
              <a:buNone/>
            </a:pPr>
            <a:endParaRPr lang="nl-BE" dirty="0"/>
          </a:p>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6</a:t>
            </a:fld>
            <a:endParaRPr lang="nl-BE"/>
          </a:p>
        </p:txBody>
      </p:sp>
    </p:spTree>
    <p:extLst>
      <p:ext uri="{BB962C8B-B14F-4D97-AF65-F5344CB8AC3E}">
        <p14:creationId xmlns:p14="http://schemas.microsoft.com/office/powerpoint/2010/main" val="262770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Overzicht consistentieverdeling = links</a:t>
            </a:r>
          </a:p>
          <a:p>
            <a:r>
              <a:rPr lang="nl-BE" sz="1200" b="0" i="0" u="none" strike="noStrike" kern="1200" dirty="0">
                <a:solidFill>
                  <a:schemeClr val="tx1"/>
                </a:solidFill>
                <a:effectLst/>
                <a:latin typeface="+mn-lt"/>
                <a:ea typeface="+mn-ea"/>
                <a:cs typeface="+mn-cs"/>
              </a:rPr>
              <a:t>Receptenboekje ‘Hapklaar, beetgaar. Liesbeth Dewulf, Els Verraest’ met fingerfood recepten voor mensen met kauwproblemen = rechtsonder</a:t>
            </a:r>
          </a:p>
          <a:p>
            <a:r>
              <a:rPr lang="nl-BE" sz="1200" b="0" i="0" u="none" strike="noStrike" kern="1200" dirty="0">
                <a:solidFill>
                  <a:schemeClr val="tx1"/>
                </a:solidFill>
                <a:effectLst/>
                <a:latin typeface="+mn-lt"/>
                <a:ea typeface="+mn-ea"/>
                <a:cs typeface="+mn-cs"/>
              </a:rPr>
              <a:t>Boek ‘Als eten een zorg wordt... Het maaltijdgebeuren bij personen met dementie’ van Sabine Boerjan = middenonder</a:t>
            </a:r>
          </a:p>
          <a:p>
            <a:r>
              <a:rPr lang="nl-BE" sz="1200" b="0" i="0" u="none" strike="noStrike" kern="1200" dirty="0">
                <a:solidFill>
                  <a:schemeClr val="tx1"/>
                </a:solidFill>
                <a:effectLst/>
                <a:latin typeface="+mn-lt"/>
                <a:ea typeface="+mn-ea"/>
                <a:cs typeface="+mn-cs"/>
              </a:rPr>
              <a:t>Fingerfoods voorbeelden = rechtsboven</a:t>
            </a:r>
            <a:endParaRPr lang="nl-NL" dirty="0"/>
          </a:p>
          <a:p>
            <a:endParaRPr lang="nl-NL" dirty="0"/>
          </a:p>
          <a:p>
            <a:r>
              <a:rPr lang="nl-NL" b="1" dirty="0"/>
              <a:t>Maaltijd en specifieke uitdagingen</a:t>
            </a:r>
          </a:p>
          <a:p>
            <a:r>
              <a:rPr lang="nl-NL" b="1" dirty="0"/>
              <a:t>Risico op ondervoeding</a:t>
            </a:r>
          </a:p>
          <a:p>
            <a:pPr marL="171450" indent="-171450">
              <a:buFont typeface="Arial" panose="020B0604020202020204" pitchFamily="34" charset="0"/>
              <a:buChar char="•"/>
            </a:pPr>
            <a:r>
              <a:rPr lang="nl-NL" b="0" dirty="0"/>
              <a:t>Voldoende energie uit voeding halen</a:t>
            </a:r>
          </a:p>
          <a:p>
            <a:pPr marL="171450" indent="-171450">
              <a:buFont typeface="Arial" panose="020B0604020202020204" pitchFamily="34" charset="0"/>
              <a:buChar char="•"/>
            </a:pPr>
            <a:r>
              <a:rPr lang="nl-NL" b="0" dirty="0"/>
              <a:t>Maak maaltijden energierijker: volle room, suiker, olie, margarine, honing</a:t>
            </a:r>
          </a:p>
          <a:p>
            <a:pPr marL="171450" indent="-171450">
              <a:buFont typeface="Arial" panose="020B0604020202020204" pitchFamily="34" charset="0"/>
              <a:buChar char="•"/>
            </a:pPr>
            <a:r>
              <a:rPr lang="nl-NL" b="0" dirty="0"/>
              <a:t>Makkelijk eetbaar voor ouderen met kauwproblemen</a:t>
            </a:r>
          </a:p>
          <a:p>
            <a:pPr marL="171450" indent="-171450">
              <a:buFont typeface="Arial" panose="020B0604020202020204" pitchFamily="34" charset="0"/>
              <a:buChar char="•"/>
            </a:pPr>
            <a:r>
              <a:rPr lang="nl-NL" b="0" dirty="0"/>
              <a:t>Restrictieve diëten afraden</a:t>
            </a:r>
          </a:p>
          <a:p>
            <a:pPr marL="171450" indent="-171450">
              <a:buFont typeface="Arial" panose="020B0604020202020204" pitchFamily="34" charset="0"/>
              <a:buChar char="•"/>
            </a:pPr>
            <a:r>
              <a:rPr lang="nl-NL" b="0" dirty="0"/>
              <a:t>Recepten aanpassen naar smaak en consistentie op maat van bezoekers</a:t>
            </a:r>
          </a:p>
          <a:p>
            <a:endParaRPr lang="nl-NL" b="0" dirty="0"/>
          </a:p>
          <a:p>
            <a:endParaRPr lang="nl-NL" b="0" dirty="0"/>
          </a:p>
          <a:p>
            <a:r>
              <a:rPr lang="nl-NL" b="1" dirty="0"/>
              <a:t>Voeding bij kauw- en slikproblemen</a:t>
            </a:r>
          </a:p>
          <a:p>
            <a:r>
              <a:rPr lang="nl-NL" dirty="0"/>
              <a:t>Algemeen</a:t>
            </a:r>
          </a:p>
          <a:p>
            <a:pPr marL="628650" lvl="1" indent="-171450">
              <a:buFont typeface="Arial" panose="020B0604020202020204" pitchFamily="34" charset="0"/>
              <a:buChar char="•"/>
            </a:pPr>
            <a:r>
              <a:rPr lang="nl-NL" dirty="0"/>
              <a:t>Verminderde bijtkracht en speekselproductie -&gt; opgenomen in maaltijdgids.</a:t>
            </a:r>
          </a:p>
          <a:p>
            <a:pPr marL="628650" lvl="1" indent="-171450">
              <a:buFont typeface="Arial" panose="020B0604020202020204" pitchFamily="34" charset="0"/>
              <a:buChar char="•"/>
            </a:pPr>
            <a:r>
              <a:rPr lang="nl-NL" dirty="0"/>
              <a:t>De consistentie of vastheid van vast tot homogeen vloeibaar (IDDSI).</a:t>
            </a:r>
          </a:p>
          <a:p>
            <a:pPr marL="628650" lvl="1" indent="-171450">
              <a:buFont typeface="Arial" panose="020B0604020202020204" pitchFamily="34" charset="0"/>
              <a:buChar char="•"/>
            </a:pPr>
            <a:r>
              <a:rPr lang="nl-NL" dirty="0"/>
              <a:t>Probeer de vele mogelijke tussenstappen.</a:t>
            </a:r>
          </a:p>
          <a:p>
            <a:r>
              <a:rPr lang="nl-NL" dirty="0"/>
              <a:t>Verminderde kauwfunctie</a:t>
            </a:r>
          </a:p>
          <a:p>
            <a:pPr marL="628650" lvl="1" indent="-171450">
              <a:buFont typeface="Arial" panose="020B0604020202020204" pitchFamily="34" charset="0"/>
              <a:buChar char="•"/>
            </a:pPr>
            <a:r>
              <a:rPr lang="nl-NL" dirty="0"/>
              <a:t>Aanpakken onderliggend probleem (loszittende tanden, minder gaaf gebit, slechte mondhygiëne of een slecht passende gebitsprothese).</a:t>
            </a:r>
          </a:p>
          <a:p>
            <a:pPr marL="628650" lvl="1" indent="-171450">
              <a:buFont typeface="Arial" panose="020B0604020202020204" pitchFamily="34" charset="0"/>
              <a:buChar char="•"/>
            </a:pPr>
            <a:r>
              <a:rPr lang="nl-NL" dirty="0"/>
              <a:t>De consistentie of vastheid van vast tot homogeen vloeibaar. </a:t>
            </a:r>
          </a:p>
          <a:p>
            <a:pPr marL="628650" lvl="1" indent="-171450">
              <a:buFont typeface="Arial" panose="020B0604020202020204" pitchFamily="34" charset="0"/>
              <a:buChar char="•"/>
            </a:pPr>
            <a:r>
              <a:rPr lang="nl-NL" dirty="0"/>
              <a:t>! Probeer de vele mogelijke tussenstappen.</a:t>
            </a:r>
          </a:p>
          <a:p>
            <a:pPr rtl="0"/>
            <a:r>
              <a:rPr lang="nl-BE" sz="1200" b="0" i="0" u="none" strike="noStrike" kern="1200" dirty="0">
                <a:solidFill>
                  <a:schemeClr val="tx1"/>
                </a:solidFill>
                <a:effectLst/>
                <a:latin typeface="+mn-lt"/>
                <a:ea typeface="+mn-ea"/>
                <a:cs typeface="+mn-cs"/>
              </a:rPr>
              <a:t>Slikmoeilijkheden </a:t>
            </a:r>
            <a:endParaRPr lang="nl-BE" sz="1050" b="0" i="0"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Wat: Verslikken voor, tijdens en na het doorslikken van eten of drinken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Vermoeden: Observatie &amp; aandacht symptomen (hoesten, borrelige stem)</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Bepalen: Slikonderzoek -&gt;  logopediste + event. FEES-onderzoek (ziekenhuis)</a:t>
            </a:r>
          </a:p>
          <a:p>
            <a:pPr marL="1085850" lvl="2"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Compenserende maatregelen:</a:t>
            </a:r>
          </a:p>
          <a:p>
            <a:pPr marL="1543050" lvl="3"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Temperatuur</a:t>
            </a:r>
          </a:p>
          <a:p>
            <a:pPr marL="1543050" lvl="3"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Risico voedingsmiddelen vermijden</a:t>
            </a:r>
          </a:p>
          <a:p>
            <a:pPr marL="1543050" lvl="3"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Slikhouding</a:t>
            </a:r>
          </a:p>
          <a:p>
            <a:pPr marL="1543050" lvl="3"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Aangepast materiaal</a:t>
            </a:r>
          </a:p>
          <a:p>
            <a:pPr marL="1543050" lvl="3"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Mondhygiëne</a:t>
            </a:r>
          </a:p>
          <a:p>
            <a:pPr marL="1543050" lvl="3"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Sliktechnieken</a:t>
            </a:r>
          </a:p>
          <a:p>
            <a:pPr marL="1543050" lvl="3"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Rustig</a:t>
            </a:r>
          </a:p>
          <a:p>
            <a:pPr rtl="0" fontAlgn="base"/>
            <a:r>
              <a:rPr lang="nl-BE" sz="1200" b="0" i="0" u="none" strike="noStrike" kern="1200" dirty="0">
                <a:solidFill>
                  <a:schemeClr val="tx1"/>
                </a:solidFill>
                <a:effectLst/>
                <a:latin typeface="+mn-lt"/>
                <a:ea typeface="+mn-ea"/>
                <a:cs typeface="+mn-cs"/>
              </a:rPr>
              <a:t>Consistentie of vastheid van voedsel aanpassen (tips p168-169) met universele taal IDDSI</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Vloeistoffen 0 tem 4: van dun (thin) tot extreem dik vloeibaar (extremely thick)</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Voeding 7 tem 3: van gewoon (regular) tot vloeibaar (liquidised)</a:t>
            </a:r>
          </a:p>
          <a:p>
            <a:pPr rtl="0" fontAlgn="base"/>
            <a:r>
              <a:rPr lang="nl-BE" sz="1200" b="0" i="0" u="none" strike="noStrike" kern="1200" dirty="0">
                <a:solidFill>
                  <a:schemeClr val="tx1"/>
                </a:solidFill>
                <a:effectLst/>
                <a:latin typeface="+mn-lt"/>
                <a:ea typeface="+mn-ea"/>
                <a:cs typeface="+mn-cs"/>
              </a:rPr>
              <a:t>Consistentie vloeistoffen aanpassen = indikken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Commerciële preparaten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simpele ingrediënten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kant-en-klare ingedikte producten</a:t>
            </a:r>
          </a:p>
          <a:p>
            <a:pPr rtl="0" fontAlgn="base"/>
            <a:r>
              <a:rPr lang="nl-BE" sz="1200" b="0" i="0" u="none" strike="noStrike" kern="1200" dirty="0">
                <a:solidFill>
                  <a:schemeClr val="tx1"/>
                </a:solidFill>
                <a:effectLst/>
                <a:latin typeface="+mn-lt"/>
                <a:ea typeface="+mn-ea"/>
                <a:cs typeface="+mn-cs"/>
              </a:rPr>
              <a:t>Opstarten medische voeding indien nodig -&gt; diëtist</a:t>
            </a:r>
          </a:p>
          <a:p>
            <a:endParaRPr lang="nl-NL" dirty="0"/>
          </a:p>
          <a:p>
            <a:r>
              <a:rPr lang="nl-NL" b="1" dirty="0"/>
              <a:t>Voeding en dementie</a:t>
            </a:r>
          </a:p>
          <a:p>
            <a:r>
              <a:rPr lang="nl-BE" sz="1200" b="0" i="0" u="none" strike="noStrike" kern="1200" dirty="0">
                <a:solidFill>
                  <a:schemeClr val="tx1"/>
                </a:solidFill>
                <a:effectLst/>
                <a:latin typeface="+mn-lt"/>
                <a:ea typeface="+mn-ea"/>
                <a:cs typeface="+mn-cs"/>
              </a:rPr>
              <a:t>Dementieproces -&gt; voedingsproblemen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Slik- en kauwproblemen, problemen eethandelingen, herkennen van eten en eetgerei, vergeten te eten, … -&gt; verhoogd risico op ondervoeding.</a:t>
            </a:r>
          </a:p>
          <a:p>
            <a:pPr marL="0" indent="0" rtl="0" fontAlgn="base">
              <a:buFont typeface="Arial" panose="020B0604020202020204" pitchFamily="34" charset="0"/>
              <a:buNone/>
            </a:pPr>
            <a:r>
              <a:rPr lang="nl-BE" sz="1200" b="0" i="0" u="none" strike="noStrike" kern="1200" dirty="0">
                <a:solidFill>
                  <a:schemeClr val="tx1"/>
                </a:solidFill>
                <a:effectLst/>
                <a:latin typeface="+mn-lt"/>
                <a:ea typeface="+mn-ea"/>
                <a:cs typeface="+mn-cs"/>
              </a:rPr>
              <a:t>Aantal algemene aandachtspunten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Ongestoorde maaltijd</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Herkenbare eetruimte met een huiselijke sfeer +sociale aspect </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Simpele en overzichtelijke tafeldekking</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Gerecht per gerecht met bijpassend materiaal</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Gestructureerde keuzes -&gt; 1 item tegelijk + visueel</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Stimuleer de bewoner verbaal (benoemen) of visueel (voordoen) </a:t>
            </a:r>
            <a:br>
              <a:rPr lang="nl-BE" sz="1200" b="0" i="0" u="none" strike="noStrike" kern="1200" dirty="0">
                <a:solidFill>
                  <a:schemeClr val="tx1"/>
                </a:solidFill>
                <a:effectLst/>
                <a:latin typeface="+mn-lt"/>
                <a:ea typeface="+mn-ea"/>
                <a:cs typeface="+mn-cs"/>
              </a:rPr>
            </a:br>
            <a:r>
              <a:rPr lang="nl-BE" sz="1200" b="0" i="0" u="none" strike="noStrike" kern="1200" dirty="0">
                <a:solidFill>
                  <a:schemeClr val="tx1"/>
                </a:solidFill>
                <a:effectLst/>
                <a:latin typeface="+mn-lt"/>
                <a:ea typeface="+mn-ea"/>
                <a:cs typeface="+mn-cs"/>
              </a:rPr>
              <a:t>+ richtlijnen ondersteunen + hulpmiddelen/fingerfood</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Smaaksturing</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Kleurcontrast</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Onderscheid tussen eetbare en niet-eetbare dingen</a:t>
            </a:r>
          </a:p>
          <a:p>
            <a:pPr marL="628650" lvl="1"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Structuur! Oriëntatie in tijd en ruimte</a:t>
            </a:r>
          </a:p>
          <a:p>
            <a:r>
              <a:rPr lang="nl-NL" dirty="0" err="1"/>
              <a:t>Fingerfood</a:t>
            </a:r>
            <a:endParaRPr lang="nl-NL" dirty="0"/>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Wat?</a:t>
            </a:r>
          </a:p>
          <a:p>
            <a:pPr marL="628650" lvl="1" indent="-171450" rtl="0">
              <a:buFont typeface="Arial" panose="020B0604020202020204" pitchFamily="34" charset="0"/>
              <a:buChar char="•"/>
            </a:pPr>
            <a:r>
              <a:rPr lang="nl-BE" sz="1200" b="0" i="0" u="none" strike="noStrike" kern="1200" dirty="0">
                <a:solidFill>
                  <a:schemeClr val="tx1"/>
                </a:solidFill>
                <a:effectLst/>
                <a:latin typeface="+mn-lt"/>
                <a:ea typeface="+mn-ea"/>
                <a:cs typeface="+mn-cs"/>
              </a:rPr>
              <a:t>Eten om met de handen te eten </a:t>
            </a:r>
            <a:endParaRPr lang="nl-BE" sz="1200" b="0" i="0" kern="1200" dirty="0">
              <a:solidFill>
                <a:schemeClr val="tx1"/>
              </a:solidFill>
              <a:effectLst/>
              <a:latin typeface="+mn-lt"/>
              <a:ea typeface="+mn-ea"/>
              <a:cs typeface="+mn-cs"/>
            </a:endParaRPr>
          </a:p>
          <a:p>
            <a:pPr marL="628650" lvl="1" indent="-171450" rtl="0">
              <a:buFont typeface="Arial" panose="020B0604020202020204" pitchFamily="34" charset="0"/>
              <a:buChar char="•"/>
            </a:pPr>
            <a:r>
              <a:rPr lang="nl-BE" sz="1200" b="0" i="0" u="none" strike="noStrike" kern="1200" dirty="0">
                <a:solidFill>
                  <a:schemeClr val="tx1"/>
                </a:solidFill>
                <a:effectLst/>
                <a:latin typeface="+mn-lt"/>
                <a:ea typeface="+mn-ea"/>
                <a:cs typeface="+mn-cs"/>
              </a:rPr>
              <a:t>makkelijk te nemen alledaagse voedingsmiddelen</a:t>
            </a:r>
            <a:endParaRPr lang="nl-BE" sz="1200" b="0" i="0" kern="1200" dirty="0">
              <a:solidFill>
                <a:schemeClr val="tx1"/>
              </a:solidFill>
              <a:effectLst/>
              <a:latin typeface="+mn-lt"/>
              <a:ea typeface="+mn-ea"/>
              <a:cs typeface="+mn-cs"/>
            </a:endParaRPr>
          </a:p>
          <a:p>
            <a:pPr marL="628650" lvl="1" indent="-171450" rtl="0">
              <a:buFont typeface="Arial" panose="020B0604020202020204" pitchFamily="34" charset="0"/>
              <a:buChar char="•"/>
            </a:pPr>
            <a:r>
              <a:rPr lang="nl-BE" sz="1200" b="0" i="0" u="none" strike="noStrike" kern="1200" dirty="0">
                <a:solidFill>
                  <a:schemeClr val="tx1"/>
                </a:solidFill>
                <a:effectLst/>
                <a:latin typeface="+mn-lt"/>
                <a:ea typeface="+mn-ea"/>
                <a:cs typeface="+mn-cs"/>
              </a:rPr>
              <a:t>Kleine porties – hapklare stukjes of makkelijk af te bijten</a:t>
            </a:r>
            <a:endParaRPr lang="nl-BE" sz="1200" b="0" i="0" kern="1200" dirty="0">
              <a:solidFill>
                <a:schemeClr val="tx1"/>
              </a:solidFill>
              <a:effectLst/>
              <a:latin typeface="+mn-lt"/>
              <a:ea typeface="+mn-ea"/>
              <a:cs typeface="+mn-cs"/>
            </a:endParaRPr>
          </a:p>
          <a:p>
            <a:pPr marL="628650" lvl="1" indent="-171450" rtl="0">
              <a:buFont typeface="Arial" panose="020B0604020202020204" pitchFamily="34" charset="0"/>
              <a:buChar char="•"/>
            </a:pPr>
            <a:r>
              <a:rPr lang="nl-BE" sz="1200" b="0" i="0" u="none" strike="noStrike" kern="1200" dirty="0">
                <a:solidFill>
                  <a:schemeClr val="tx1"/>
                </a:solidFill>
                <a:effectLst/>
                <a:latin typeface="+mn-lt"/>
                <a:ea typeface="+mn-ea"/>
                <a:cs typeface="+mn-cs"/>
              </a:rPr>
              <a:t>Kan ook gegeten worden al staand of wandelend, buffetstijl</a:t>
            </a:r>
            <a:endParaRPr lang="nl-BE" sz="1200" b="0" i="0" kern="1200" dirty="0">
              <a:solidFill>
                <a:schemeClr val="tx1"/>
              </a:solidFill>
              <a:effectLst/>
              <a:latin typeface="+mn-lt"/>
              <a:ea typeface="+mn-ea"/>
              <a:cs typeface="+mn-cs"/>
            </a:endParaRPr>
          </a:p>
          <a:p>
            <a:pPr marL="628650" lvl="1" indent="-171450" rtl="0">
              <a:buFont typeface="Arial" panose="020B0604020202020204" pitchFamily="34" charset="0"/>
              <a:buChar char="•"/>
            </a:pPr>
            <a:r>
              <a:rPr lang="nl-BE" sz="1200" b="0" i="0" u="none" strike="noStrike" kern="1200" dirty="0">
                <a:solidFill>
                  <a:schemeClr val="tx1"/>
                </a:solidFill>
                <a:effectLst/>
                <a:latin typeface="+mn-lt"/>
                <a:ea typeface="+mn-ea"/>
                <a:cs typeface="+mn-cs"/>
              </a:rPr>
              <a:t>= Alternatief voor voeden, als bestek hanteren niet meer gaat</a:t>
            </a:r>
            <a:endParaRPr lang="nl-BE" sz="1200" b="0" i="0" kern="1200" dirty="0">
              <a:solidFill>
                <a:schemeClr val="tx1"/>
              </a:solidFill>
              <a:effectLst/>
              <a:latin typeface="+mn-lt"/>
              <a:ea typeface="+mn-ea"/>
              <a:cs typeface="+mn-cs"/>
            </a:endParaRPr>
          </a:p>
          <a:p>
            <a:pPr marL="628650" lvl="1" indent="-171450" rtl="0">
              <a:buFont typeface="Arial" panose="020B0604020202020204" pitchFamily="34" charset="0"/>
              <a:buChar char="•"/>
            </a:pPr>
            <a:r>
              <a:rPr lang="nl-BE" sz="1200" b="0" i="0" u="none" strike="noStrike" kern="1200" dirty="0">
                <a:solidFill>
                  <a:schemeClr val="tx1"/>
                </a:solidFill>
                <a:effectLst/>
                <a:latin typeface="+mn-lt"/>
                <a:ea typeface="+mn-ea"/>
                <a:cs typeface="+mn-cs"/>
              </a:rPr>
              <a:t>Als extra/tussendoor of vervanging maaltijd</a:t>
            </a:r>
          </a:p>
          <a:p>
            <a:pPr marL="171450" indent="-171450" rtl="0" fontAlgn="base">
              <a:buFont typeface="Arial" panose="020B0604020202020204" pitchFamily="34" charset="0"/>
              <a:buChar char="•"/>
            </a:pPr>
            <a:r>
              <a:rPr lang="nl-BE" sz="1200" b="0" i="0" u="none" strike="noStrike" kern="1200" dirty="0">
                <a:solidFill>
                  <a:schemeClr val="tx1"/>
                </a:solidFill>
                <a:effectLst/>
                <a:latin typeface="+mn-lt"/>
                <a:ea typeface="+mn-ea"/>
                <a:cs typeface="+mn-cs"/>
              </a:rPr>
              <a:t>Wanneer? Als bezoeker:</a:t>
            </a:r>
          </a:p>
          <a:p>
            <a:pPr marL="628650" lvl="1" indent="-171450" rtl="0">
              <a:buFont typeface="Arial" panose="020B0604020202020204" pitchFamily="34" charset="0"/>
              <a:buChar char="•"/>
            </a:pPr>
            <a:r>
              <a:rPr lang="nl-BE" sz="1200" b="0" i="0" u="none" strike="noStrike" kern="1200" dirty="0">
                <a:solidFill>
                  <a:schemeClr val="tx1"/>
                </a:solidFill>
                <a:effectLst/>
                <a:latin typeface="+mn-lt"/>
                <a:ea typeface="+mn-ea"/>
                <a:cs typeface="+mn-cs"/>
              </a:rPr>
              <a:t>Moeite heeft met hanteren of herkennen van bestek</a:t>
            </a:r>
            <a:endParaRPr lang="nl-BE" sz="1200" b="0" i="0" kern="1200" dirty="0">
              <a:solidFill>
                <a:schemeClr val="tx1"/>
              </a:solidFill>
              <a:effectLst/>
              <a:latin typeface="+mn-lt"/>
              <a:ea typeface="+mn-ea"/>
              <a:cs typeface="+mn-cs"/>
            </a:endParaRPr>
          </a:p>
          <a:p>
            <a:pPr marL="628650" lvl="1" indent="-171450" rtl="0">
              <a:buFont typeface="Arial" panose="020B0604020202020204" pitchFamily="34" charset="0"/>
              <a:buChar char="•"/>
            </a:pPr>
            <a:r>
              <a:rPr lang="nl-BE" sz="1200" b="0" i="0" u="none" strike="noStrike" kern="1200" dirty="0">
                <a:solidFill>
                  <a:schemeClr val="tx1"/>
                </a:solidFill>
                <a:effectLst/>
                <a:latin typeface="+mn-lt"/>
                <a:ea typeface="+mn-ea"/>
                <a:cs typeface="+mn-cs"/>
              </a:rPr>
              <a:t>Voorkeur heeft om met de handen te eten of vanuit cultuur</a:t>
            </a:r>
            <a:endParaRPr lang="nl-BE" sz="1200" b="0" i="0" kern="1200" dirty="0">
              <a:solidFill>
                <a:schemeClr val="tx1"/>
              </a:solidFill>
              <a:effectLst/>
              <a:latin typeface="+mn-lt"/>
              <a:ea typeface="+mn-ea"/>
              <a:cs typeface="+mn-cs"/>
            </a:endParaRPr>
          </a:p>
          <a:p>
            <a:pPr marL="628650" lvl="1" indent="-171450" rtl="0">
              <a:buFont typeface="Arial" panose="020B0604020202020204" pitchFamily="34" charset="0"/>
              <a:buChar char="•"/>
            </a:pPr>
            <a:r>
              <a:rPr lang="nl-BE" sz="1200" b="0" i="0" u="none" strike="noStrike" kern="1200" dirty="0">
                <a:solidFill>
                  <a:schemeClr val="tx1"/>
                </a:solidFill>
                <a:effectLst/>
                <a:latin typeface="+mn-lt"/>
                <a:ea typeface="+mn-ea"/>
                <a:cs typeface="+mn-cs"/>
              </a:rPr>
              <a:t>Al lopend eet</a:t>
            </a:r>
            <a:endParaRPr lang="nl-BE" sz="1200" b="0" i="0" kern="1200" dirty="0">
              <a:solidFill>
                <a:schemeClr val="tx1"/>
              </a:solidFill>
              <a:effectLst/>
              <a:latin typeface="+mn-lt"/>
              <a:ea typeface="+mn-ea"/>
              <a:cs typeface="+mn-cs"/>
            </a:endParaRPr>
          </a:p>
          <a:p>
            <a:pPr marL="628650" lvl="1" indent="-171450" rtl="0">
              <a:buFont typeface="Arial" panose="020B0604020202020204" pitchFamily="34" charset="0"/>
              <a:buChar char="•"/>
            </a:pPr>
            <a:r>
              <a:rPr lang="nl-BE" sz="1200" b="0" i="0" u="none" strike="noStrike" kern="1200" dirty="0">
                <a:solidFill>
                  <a:schemeClr val="tx1"/>
                </a:solidFill>
                <a:effectLst/>
                <a:latin typeface="+mn-lt"/>
                <a:ea typeface="+mn-ea"/>
                <a:cs typeface="+mn-cs"/>
              </a:rPr>
              <a:t>Bij cognitieve en/of motorische beperking</a:t>
            </a:r>
            <a:endParaRPr lang="nl-BE" sz="1200" b="0" i="0" kern="1200" dirty="0">
              <a:solidFill>
                <a:schemeClr val="tx1"/>
              </a:solidFill>
              <a:effectLst/>
              <a:latin typeface="+mn-lt"/>
              <a:ea typeface="+mn-ea"/>
              <a:cs typeface="+mn-cs"/>
            </a:endParaRPr>
          </a:p>
          <a:p>
            <a:pPr rtl="0" fontAlgn="base"/>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7</a:t>
            </a:fld>
            <a:endParaRPr lang="nl-BE"/>
          </a:p>
        </p:txBody>
      </p:sp>
    </p:spTree>
    <p:extLst>
      <p:ext uri="{BB962C8B-B14F-4D97-AF65-F5344CB8AC3E}">
        <p14:creationId xmlns:p14="http://schemas.microsoft.com/office/powerpoint/2010/main" val="328557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t>
            </a:r>
            <a:r>
              <a:rPr lang="nl-BE" sz="1200" b="0" i="0" u="none" strike="noStrike" kern="1200" baseline="0" dirty="0">
                <a:solidFill>
                  <a:schemeClr val="tx1"/>
                </a:solidFill>
                <a:latin typeface="+mn-lt"/>
                <a:ea typeface="+mn-ea"/>
                <a:cs typeface="+mn-cs"/>
              </a:rPr>
              <a:t> Vermageren bij ouderen wordt soms onterecht geaccepteerd als een normaal onderdeel van verouderen. </a:t>
            </a:r>
          </a:p>
          <a:p>
            <a:r>
              <a:rPr lang="nl-BE" sz="1200" b="0" i="0" u="none" strike="noStrike" kern="1200" baseline="0" dirty="0">
                <a:solidFill>
                  <a:schemeClr val="tx1"/>
                </a:solidFill>
                <a:latin typeface="+mn-lt"/>
                <a:ea typeface="+mn-ea"/>
                <a:cs typeface="+mn-cs"/>
              </a:rPr>
              <a:t>Voor ouderen hun gezondheid is het echter beter iets teveel reserves te hebben dan te weinig.</a:t>
            </a:r>
          </a:p>
          <a:p>
            <a:endParaRPr lang="nl-BE" sz="1200" b="0" i="0" u="none" strike="noStrike" kern="1200" baseline="0" dirty="0">
              <a:solidFill>
                <a:schemeClr val="tx1"/>
              </a:solidFill>
              <a:latin typeface="+mn-lt"/>
              <a:ea typeface="+mn-ea"/>
              <a:cs typeface="+mn-cs"/>
            </a:endParaRPr>
          </a:p>
          <a:p>
            <a:r>
              <a:rPr lang="nl-BE" sz="1200" b="0" i="0" u="none" strike="noStrike" kern="1200" baseline="0" dirty="0">
                <a:solidFill>
                  <a:schemeClr val="tx1"/>
                </a:solidFill>
                <a:latin typeface="+mn-lt"/>
                <a:ea typeface="+mn-ea"/>
                <a:cs typeface="+mn-cs"/>
              </a:rPr>
              <a:t>! Zo kan ook een persoon met overgewicht toch een risico op ondervoeding hebben.</a:t>
            </a:r>
            <a:endParaRPr lang="nl-BE" dirty="0"/>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kern="1200" dirty="0">
                <a:solidFill>
                  <a:schemeClr val="tx1"/>
                </a:solidFill>
                <a:effectLst/>
                <a:latin typeface="+mn-lt"/>
                <a:ea typeface="+mn-ea"/>
                <a:cs typeface="+mn-cs"/>
              </a:rPr>
              <a:t>Observeer </a:t>
            </a:r>
            <a:r>
              <a:rPr lang="nl-BE" sz="1200" kern="1200" dirty="0">
                <a:solidFill>
                  <a:schemeClr val="tx1"/>
                </a:solidFill>
                <a:effectLst/>
                <a:latin typeface="+mn-lt"/>
                <a:ea typeface="+mn-ea"/>
                <a:cs typeface="+mn-cs"/>
              </a:rPr>
              <a:t>het maaltijdgebeuren, </a:t>
            </a:r>
            <a:r>
              <a:rPr lang="nl-BE" sz="1200" b="1" kern="1200" dirty="0">
                <a:solidFill>
                  <a:schemeClr val="tx1"/>
                </a:solidFill>
                <a:effectLst/>
                <a:latin typeface="+mn-lt"/>
                <a:ea typeface="+mn-ea"/>
                <a:cs typeface="+mn-cs"/>
              </a:rPr>
              <a:t>signaleer </a:t>
            </a:r>
            <a:r>
              <a:rPr lang="nl-BE" sz="1200" kern="1200" dirty="0">
                <a:solidFill>
                  <a:schemeClr val="tx1"/>
                </a:solidFill>
                <a:effectLst/>
                <a:latin typeface="+mn-lt"/>
                <a:ea typeface="+mn-ea"/>
                <a:cs typeface="+mn-cs"/>
              </a:rPr>
              <a:t>voedings- problemen en </a:t>
            </a:r>
            <a:r>
              <a:rPr lang="nl-BE" sz="1200" b="1" kern="1200" dirty="0">
                <a:solidFill>
                  <a:schemeClr val="tx1"/>
                </a:solidFill>
                <a:effectLst/>
                <a:latin typeface="+mn-lt"/>
                <a:ea typeface="+mn-ea"/>
                <a:cs typeface="+mn-cs"/>
              </a:rPr>
              <a:t>verwijs </a:t>
            </a:r>
            <a:r>
              <a:rPr lang="nl-BE" sz="1200" kern="1200" dirty="0">
                <a:solidFill>
                  <a:schemeClr val="tx1"/>
                </a:solidFill>
                <a:effectLst/>
                <a:latin typeface="+mn-lt"/>
                <a:ea typeface="+mn-ea"/>
                <a:cs typeface="+mn-cs"/>
              </a:rPr>
              <a:t>tijdig </a:t>
            </a:r>
            <a:r>
              <a:rPr lang="nl-BE" sz="1200" b="1" kern="1200" dirty="0">
                <a:solidFill>
                  <a:schemeClr val="tx1"/>
                </a:solidFill>
                <a:effectLst/>
                <a:latin typeface="+mn-lt"/>
                <a:ea typeface="+mn-ea"/>
                <a:cs typeface="+mn-cs"/>
              </a:rPr>
              <a:t>door</a:t>
            </a:r>
            <a:r>
              <a:rPr lang="nl-BE" sz="1200" kern="1200" dirty="0">
                <a:solidFill>
                  <a:schemeClr val="tx1"/>
                </a:solidFill>
                <a:effectLst/>
                <a:latin typeface="+mn-lt"/>
                <a:ea typeface="+mn-ea"/>
                <a:cs typeface="+mn-cs"/>
              </a:rPr>
              <a:t>.</a:t>
            </a:r>
            <a:br>
              <a:rPr lang="nl-BE" sz="1200" kern="1200" dirty="0">
                <a:solidFill>
                  <a:schemeClr val="tx1"/>
                </a:solidFill>
                <a:effectLst/>
                <a:latin typeface="+mn-lt"/>
                <a:ea typeface="+mn-ea"/>
                <a:cs typeface="+mn-cs"/>
              </a:rPr>
            </a:b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8</a:t>
            </a:fld>
            <a:endParaRPr lang="nl-BE"/>
          </a:p>
        </p:txBody>
      </p:sp>
    </p:spTree>
    <p:extLst>
      <p:ext uri="{BB962C8B-B14F-4D97-AF65-F5344CB8AC3E}">
        <p14:creationId xmlns:p14="http://schemas.microsoft.com/office/powerpoint/2010/main" val="1753988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Overzicht fenotypen en criteria ondervoeding</a:t>
            </a:r>
            <a:r>
              <a:rPr lang="nl-BE" sz="1200" kern="1200" dirty="0">
                <a:solidFill>
                  <a:schemeClr val="tx1"/>
                </a:solidFill>
                <a:effectLst/>
                <a:latin typeface="+mn-lt"/>
                <a:ea typeface="+mn-ea"/>
                <a:cs typeface="+mn-cs"/>
                <a:sym typeface="Wingdings" pitchFamily="2" charset="2"/>
              </a:rPr>
              <a:t> (links)</a:t>
            </a: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GLIM  (Global Leadership Initiative on Malnutrition) </a:t>
            </a:r>
            <a:r>
              <a:rPr lang="nl-BE" sz="1200" b="0" kern="1200" dirty="0">
                <a:solidFill>
                  <a:schemeClr val="tx1"/>
                </a:solidFill>
                <a:effectLst/>
                <a:latin typeface="+mn-lt"/>
                <a:ea typeface="+mn-ea"/>
                <a:cs typeface="+mn-cs"/>
              </a:rPr>
              <a:t>omschrijft ondervoeding </a:t>
            </a:r>
            <a:r>
              <a:rPr lang="nl-BE" sz="1200" kern="1200" dirty="0">
                <a:solidFill>
                  <a:schemeClr val="tx1"/>
                </a:solidFill>
                <a:effectLst/>
                <a:latin typeface="+mn-lt"/>
                <a:ea typeface="+mn-ea"/>
                <a:cs typeface="+mn-cs"/>
              </a:rPr>
              <a:t>als een staat waarin er sprake is van minstens een waarneembaar (fenotypisch) kenmerk in combinatie met minstens een oorzakelijk (etiologisch) criterium. </a:t>
            </a:r>
          </a:p>
          <a:p>
            <a:r>
              <a:rPr lang="nl-BE" sz="1200" kern="1200" dirty="0">
                <a:solidFill>
                  <a:schemeClr val="tx1"/>
                </a:solidFill>
                <a:effectLst/>
                <a:latin typeface="+mn-lt"/>
                <a:ea typeface="+mn-ea"/>
                <a:cs typeface="+mn-cs"/>
              </a:rPr>
              <a:t>De fenotypen (waarneembaar): gewichtsverlies, lage BMI en spierverlies. </a:t>
            </a:r>
          </a:p>
          <a:p>
            <a:r>
              <a:rPr lang="nl-BE" sz="1200" kern="1200" dirty="0">
                <a:solidFill>
                  <a:schemeClr val="tx1"/>
                </a:solidFill>
                <a:effectLst/>
                <a:latin typeface="+mn-lt"/>
                <a:ea typeface="+mn-ea"/>
                <a:cs typeface="+mn-cs"/>
              </a:rPr>
              <a:t>De etiologische criteria (oorzakelijk): verminderde voedingsinname, malabsorptie, maldigestie en ziekte, ontsteking. </a:t>
            </a:r>
          </a:p>
          <a:p>
            <a:r>
              <a:rPr lang="nl-BE" sz="1200" kern="1200" dirty="0">
                <a:solidFill>
                  <a:schemeClr val="tx1"/>
                </a:solidFill>
                <a:effectLst/>
                <a:latin typeface="+mn-lt"/>
                <a:ea typeface="+mn-ea"/>
                <a:cs typeface="+mn-cs"/>
              </a:rPr>
              <a:t>De ernst van de ondervoeding wordt bepaald door de ernst van het fenotype. </a:t>
            </a:r>
          </a:p>
          <a:p>
            <a:r>
              <a:rPr lang="nl-BE" sz="1200" kern="1200" dirty="0">
                <a:solidFill>
                  <a:schemeClr val="tx1"/>
                </a:solidFill>
                <a:effectLst/>
                <a:latin typeface="+mn-lt"/>
                <a:ea typeface="+mn-ea"/>
                <a:cs typeface="+mn-cs"/>
              </a:rPr>
              <a:t>Hoe dit op te sporen en de grenswaarden zijn terug te vinden in het deel screening.</a:t>
            </a:r>
          </a:p>
          <a:p>
            <a:endParaRPr lang="nl-BE" dirty="0"/>
          </a:p>
          <a:p>
            <a:r>
              <a:rPr lang="nl-BE" dirty="0"/>
              <a:t>Overzichtelijke flowchart doorverwijzing (rechts)</a:t>
            </a:r>
          </a:p>
          <a:p>
            <a:endParaRPr lang="nl-BE" dirty="0"/>
          </a:p>
          <a:p>
            <a:r>
              <a:rPr lang="nl-BE" b="1" dirty="0"/>
              <a:t>Risico op ondervoeding</a:t>
            </a:r>
          </a:p>
          <a:p>
            <a:pPr marL="171450" indent="-171450">
              <a:buFont typeface="Arial" panose="020B0604020202020204" pitchFamily="34" charset="0"/>
              <a:buChar char="•"/>
            </a:pPr>
            <a:r>
              <a:rPr lang="nl-BE" b="0" dirty="0"/>
              <a:t>Indicaties: </a:t>
            </a:r>
          </a:p>
          <a:p>
            <a:pPr marL="628650" lvl="1" indent="-171450">
              <a:buFont typeface="Arial" panose="020B0604020202020204" pitchFamily="34" charset="0"/>
              <a:buChar char="•"/>
            </a:pPr>
            <a:r>
              <a:rPr lang="nl-BE" b="0" dirty="0"/>
              <a:t>Gewichtsverlies: loszittende kleding, juwelen, kunstgebid, extra gaatje in de riem</a:t>
            </a:r>
          </a:p>
          <a:p>
            <a:pPr marL="628650" lvl="1" indent="-171450">
              <a:buFont typeface="Arial" panose="020B0604020202020204" pitchFamily="34" charset="0"/>
              <a:buChar char="•"/>
            </a:pPr>
            <a:r>
              <a:rPr lang="nl-BE" b="0" dirty="0"/>
              <a:t>Constant koud hebben</a:t>
            </a:r>
          </a:p>
          <a:p>
            <a:pPr marL="628650" lvl="1" indent="-171450">
              <a:buFont typeface="Arial" panose="020B0604020202020204" pitchFamily="34" charset="0"/>
              <a:buChar char="•"/>
            </a:pPr>
            <a:r>
              <a:rPr lang="nl-BE" b="0" dirty="0"/>
              <a:t>Duiziligheid</a:t>
            </a:r>
          </a:p>
          <a:p>
            <a:pPr marL="628650" lvl="1" indent="-171450">
              <a:buFont typeface="Arial" panose="020B0604020202020204" pitchFamily="34" charset="0"/>
              <a:buChar char="•"/>
            </a:pPr>
            <a:r>
              <a:rPr lang="nl-BE" b="0" dirty="0"/>
              <a:t>Vermoeidheid</a:t>
            </a:r>
          </a:p>
          <a:p>
            <a:pPr marL="628650" lvl="1" indent="-171450">
              <a:buFont typeface="Arial" panose="020B0604020202020204" pitchFamily="34" charset="0"/>
              <a:buChar char="•"/>
            </a:pPr>
            <a:r>
              <a:rPr lang="nl-BE" b="0" dirty="0"/>
              <a:t>Algemene zwakte</a:t>
            </a:r>
          </a:p>
          <a:p>
            <a:pPr marL="171450" indent="-171450">
              <a:buFont typeface="Arial" panose="020B0604020202020204" pitchFamily="34" charset="0"/>
              <a:buChar char="•"/>
            </a:pPr>
            <a:r>
              <a:rPr lang="nl-BE" b="0" dirty="0"/>
              <a:t>Praat erover met de bezoeker</a:t>
            </a:r>
          </a:p>
          <a:p>
            <a:pPr marL="628650" lvl="1" indent="-171450">
              <a:buFont typeface="Arial" panose="020B0604020202020204" pitchFamily="34" charset="0"/>
              <a:buChar char="•"/>
            </a:pPr>
            <a:r>
              <a:rPr lang="nl-BE" b="0" dirty="0"/>
              <a:t>Heb je meer moeite met eten?</a:t>
            </a:r>
          </a:p>
          <a:p>
            <a:pPr marL="628650" lvl="1" indent="-171450">
              <a:buFont typeface="Arial" panose="020B0604020202020204" pitchFamily="34" charset="0"/>
              <a:buChar char="•"/>
            </a:pPr>
            <a:r>
              <a:rPr lang="nl-BE" b="0" dirty="0"/>
              <a:t>Eet je minder of trager dan anders?</a:t>
            </a:r>
          </a:p>
          <a:p>
            <a:pPr marL="628650" lvl="1" indent="-171450">
              <a:buFont typeface="Arial" panose="020B0604020202020204" pitchFamily="34" charset="0"/>
              <a:buChar char="•"/>
            </a:pPr>
            <a:r>
              <a:rPr lang="nl-BE" b="0" dirty="0"/>
              <a:t>Heb je tand- of mondproblemen? </a:t>
            </a:r>
          </a:p>
          <a:p>
            <a:pPr marL="628650" lvl="1" indent="-171450">
              <a:buFont typeface="Arial" panose="020B0604020202020204" pitchFamily="34" charset="0"/>
              <a:buChar char="•"/>
            </a:pPr>
            <a:r>
              <a:rPr lang="nl-BE" b="0" dirty="0"/>
              <a:t>…</a:t>
            </a:r>
          </a:p>
          <a:p>
            <a:pPr marL="171450" indent="-171450">
              <a:buFont typeface="Arial" panose="020B0604020202020204" pitchFamily="34" charset="0"/>
              <a:buChar char="•"/>
            </a:pPr>
            <a:r>
              <a:rPr lang="nl-BE" b="0" dirty="0"/>
              <a:t>Verwijs door naar:</a:t>
            </a:r>
          </a:p>
          <a:p>
            <a:pPr marL="628650" lvl="1" indent="-171450">
              <a:buFont typeface="Arial" panose="020B0604020202020204" pitchFamily="34" charset="0"/>
              <a:buChar char="•"/>
            </a:pPr>
            <a:r>
              <a:rPr lang="nl-BE" b="0" dirty="0"/>
              <a:t>Huisarts: algemeen advies</a:t>
            </a:r>
          </a:p>
          <a:p>
            <a:pPr marL="628650" lvl="1" indent="-171450">
              <a:buFont typeface="Arial" panose="020B0604020202020204" pitchFamily="34" charset="0"/>
              <a:buChar char="•"/>
            </a:pPr>
            <a:r>
              <a:rPr lang="nl-BE" b="0" dirty="0"/>
              <a:t>Diëtist: voedingsadvies rond energie- en eiwitverrijking</a:t>
            </a:r>
          </a:p>
          <a:p>
            <a:endParaRPr lang="nl-BE" dirty="0"/>
          </a:p>
          <a:p>
            <a:r>
              <a:rPr lang="nl-BE" b="1" dirty="0"/>
              <a:t>Kauwmoeilijkheden</a:t>
            </a:r>
          </a:p>
          <a:p>
            <a:pPr marL="171450" indent="-171450">
              <a:buFont typeface="Arial" panose="020B0604020202020204" pitchFamily="34" charset="0"/>
              <a:buChar char="•"/>
            </a:pPr>
            <a:r>
              <a:rPr lang="nl-BE" dirty="0"/>
              <a:t>Moeite met kauwen?</a:t>
            </a:r>
          </a:p>
          <a:p>
            <a:pPr marL="171450" indent="-171450">
              <a:buFont typeface="Arial" panose="020B0604020202020204" pitchFamily="34" charset="0"/>
              <a:buChar char="•"/>
            </a:pPr>
            <a:r>
              <a:rPr lang="nl-BE" dirty="0"/>
              <a:t>Blijft er vaak halfgekauwd voedsel achter op het bord?</a:t>
            </a:r>
          </a:p>
          <a:p>
            <a:pPr marL="171450" indent="-171450">
              <a:buFont typeface="Arial" panose="020B0604020202020204" pitchFamily="34" charset="0"/>
              <a:buChar char="•"/>
            </a:pPr>
            <a:r>
              <a:rPr lang="nl-BE" dirty="0"/>
              <a:t>Praat erover met de bezoeker</a:t>
            </a:r>
          </a:p>
          <a:p>
            <a:pPr marL="171450" indent="-171450">
              <a:buFont typeface="Arial" panose="020B0604020202020204" pitchFamily="34" charset="0"/>
              <a:buChar char="•"/>
            </a:pPr>
            <a:r>
              <a:rPr lang="nl-BE" dirty="0"/>
              <a:t>Geef tips voor het aanpassen van de consistentie</a:t>
            </a:r>
          </a:p>
          <a:p>
            <a:pPr marL="171450" indent="-171450">
              <a:buFont typeface="Arial" panose="020B0604020202020204" pitchFamily="34" charset="0"/>
              <a:buChar char="•"/>
            </a:pPr>
            <a:r>
              <a:rPr lang="nl-BE" dirty="0"/>
              <a:t>Verwijs door naar:</a:t>
            </a:r>
          </a:p>
          <a:p>
            <a:pPr marL="628650" lvl="1" indent="-171450">
              <a:buFont typeface="Arial" panose="020B0604020202020204" pitchFamily="34" charset="0"/>
              <a:buChar char="•"/>
            </a:pPr>
            <a:r>
              <a:rPr lang="nl-BE" dirty="0"/>
              <a:t>Huisarts/tandarts: probleem aanpakken</a:t>
            </a:r>
          </a:p>
          <a:p>
            <a:pPr marL="628650" lvl="1" indent="-171450">
              <a:buFont typeface="Arial" panose="020B0604020202020204" pitchFamily="34" charset="0"/>
              <a:buChar char="•"/>
            </a:pPr>
            <a:r>
              <a:rPr lang="nl-BE" dirty="0"/>
              <a:t>Diëtist: voedingsadvies omtrent aangepaste consistentie</a:t>
            </a:r>
          </a:p>
          <a:p>
            <a:pPr marL="0" lvl="0" indent="0">
              <a:buFont typeface="Arial" panose="020B0604020202020204" pitchFamily="34" charset="0"/>
              <a:buNone/>
            </a:pPr>
            <a:endParaRPr lang="nl-BE" dirty="0"/>
          </a:p>
          <a:p>
            <a:pPr marL="0" lvl="0" indent="0">
              <a:buFont typeface="Arial" panose="020B0604020202020204" pitchFamily="34" charset="0"/>
              <a:buNone/>
            </a:pPr>
            <a:r>
              <a:rPr lang="nl-BE" b="1" dirty="0"/>
              <a:t>Slikmoeilijkheden</a:t>
            </a:r>
          </a:p>
          <a:p>
            <a:pPr marL="171450" indent="-171450">
              <a:buFont typeface="Arial" panose="020B0604020202020204" pitchFamily="34" charset="0"/>
              <a:buChar char="•"/>
            </a:pPr>
            <a:r>
              <a:rPr lang="nl-BE" dirty="0"/>
              <a:t>Verwijs door naar:</a:t>
            </a:r>
          </a:p>
          <a:p>
            <a:pPr marL="628650" lvl="1" indent="-171450">
              <a:buFont typeface="Arial" panose="020B0604020202020204" pitchFamily="34" charset="0"/>
              <a:buChar char="•"/>
            </a:pPr>
            <a:r>
              <a:rPr lang="nl-BE" dirty="0"/>
              <a:t>Huisarts: algemeen advies</a:t>
            </a:r>
          </a:p>
          <a:p>
            <a:pPr marL="628650" lvl="1" indent="-171450">
              <a:buFont typeface="Arial" panose="020B0604020202020204" pitchFamily="34" charset="0"/>
              <a:buChar char="•"/>
            </a:pPr>
            <a:r>
              <a:rPr lang="nl-BE" dirty="0"/>
              <a:t>Logopedist: mate van slikprobleem bepalen</a:t>
            </a:r>
          </a:p>
          <a:p>
            <a:pPr marL="628650" lvl="1" indent="-171450">
              <a:buFont typeface="Arial" panose="020B0604020202020204" pitchFamily="34" charset="0"/>
              <a:buChar char="•"/>
            </a:pPr>
            <a:r>
              <a:rPr lang="nl-BE" dirty="0"/>
              <a:t>Diëtist: voedingsadvies omtrent aangepaste consistentie</a:t>
            </a:r>
          </a:p>
          <a:p>
            <a:endParaRPr lang="nl-BE" dirty="0"/>
          </a:p>
          <a:p>
            <a:endParaRPr lang="nl-BE" dirty="0"/>
          </a:p>
          <a:p>
            <a:endParaRPr lang="nl-BE" dirty="0"/>
          </a:p>
          <a:p>
            <a:endParaRPr lang="nl-BE" dirty="0"/>
          </a:p>
          <a:p>
            <a:endParaRPr lang="nl-BE" dirty="0"/>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endParaRPr lang="nl-BE" dirty="0"/>
          </a:p>
        </p:txBody>
      </p:sp>
      <p:sp>
        <p:nvSpPr>
          <p:cNvPr id="4" name="Tijdelijke aanduiding voor dianummer 3"/>
          <p:cNvSpPr>
            <a:spLocks noGrp="1"/>
          </p:cNvSpPr>
          <p:nvPr>
            <p:ph type="sldNum" sz="quarter" idx="5"/>
          </p:nvPr>
        </p:nvSpPr>
        <p:spPr/>
        <p:txBody>
          <a:bodyPr/>
          <a:lstStyle/>
          <a:p>
            <a:fld id="{A42FDF90-6B46-46C0-8AB4-041CCF167BB1}" type="slidenum">
              <a:rPr lang="nl-BE" smtClean="0"/>
              <a:t>9</a:t>
            </a:fld>
            <a:endParaRPr lang="nl-BE"/>
          </a:p>
        </p:txBody>
      </p:sp>
    </p:spTree>
    <p:extLst>
      <p:ext uri="{BB962C8B-B14F-4D97-AF65-F5344CB8AC3E}">
        <p14:creationId xmlns:p14="http://schemas.microsoft.com/office/powerpoint/2010/main" val="1171877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0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1260000"/>
            <a:ext cx="6120000" cy="1440000"/>
          </a:xfrm>
        </p:spPr>
        <p:txBody>
          <a:bodyPr/>
          <a:lstStyle/>
          <a:p>
            <a:r>
              <a:rPr lang="nl-NL" dirty="0"/>
              <a:t>Klik om de stijl te bewerken</a:t>
            </a:r>
            <a:endParaRPr lang="nl-BE" dirty="0"/>
          </a:p>
        </p:txBody>
      </p:sp>
      <p:sp>
        <p:nvSpPr>
          <p:cNvPr id="15" name="Date Placeholder 14"/>
          <p:cNvSpPr>
            <a:spLocks noGrp="1"/>
          </p:cNvSpPr>
          <p:nvPr>
            <p:ph type="dt" sz="half" idx="10"/>
          </p:nvPr>
        </p:nvSpPr>
        <p:spPr/>
        <p:txBody>
          <a:bodyPr/>
          <a:lstStyle/>
          <a:p>
            <a:fld id="{B67774C5-FF33-4292-8B64-49963CA21661}" type="datetime1">
              <a:rPr lang="nl-BE" smtClean="0"/>
              <a:t>7/05/2026</a:t>
            </a:fld>
            <a:endParaRPr lang="nl-BE" dirty="0"/>
          </a:p>
        </p:txBody>
      </p:sp>
      <p:pic>
        <p:nvPicPr>
          <p:cNvPr id="9" name="Picture 10">
            <a:extLst>
              <a:ext uri="{FF2B5EF4-FFF2-40B4-BE49-F238E27FC236}">
                <a16:creationId xmlns:a16="http://schemas.microsoft.com/office/drawing/2014/main" id="{48A7B81C-460B-6445-89EE-80E293AB05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00" y="3662069"/>
            <a:ext cx="1762216" cy="930323"/>
          </a:xfrm>
          <a:prstGeom prst="rect">
            <a:avLst/>
          </a:prstGeom>
        </p:spPr>
      </p:pic>
    </p:spTree>
    <p:extLst>
      <p:ext uri="{BB962C8B-B14F-4D97-AF65-F5344CB8AC3E}">
        <p14:creationId xmlns:p14="http://schemas.microsoft.com/office/powerpoint/2010/main" val="40892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ALLE THEMA'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presentatie</a:t>
            </a:r>
            <a:r>
              <a:rPr lang="en-US" dirty="0"/>
              <a:t> </a:t>
            </a:r>
            <a:r>
              <a:rPr lang="en-US" dirty="0" err="1"/>
              <a:t>rond</a:t>
            </a:r>
            <a:br>
              <a:rPr lang="en-US" dirty="0"/>
            </a:br>
            <a:r>
              <a:rPr lang="en-US" dirty="0" err="1"/>
              <a:t>gezondheid</a:t>
            </a:r>
            <a:r>
              <a:rPr lang="en-US" dirty="0"/>
              <a:t> &amp; milieu</a:t>
            </a:r>
            <a:endParaRPr lang="nl-BE" dirty="0"/>
          </a:p>
        </p:txBody>
      </p:sp>
      <p:pic>
        <p:nvPicPr>
          <p:cNvPr id="25" name="Picture 10">
            <a:extLst>
              <a:ext uri="{FF2B5EF4-FFF2-40B4-BE49-F238E27FC236}">
                <a16:creationId xmlns:a16="http://schemas.microsoft.com/office/drawing/2014/main" id="{71A8E3FD-B7D8-804A-859A-60EA2097E4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pic>
        <p:nvPicPr>
          <p:cNvPr id="26" name="Picture 4">
            <a:extLst>
              <a:ext uri="{FF2B5EF4-FFF2-40B4-BE49-F238E27FC236}">
                <a16:creationId xmlns:a16="http://schemas.microsoft.com/office/drawing/2014/main" id="{EF0A9505-DC89-EB46-90DB-F161F2CE3F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662400"/>
            <a:ext cx="757023" cy="930387"/>
          </a:xfrm>
          <a:prstGeom prst="rect">
            <a:avLst/>
          </a:prstGeom>
        </p:spPr>
      </p:pic>
      <p:pic>
        <p:nvPicPr>
          <p:cNvPr id="27" name="Picture 8">
            <a:extLst>
              <a:ext uri="{FF2B5EF4-FFF2-40B4-BE49-F238E27FC236}">
                <a16:creationId xmlns:a16="http://schemas.microsoft.com/office/drawing/2014/main" id="{09C753A4-C6F8-734B-B01D-2CCE6B7415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53600" y="658800"/>
            <a:ext cx="728128" cy="913050"/>
          </a:xfrm>
          <a:prstGeom prst="rect">
            <a:avLst/>
          </a:prstGeom>
        </p:spPr>
      </p:pic>
      <p:pic>
        <p:nvPicPr>
          <p:cNvPr id="28" name="Picture 9">
            <a:extLst>
              <a:ext uri="{FF2B5EF4-FFF2-40B4-BE49-F238E27FC236}">
                <a16:creationId xmlns:a16="http://schemas.microsoft.com/office/drawing/2014/main" id="{E412B8F8-A264-F941-BF1E-79888EC8C3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9600" y="608400"/>
            <a:ext cx="1011289" cy="982395"/>
          </a:xfrm>
          <a:prstGeom prst="rect">
            <a:avLst/>
          </a:prstGeom>
        </p:spPr>
      </p:pic>
      <p:pic>
        <p:nvPicPr>
          <p:cNvPr id="29" name="Picture 10">
            <a:extLst>
              <a:ext uri="{FF2B5EF4-FFF2-40B4-BE49-F238E27FC236}">
                <a16:creationId xmlns:a16="http://schemas.microsoft.com/office/drawing/2014/main" id="{B66D4D9A-EA4B-8949-804F-B1A446CCB4C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26800" y="349200"/>
            <a:ext cx="999731" cy="1225105"/>
          </a:xfrm>
          <a:prstGeom prst="rect">
            <a:avLst/>
          </a:prstGeom>
        </p:spPr>
      </p:pic>
    </p:spTree>
    <p:extLst>
      <p:ext uri="{BB962C8B-B14F-4D97-AF65-F5344CB8AC3E}">
        <p14:creationId xmlns:p14="http://schemas.microsoft.com/office/powerpoint/2010/main" val="482989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THEMA gezondheid &amp; milieu">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6679866" cy="108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br>
              <a:rPr lang="en-US" dirty="0"/>
            </a:br>
            <a:r>
              <a:rPr lang="en-US" dirty="0" err="1"/>
              <a:t>beweging</a:t>
            </a:r>
            <a:endParaRPr lang="nl-BE" dirty="0"/>
          </a:p>
        </p:txBody>
      </p:sp>
      <p:pic>
        <p:nvPicPr>
          <p:cNvPr id="12" name="Picture 4">
            <a:extLst>
              <a:ext uri="{FF2B5EF4-FFF2-40B4-BE49-F238E27FC236}">
                <a16:creationId xmlns:a16="http://schemas.microsoft.com/office/drawing/2014/main" id="{CF4C3ECD-A999-EF4A-98AB-A2A1943CA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0800" y="604800"/>
            <a:ext cx="1051200" cy="949084"/>
          </a:xfrm>
          <a:prstGeom prst="rect">
            <a:avLst/>
          </a:prstGeom>
        </p:spPr>
      </p:pic>
      <p:pic>
        <p:nvPicPr>
          <p:cNvPr id="13" name="Picture 8">
            <a:extLst>
              <a:ext uri="{FF2B5EF4-FFF2-40B4-BE49-F238E27FC236}">
                <a16:creationId xmlns:a16="http://schemas.microsoft.com/office/drawing/2014/main" id="{B479D722-313A-1147-B06E-104013DEA0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0" y="687600"/>
            <a:ext cx="1080000" cy="729890"/>
          </a:xfrm>
          <a:prstGeom prst="rect">
            <a:avLst/>
          </a:prstGeom>
        </p:spPr>
      </p:pic>
      <p:pic>
        <p:nvPicPr>
          <p:cNvPr id="14" name="Picture 9">
            <a:extLst>
              <a:ext uri="{FF2B5EF4-FFF2-40B4-BE49-F238E27FC236}">
                <a16:creationId xmlns:a16="http://schemas.microsoft.com/office/drawing/2014/main" id="{12D9212E-6C0A-CF46-AF32-A3CB295E6E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37200" y="450000"/>
            <a:ext cx="1069200" cy="956964"/>
          </a:xfrm>
          <a:prstGeom prst="rect">
            <a:avLst/>
          </a:prstGeom>
        </p:spPr>
      </p:pic>
      <p:pic>
        <p:nvPicPr>
          <p:cNvPr id="18" name="Picture 10">
            <a:extLst>
              <a:ext uri="{FF2B5EF4-FFF2-40B4-BE49-F238E27FC236}">
                <a16:creationId xmlns:a16="http://schemas.microsoft.com/office/drawing/2014/main" id="{50BDE938-34E0-2745-A5D2-C6DD87E6C90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5600" y="626400"/>
            <a:ext cx="506811" cy="860400"/>
          </a:xfrm>
          <a:prstGeom prst="rect">
            <a:avLst/>
          </a:prstGeom>
        </p:spPr>
      </p:pic>
      <p:pic>
        <p:nvPicPr>
          <p:cNvPr id="20" name="Picture 10">
            <a:extLst>
              <a:ext uri="{FF2B5EF4-FFF2-40B4-BE49-F238E27FC236}">
                <a16:creationId xmlns:a16="http://schemas.microsoft.com/office/drawing/2014/main" id="{0724F0FD-0A64-E347-9887-4C5F7FEED1B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spTree>
    <p:extLst>
      <p:ext uri="{BB962C8B-B14F-4D97-AF65-F5344CB8AC3E}">
        <p14:creationId xmlns:p14="http://schemas.microsoft.com/office/powerpoint/2010/main" val="4208925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 met foto rech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623600"/>
            <a:ext cx="4140000" cy="28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hasCustomPrompt="1"/>
          </p:nvPr>
        </p:nvSpPr>
        <p:spPr>
          <a:xfrm>
            <a:off x="4896000" y="1623600"/>
            <a:ext cx="4248000" cy="2880000"/>
          </a:xfrm>
        </p:spPr>
        <p:txBody>
          <a:bodyPr/>
          <a:lstStyle>
            <a:lvl1pPr>
              <a:defRPr baseline="0"/>
            </a:lvl1pPr>
          </a:lstStyle>
          <a:p>
            <a:pPr lvl="0"/>
            <a:r>
              <a:rPr lang="en-US" err="1"/>
              <a:t>Plaats</a:t>
            </a:r>
            <a:r>
              <a:rPr lang="en-US"/>
              <a:t> </a:t>
            </a:r>
            <a:r>
              <a:rPr lang="en-US" err="1"/>
              <a:t>hier</a:t>
            </a:r>
            <a:r>
              <a:rPr lang="en-US"/>
              <a:t> </a:t>
            </a:r>
            <a:r>
              <a:rPr lang="en-US" err="1"/>
              <a:t>een</a:t>
            </a:r>
            <a:r>
              <a:rPr lang="en-US"/>
              <a:t> </a:t>
            </a:r>
            <a:r>
              <a:rPr lang="en-US" err="1"/>
              <a:t>foto</a:t>
            </a:r>
            <a:r>
              <a:rPr lang="en-US"/>
              <a:t> of </a:t>
            </a:r>
            <a:r>
              <a:rPr lang="en-US" err="1"/>
              <a:t>een</a:t>
            </a:r>
            <a:r>
              <a:rPr lang="en-US"/>
              <a:t> film – </a:t>
            </a:r>
            <a:r>
              <a:rPr lang="en-US" err="1"/>
              <a:t>klik</a:t>
            </a:r>
            <a:r>
              <a:rPr lang="en-US"/>
              <a:t> op het </a:t>
            </a:r>
            <a:r>
              <a:rPr lang="en-US" err="1"/>
              <a:t>icoontje</a:t>
            </a:r>
            <a:r>
              <a:rPr lang="en-US"/>
              <a:t> </a:t>
            </a:r>
            <a:r>
              <a:rPr lang="en-US" err="1"/>
              <a:t>hieronder</a:t>
            </a:r>
            <a:endParaRPr lang="en-US"/>
          </a:p>
        </p:txBody>
      </p:sp>
      <p:sp>
        <p:nvSpPr>
          <p:cNvPr id="8" name="Text Placeholder 7"/>
          <p:cNvSpPr>
            <a:spLocks noGrp="1"/>
          </p:cNvSpPr>
          <p:nvPr>
            <p:ph type="body" sz="quarter" idx="13"/>
          </p:nvPr>
        </p:nvSpPr>
        <p:spPr>
          <a:xfrm>
            <a:off x="539750" y="882650"/>
            <a:ext cx="8243888" cy="270000"/>
          </a:xfrm>
        </p:spPr>
        <p:txBody>
          <a:bodyPr/>
          <a:lstStyle>
            <a:lvl1pPr marL="0" indent="0">
              <a:lnSpc>
                <a:spcPct val="100000"/>
              </a:lnSpc>
              <a:buNone/>
              <a:defRPr sz="2000" b="1"/>
            </a:lvl1pPr>
          </a:lstStyle>
          <a:p>
            <a:pPr lvl="0"/>
            <a:r>
              <a:rPr lang="en-US"/>
              <a:t>Click to edit Master text styles</a:t>
            </a:r>
          </a:p>
        </p:txBody>
      </p:sp>
      <p:sp>
        <p:nvSpPr>
          <p:cNvPr id="12" name="Title 1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2343026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2"/>
        </a:solidFill>
        <a:effectLst/>
      </p:bgPr>
    </p:bg>
    <p:spTree>
      <p:nvGrpSpPr>
        <p:cNvPr id="1" name=""/>
        <p:cNvGrpSpPr/>
        <p:nvPr/>
      </p:nvGrpSpPr>
      <p:grpSpPr>
        <a:xfrm>
          <a:off x="0" y="0"/>
          <a:ext cx="0" cy="0"/>
          <a:chOff x="0" y="0"/>
          <a:chExt cx="0" cy="0"/>
        </a:xfrm>
      </p:grpSpPr>
      <p:sp>
        <p:nvSpPr>
          <p:cNvPr id="20" name="Freeform 19"/>
          <p:cNvSpPr/>
          <p:nvPr userDrawn="1"/>
        </p:nvSpPr>
        <p:spPr>
          <a:xfrm>
            <a:off x="0" y="0"/>
            <a:ext cx="8104714" cy="5143500"/>
          </a:xfrm>
          <a:custGeom>
            <a:avLst/>
            <a:gdLst>
              <a:gd name="connsiteX0" fmla="*/ 0 w 8104714"/>
              <a:gd name="connsiteY0" fmla="*/ 0 h 5143500"/>
              <a:gd name="connsiteX1" fmla="*/ 8104714 w 8104714"/>
              <a:gd name="connsiteY1" fmla="*/ 0 h 5143500"/>
              <a:gd name="connsiteX2" fmla="*/ 5134956 w 8104714"/>
              <a:gd name="connsiteY2" fmla="*/ 5143500 h 5143500"/>
              <a:gd name="connsiteX3" fmla="*/ 931045 w 8104714"/>
              <a:gd name="connsiteY3" fmla="*/ 5143500 h 5143500"/>
              <a:gd name="connsiteX4" fmla="*/ 0 w 8104714"/>
              <a:gd name="connsiteY4" fmla="*/ 353097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4714" h="5143500">
                <a:moveTo>
                  <a:pt x="0" y="0"/>
                </a:moveTo>
                <a:lnTo>
                  <a:pt x="8104714" y="0"/>
                </a:lnTo>
                <a:lnTo>
                  <a:pt x="5134956" y="5143500"/>
                </a:lnTo>
                <a:lnTo>
                  <a:pt x="931045" y="5143500"/>
                </a:lnTo>
                <a:lnTo>
                  <a:pt x="0" y="3530970"/>
                </a:lnTo>
                <a:close/>
              </a:path>
            </a:pathLst>
          </a:custGeom>
          <a:solidFill>
            <a:srgbClr val="F7A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tle 2"/>
          <p:cNvSpPr>
            <a:spLocks noGrp="1"/>
          </p:cNvSpPr>
          <p:nvPr>
            <p:ph type="title"/>
          </p:nvPr>
        </p:nvSpPr>
        <p:spPr>
          <a:xfrm>
            <a:off x="720000" y="720000"/>
            <a:ext cx="6849200" cy="630000"/>
          </a:xfrm>
        </p:spPr>
        <p:txBody>
          <a:bodyPr/>
          <a:lstStyle/>
          <a:p>
            <a:r>
              <a:rPr lang="en-US" dirty="0"/>
              <a:t>Click to edit Master title style</a:t>
            </a:r>
            <a:endParaRPr lang="nl-BE" dirty="0"/>
          </a:p>
        </p:txBody>
      </p:sp>
      <p:sp>
        <p:nvSpPr>
          <p:cNvPr id="5" name="Text Placeholder 4"/>
          <p:cNvSpPr>
            <a:spLocks noGrp="1"/>
          </p:cNvSpPr>
          <p:nvPr>
            <p:ph type="body" sz="quarter" idx="13" hasCustomPrompt="1"/>
          </p:nvPr>
        </p:nvSpPr>
        <p:spPr>
          <a:xfrm>
            <a:off x="720725" y="1548000"/>
            <a:ext cx="3600000" cy="270000"/>
          </a:xfrm>
        </p:spPr>
        <p:txBody>
          <a:bodyPr/>
          <a:lstStyle>
            <a:lvl1pPr>
              <a:defRPr/>
            </a:lvl1pPr>
          </a:lstStyle>
          <a:p>
            <a:pPr lvl="0"/>
            <a:r>
              <a:rPr lang="en-US" dirty="0" err="1"/>
              <a:t>Voornaam</a:t>
            </a:r>
            <a:r>
              <a:rPr lang="en-US" dirty="0"/>
              <a:t> </a:t>
            </a:r>
            <a:r>
              <a:rPr lang="en-US" dirty="0" err="1"/>
              <a:t>Naam</a:t>
            </a:r>
            <a:endParaRPr lang="en-US" dirty="0"/>
          </a:p>
        </p:txBody>
      </p:sp>
      <p:sp>
        <p:nvSpPr>
          <p:cNvPr id="13" name="Text Placeholder 4"/>
          <p:cNvSpPr>
            <a:spLocks noGrp="1"/>
          </p:cNvSpPr>
          <p:nvPr>
            <p:ph type="body" sz="quarter" idx="17" hasCustomPrompt="1"/>
          </p:nvPr>
        </p:nvSpPr>
        <p:spPr>
          <a:xfrm>
            <a:off x="720725" y="1882800"/>
            <a:ext cx="3600000" cy="270000"/>
          </a:xfrm>
        </p:spPr>
        <p:txBody>
          <a:bodyPr/>
          <a:lstStyle>
            <a:lvl1pPr>
              <a:defRPr/>
            </a:lvl1pPr>
          </a:lstStyle>
          <a:p>
            <a:pPr lvl="0"/>
            <a:r>
              <a:rPr lang="en-US" dirty="0"/>
              <a:t>naam@gezondleven.be</a:t>
            </a:r>
          </a:p>
        </p:txBody>
      </p:sp>
      <p:sp>
        <p:nvSpPr>
          <p:cNvPr id="14" name="Text Placeholder 4"/>
          <p:cNvSpPr>
            <a:spLocks noGrp="1"/>
          </p:cNvSpPr>
          <p:nvPr>
            <p:ph type="body" sz="quarter" idx="18" hasCustomPrompt="1"/>
          </p:nvPr>
        </p:nvSpPr>
        <p:spPr>
          <a:xfrm>
            <a:off x="720725" y="2214000"/>
            <a:ext cx="3600000" cy="270000"/>
          </a:xfrm>
        </p:spPr>
        <p:txBody>
          <a:bodyPr/>
          <a:lstStyle>
            <a:lvl1pPr>
              <a:defRPr/>
            </a:lvl1pPr>
          </a:lstStyle>
          <a:p>
            <a:pPr lvl="0"/>
            <a:r>
              <a:rPr lang="en-US" dirty="0" err="1"/>
              <a:t>Telefoon</a:t>
            </a:r>
            <a:r>
              <a:rPr lang="en-US" dirty="0"/>
              <a:t>#</a:t>
            </a:r>
          </a:p>
        </p:txBody>
      </p:sp>
      <p:sp>
        <p:nvSpPr>
          <p:cNvPr id="9" name="TextBox 8"/>
          <p:cNvSpPr txBox="1"/>
          <p:nvPr userDrawn="1"/>
        </p:nvSpPr>
        <p:spPr>
          <a:xfrm>
            <a:off x="720000" y="2628000"/>
            <a:ext cx="2540000" cy="215444"/>
          </a:xfrm>
          <a:prstGeom prst="rect">
            <a:avLst/>
          </a:prstGeom>
          <a:noFill/>
        </p:spPr>
        <p:txBody>
          <a:bodyPr wrap="square" lIns="0" tIns="0" rIns="0" bIns="0" rtlCol="0">
            <a:noAutofit/>
          </a:bodyPr>
          <a:lstStyle/>
          <a:p>
            <a:r>
              <a:rPr lang="nl-BE" sz="1400" dirty="0">
                <a:solidFill>
                  <a:schemeClr val="bg2"/>
                </a:solidFill>
              </a:rPr>
              <a:t>gezondleven.be</a:t>
            </a:r>
          </a:p>
        </p:txBody>
      </p:sp>
      <p:pic>
        <p:nvPicPr>
          <p:cNvPr id="12" name="Picture 10">
            <a:extLst>
              <a:ext uri="{FF2B5EF4-FFF2-40B4-BE49-F238E27FC236}">
                <a16:creationId xmlns:a16="http://schemas.microsoft.com/office/drawing/2014/main" id="{7F055462-D4F6-BF4F-8806-071001E23B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00" y="3492736"/>
            <a:ext cx="1762216" cy="930323"/>
          </a:xfrm>
          <a:prstGeom prst="rect">
            <a:avLst/>
          </a:prstGeom>
        </p:spPr>
      </p:pic>
    </p:spTree>
    <p:extLst>
      <p:ext uri="{BB962C8B-B14F-4D97-AF65-F5344CB8AC3E}">
        <p14:creationId xmlns:p14="http://schemas.microsoft.com/office/powerpoint/2010/main" val="61543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dankt alternatief">
    <p:bg>
      <p:bgPr>
        <a:solidFill>
          <a:srgbClr val="F7AC4B"/>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nl-BE"/>
          </a:p>
        </p:txBody>
      </p:sp>
      <p:sp>
        <p:nvSpPr>
          <p:cNvPr id="5" name="Text Placeholder 4"/>
          <p:cNvSpPr>
            <a:spLocks noGrp="1"/>
          </p:cNvSpPr>
          <p:nvPr>
            <p:ph type="body" sz="quarter" idx="13" hasCustomPrompt="1"/>
          </p:nvPr>
        </p:nvSpPr>
        <p:spPr>
          <a:xfrm>
            <a:off x="720725" y="1548000"/>
            <a:ext cx="3600000" cy="270000"/>
          </a:xfrm>
        </p:spPr>
        <p:txBody>
          <a:bodyPr/>
          <a:lstStyle>
            <a:lvl1pPr>
              <a:defRPr/>
            </a:lvl1pPr>
          </a:lstStyle>
          <a:p>
            <a:pPr lvl="0"/>
            <a:r>
              <a:rPr lang="en-US" dirty="0" err="1"/>
              <a:t>Voornaam</a:t>
            </a:r>
            <a:r>
              <a:rPr lang="en-US" dirty="0"/>
              <a:t> </a:t>
            </a:r>
            <a:r>
              <a:rPr lang="en-US" dirty="0" err="1"/>
              <a:t>Naam</a:t>
            </a:r>
            <a:endParaRPr lang="en-US" dirty="0"/>
          </a:p>
        </p:txBody>
      </p:sp>
      <p:sp>
        <p:nvSpPr>
          <p:cNvPr id="13" name="Text Placeholder 4"/>
          <p:cNvSpPr>
            <a:spLocks noGrp="1"/>
          </p:cNvSpPr>
          <p:nvPr>
            <p:ph type="body" sz="quarter" idx="17" hasCustomPrompt="1"/>
          </p:nvPr>
        </p:nvSpPr>
        <p:spPr>
          <a:xfrm>
            <a:off x="720725" y="1882800"/>
            <a:ext cx="3600000" cy="270000"/>
          </a:xfrm>
        </p:spPr>
        <p:txBody>
          <a:bodyPr/>
          <a:lstStyle>
            <a:lvl1pPr>
              <a:defRPr/>
            </a:lvl1pPr>
          </a:lstStyle>
          <a:p>
            <a:pPr lvl="0"/>
            <a:r>
              <a:rPr lang="en-US" dirty="0"/>
              <a:t>naam@gezondleven.be</a:t>
            </a:r>
          </a:p>
        </p:txBody>
      </p:sp>
      <p:sp>
        <p:nvSpPr>
          <p:cNvPr id="14" name="Text Placeholder 4"/>
          <p:cNvSpPr>
            <a:spLocks noGrp="1"/>
          </p:cNvSpPr>
          <p:nvPr>
            <p:ph type="body" sz="quarter" idx="18" hasCustomPrompt="1"/>
          </p:nvPr>
        </p:nvSpPr>
        <p:spPr>
          <a:xfrm>
            <a:off x="720725" y="2214000"/>
            <a:ext cx="3600000" cy="270000"/>
          </a:xfrm>
        </p:spPr>
        <p:txBody>
          <a:bodyPr/>
          <a:lstStyle>
            <a:lvl1pPr>
              <a:defRPr/>
            </a:lvl1pPr>
          </a:lstStyle>
          <a:p>
            <a:pPr lvl="0"/>
            <a:r>
              <a:rPr lang="en-US" dirty="0" err="1"/>
              <a:t>Telefoon</a:t>
            </a:r>
            <a:r>
              <a:rPr lang="en-US" dirty="0"/>
              <a:t>#</a:t>
            </a:r>
          </a:p>
        </p:txBody>
      </p:sp>
      <p:sp>
        <p:nvSpPr>
          <p:cNvPr id="9" name="TextBox 8"/>
          <p:cNvSpPr txBox="1"/>
          <p:nvPr userDrawn="1"/>
        </p:nvSpPr>
        <p:spPr>
          <a:xfrm>
            <a:off x="720000" y="2628000"/>
            <a:ext cx="2540000" cy="215444"/>
          </a:xfrm>
          <a:prstGeom prst="rect">
            <a:avLst/>
          </a:prstGeom>
          <a:noFill/>
        </p:spPr>
        <p:txBody>
          <a:bodyPr wrap="square" lIns="0" tIns="0" rIns="0" bIns="0" rtlCol="0">
            <a:noAutofit/>
          </a:bodyPr>
          <a:lstStyle/>
          <a:p>
            <a:r>
              <a:rPr lang="nl-BE" sz="1400" dirty="0">
                <a:solidFill>
                  <a:schemeClr val="bg2"/>
                </a:solidFill>
              </a:rPr>
              <a:t>gezondleven.be</a:t>
            </a:r>
          </a:p>
        </p:txBody>
      </p:sp>
      <p:pic>
        <p:nvPicPr>
          <p:cNvPr id="12" name="Picture 10">
            <a:extLst>
              <a:ext uri="{FF2B5EF4-FFF2-40B4-BE49-F238E27FC236}">
                <a16:creationId xmlns:a16="http://schemas.microsoft.com/office/drawing/2014/main" id="{0A719906-5880-D64F-AB3D-AE2C1F45BC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00" y="3492736"/>
            <a:ext cx="1762216" cy="930323"/>
          </a:xfrm>
          <a:prstGeom prst="rect">
            <a:avLst/>
          </a:prstGeom>
        </p:spPr>
      </p:pic>
    </p:spTree>
    <p:extLst>
      <p:ext uri="{BB962C8B-B14F-4D97-AF65-F5344CB8AC3E}">
        <p14:creationId xmlns:p14="http://schemas.microsoft.com/office/powerpoint/2010/main" val="325333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lternatief 2">
    <p:bg>
      <p:bgPr>
        <a:solidFill>
          <a:schemeClr val="bg2"/>
        </a:solidFill>
        <a:effectLst/>
      </p:bgPr>
    </p:bg>
    <p:spTree>
      <p:nvGrpSpPr>
        <p:cNvPr id="1" name=""/>
        <p:cNvGrpSpPr/>
        <p:nvPr/>
      </p:nvGrpSpPr>
      <p:grpSpPr>
        <a:xfrm>
          <a:off x="0" y="0"/>
          <a:ext cx="0" cy="0"/>
          <a:chOff x="0" y="0"/>
          <a:chExt cx="0" cy="0"/>
        </a:xfrm>
      </p:grpSpPr>
      <p:sp>
        <p:nvSpPr>
          <p:cNvPr id="14" name="Freeform 13"/>
          <p:cNvSpPr/>
          <p:nvPr userDrawn="1"/>
        </p:nvSpPr>
        <p:spPr>
          <a:xfrm>
            <a:off x="0" y="1"/>
            <a:ext cx="7858600" cy="5143500"/>
          </a:xfrm>
          <a:custGeom>
            <a:avLst/>
            <a:gdLst>
              <a:gd name="connsiteX0" fmla="*/ 0 w 7858600"/>
              <a:gd name="connsiteY0" fmla="*/ 0 h 5143500"/>
              <a:gd name="connsiteX1" fmla="*/ 7858600 w 7858600"/>
              <a:gd name="connsiteY1" fmla="*/ 0 h 5143500"/>
              <a:gd name="connsiteX2" fmla="*/ 4888941 w 7858600"/>
              <a:gd name="connsiteY2" fmla="*/ 5143500 h 5143500"/>
              <a:gd name="connsiteX3" fmla="*/ 1508259 w 7858600"/>
              <a:gd name="connsiteY3" fmla="*/ 5143500 h 5143500"/>
              <a:gd name="connsiteX4" fmla="*/ 0 w 7858600"/>
              <a:gd name="connsiteY4" fmla="*/ 2531170 h 5143500"/>
              <a:gd name="connsiteX5" fmla="*/ 0 w 7858600"/>
              <a:gd name="connsiteY5"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8600" h="5143500">
                <a:moveTo>
                  <a:pt x="0" y="0"/>
                </a:moveTo>
                <a:lnTo>
                  <a:pt x="7858600" y="0"/>
                </a:lnTo>
                <a:lnTo>
                  <a:pt x="4888941" y="5143500"/>
                </a:lnTo>
                <a:lnTo>
                  <a:pt x="1508259" y="5143500"/>
                </a:lnTo>
                <a:lnTo>
                  <a:pt x="0" y="253117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20000" y="1260000"/>
            <a:ext cx="5040000" cy="720000"/>
          </a:xfrm>
        </p:spPr>
        <p:txBody>
          <a:bodyPr/>
          <a:lstStyle/>
          <a:p>
            <a:r>
              <a:rPr lang="nl-NL"/>
              <a:t>Klik om de stijl te bewerken</a:t>
            </a:r>
            <a:endParaRPr lang="nl-BE" dirty="0"/>
          </a:p>
        </p:txBody>
      </p:sp>
      <p:pic>
        <p:nvPicPr>
          <p:cNvPr id="10" name="Picture 10">
            <a:extLst>
              <a:ext uri="{FF2B5EF4-FFF2-40B4-BE49-F238E27FC236}">
                <a16:creationId xmlns:a16="http://schemas.microsoft.com/office/drawing/2014/main" id="{C0D490B5-A51F-C449-B626-ECE6936CFF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6800" y="3492736"/>
            <a:ext cx="1762216" cy="930323"/>
          </a:xfrm>
          <a:prstGeom prst="rect">
            <a:avLst/>
          </a:prstGeom>
        </p:spPr>
      </p:pic>
    </p:spTree>
    <p:extLst>
      <p:ext uri="{BB962C8B-B14F-4D97-AF65-F5344CB8AC3E}">
        <p14:creationId xmlns:p14="http://schemas.microsoft.com/office/powerpoint/2010/main" val="10524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alternatief 3">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3068" b="2641"/>
          <a:stretch/>
        </p:blipFill>
        <p:spPr>
          <a:xfrm>
            <a:off x="0" y="0"/>
            <a:ext cx="9144000" cy="5143500"/>
          </a:xfrm>
          <a:prstGeom prst="rect">
            <a:avLst/>
          </a:prstGeom>
        </p:spPr>
      </p:pic>
      <p:sp>
        <p:nvSpPr>
          <p:cNvPr id="9" name="Flowchart: Merge 8"/>
          <p:cNvSpPr/>
          <p:nvPr userDrawn="1"/>
        </p:nvSpPr>
        <p:spPr>
          <a:xfrm>
            <a:off x="2777400" y="0"/>
            <a:ext cx="7082972" cy="6096000"/>
          </a:xfrm>
          <a:prstGeom prst="flowChartMerge">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20000" y="2253600"/>
            <a:ext cx="3492000" cy="720000"/>
          </a:xfrm>
        </p:spPr>
        <p:txBody>
          <a:bodyPr/>
          <a:lstStyle>
            <a:lvl1pPr>
              <a:defRPr>
                <a:solidFill>
                  <a:schemeClr val="bg2"/>
                </a:solidFill>
              </a:defRPr>
            </a:lvl1pPr>
          </a:lstStyle>
          <a:p>
            <a:r>
              <a:rPr lang="nl-NL"/>
              <a:t>Klik om de stijl te bewerken</a:t>
            </a:r>
            <a:endParaRPr lang="nl-BE" dirty="0"/>
          </a:p>
        </p:txBody>
      </p:sp>
      <p:pic>
        <p:nvPicPr>
          <p:cNvPr id="11" name="Picture 10">
            <a:extLst>
              <a:ext uri="{FF2B5EF4-FFF2-40B4-BE49-F238E27FC236}">
                <a16:creationId xmlns:a16="http://schemas.microsoft.com/office/drawing/2014/main" id="{0F2AF132-5FF5-3240-A54D-A2E07C4271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599" y="266936"/>
            <a:ext cx="1243816" cy="656645"/>
          </a:xfrm>
          <a:prstGeom prst="rect">
            <a:avLst/>
          </a:prstGeom>
        </p:spPr>
      </p:pic>
    </p:spTree>
    <p:extLst>
      <p:ext uri="{BB962C8B-B14F-4D97-AF65-F5344CB8AC3E}">
        <p14:creationId xmlns:p14="http://schemas.microsoft.com/office/powerpoint/2010/main" val="368093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alternatief 4">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2678275" y="0"/>
            <a:ext cx="6451450" cy="5143500"/>
          </a:xfrm>
          <a:custGeom>
            <a:avLst/>
            <a:gdLst>
              <a:gd name="connsiteX0" fmla="*/ 0 w 6451450"/>
              <a:gd name="connsiteY0" fmla="*/ 0 h 5143500"/>
              <a:gd name="connsiteX1" fmla="*/ 6451450 w 6451450"/>
              <a:gd name="connsiteY1" fmla="*/ 0 h 5143500"/>
              <a:gd name="connsiteX2" fmla="*/ 3481892 w 6451450"/>
              <a:gd name="connsiteY2" fmla="*/ 5143500 h 5143500"/>
              <a:gd name="connsiteX3" fmla="*/ 2969559 w 645145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6451450" h="5143500">
                <a:moveTo>
                  <a:pt x="0" y="0"/>
                </a:moveTo>
                <a:lnTo>
                  <a:pt x="6451450" y="0"/>
                </a:lnTo>
                <a:lnTo>
                  <a:pt x="3481892" y="5143500"/>
                </a:lnTo>
                <a:lnTo>
                  <a:pt x="2969559" y="5143500"/>
                </a:lnTo>
                <a:close/>
              </a:path>
            </a:pathLst>
          </a:custGeom>
          <a:solidFill>
            <a:schemeClr val="tx1"/>
          </a:solidFill>
        </p:spPr>
        <p:txBody>
          <a:bodyPr wrap="square" tIns="720000">
            <a:noAutofit/>
          </a:bodyPr>
          <a:lstStyle>
            <a:lvl1pPr algn="ctr">
              <a:buClr>
                <a:schemeClr val="bg2"/>
              </a:buClr>
              <a:defRPr/>
            </a:lvl1pPr>
          </a:lstStyle>
          <a:p>
            <a:r>
              <a:rPr lang="nl-NL"/>
              <a:t>Klik op het pictogram als u een afbeelding wilt toevoegen</a:t>
            </a:r>
            <a:endParaRPr lang="nl-BE" dirty="0"/>
          </a:p>
        </p:txBody>
      </p:sp>
      <p:sp>
        <p:nvSpPr>
          <p:cNvPr id="2" name="Title 1"/>
          <p:cNvSpPr>
            <a:spLocks noGrp="1"/>
          </p:cNvSpPr>
          <p:nvPr>
            <p:ph type="title"/>
          </p:nvPr>
        </p:nvSpPr>
        <p:spPr>
          <a:xfrm>
            <a:off x="720000" y="2253600"/>
            <a:ext cx="3240000" cy="720000"/>
          </a:xfrm>
        </p:spPr>
        <p:txBody>
          <a:bodyPr/>
          <a:lstStyle/>
          <a:p>
            <a:r>
              <a:rPr lang="nl-NL"/>
              <a:t>Klik om de stijl te bewerken</a:t>
            </a:r>
            <a:endParaRPr lang="nl-BE" dirty="0"/>
          </a:p>
        </p:txBody>
      </p:sp>
      <p:pic>
        <p:nvPicPr>
          <p:cNvPr id="9" name="Picture 3">
            <a:extLst>
              <a:ext uri="{FF2B5EF4-FFF2-40B4-BE49-F238E27FC236}">
                <a16:creationId xmlns:a16="http://schemas.microsoft.com/office/drawing/2014/main" id="{83FEA7D0-78DB-E54B-9CEC-DDA55D6634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898800"/>
            <a:ext cx="1295467" cy="682660"/>
          </a:xfrm>
          <a:prstGeom prst="rect">
            <a:avLst/>
          </a:prstGeom>
        </p:spPr>
      </p:pic>
    </p:spTree>
    <p:extLst>
      <p:ext uri="{BB962C8B-B14F-4D97-AF65-F5344CB8AC3E}">
        <p14:creationId xmlns:p14="http://schemas.microsoft.com/office/powerpoint/2010/main" val="305234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alternatief 5">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2253600"/>
            <a:ext cx="3240000" cy="720000"/>
          </a:xfrm>
        </p:spPr>
        <p:txBody>
          <a:bodyPr/>
          <a:lstStyle/>
          <a:p>
            <a:r>
              <a:rPr lang="nl-NL"/>
              <a:t>Klik om de stijl te bewerken</a:t>
            </a:r>
            <a:endParaRPr lang="nl-BE" dirty="0"/>
          </a:p>
        </p:txBody>
      </p:sp>
    </p:spTree>
    <p:extLst>
      <p:ext uri="{BB962C8B-B14F-4D97-AF65-F5344CB8AC3E}">
        <p14:creationId xmlns:p14="http://schemas.microsoft.com/office/powerpoint/2010/main" val="55493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THEMA voedin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r>
              <a:rPr lang="en-US" dirty="0" err="1"/>
              <a:t>gezonde</a:t>
            </a:r>
            <a:r>
              <a:rPr lang="en-US" dirty="0"/>
              <a:t> </a:t>
            </a:r>
            <a:r>
              <a:rPr lang="en-US" dirty="0" err="1"/>
              <a:t>voeding</a:t>
            </a:r>
            <a:endParaRPr lang="nl-BE" dirty="0"/>
          </a:p>
        </p:txBody>
      </p:sp>
      <p:pic>
        <p:nvPicPr>
          <p:cNvPr id="20" name="Picture 10">
            <a:extLst>
              <a:ext uri="{FF2B5EF4-FFF2-40B4-BE49-F238E27FC236}">
                <a16:creationId xmlns:a16="http://schemas.microsoft.com/office/drawing/2014/main" id="{8BC253EA-B554-E041-9A36-AF573ADDC9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pic>
        <p:nvPicPr>
          <p:cNvPr id="21" name="Picture 2">
            <a:extLst>
              <a:ext uri="{FF2B5EF4-FFF2-40B4-BE49-F238E27FC236}">
                <a16:creationId xmlns:a16="http://schemas.microsoft.com/office/drawing/2014/main" id="{7F292313-7DDB-4C4A-A890-E2AFEB15FA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3200" y="511200"/>
            <a:ext cx="730800" cy="787016"/>
          </a:xfrm>
          <a:prstGeom prst="rect">
            <a:avLst/>
          </a:prstGeom>
        </p:spPr>
      </p:pic>
      <p:pic>
        <p:nvPicPr>
          <p:cNvPr id="22" name="Picture 5">
            <a:extLst>
              <a:ext uri="{FF2B5EF4-FFF2-40B4-BE49-F238E27FC236}">
                <a16:creationId xmlns:a16="http://schemas.microsoft.com/office/drawing/2014/main" id="{B6F4E643-FB94-8D4B-937D-41466378E6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7200" y="507600"/>
            <a:ext cx="946800" cy="839722"/>
          </a:xfrm>
          <a:prstGeom prst="rect">
            <a:avLst/>
          </a:prstGeom>
        </p:spPr>
      </p:pic>
      <p:pic>
        <p:nvPicPr>
          <p:cNvPr id="23" name="Picture 6">
            <a:extLst>
              <a:ext uri="{FF2B5EF4-FFF2-40B4-BE49-F238E27FC236}">
                <a16:creationId xmlns:a16="http://schemas.microsoft.com/office/drawing/2014/main" id="{E12C1B82-1590-E14B-8477-2089C3BCD26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0000" y="629999"/>
            <a:ext cx="1090800" cy="644306"/>
          </a:xfrm>
          <a:prstGeom prst="rect">
            <a:avLst/>
          </a:prstGeom>
        </p:spPr>
      </p:pic>
      <p:pic>
        <p:nvPicPr>
          <p:cNvPr id="24" name="Picture 7">
            <a:extLst>
              <a:ext uri="{FF2B5EF4-FFF2-40B4-BE49-F238E27FC236}">
                <a16:creationId xmlns:a16="http://schemas.microsoft.com/office/drawing/2014/main" id="{FA52BDF2-7B21-704A-8E19-DAF03BD1676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95600" y="385200"/>
            <a:ext cx="734400" cy="1050758"/>
          </a:xfrm>
          <a:prstGeom prst="rect">
            <a:avLst/>
          </a:prstGeom>
        </p:spPr>
      </p:pic>
    </p:spTree>
    <p:extLst>
      <p:ext uri="{BB962C8B-B14F-4D97-AF65-F5344CB8AC3E}">
        <p14:creationId xmlns:p14="http://schemas.microsoft.com/office/powerpoint/2010/main" val="345050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THEMA bewegin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r>
              <a:rPr lang="en-US" dirty="0" err="1"/>
              <a:t>beweging</a:t>
            </a:r>
            <a:endParaRPr lang="nl-BE"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0800" y="604800"/>
            <a:ext cx="1051200" cy="94908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800" y="687600"/>
            <a:ext cx="1080000" cy="72989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37200" y="450000"/>
            <a:ext cx="1069200" cy="956964"/>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5600" y="626400"/>
            <a:ext cx="506811" cy="860400"/>
          </a:xfrm>
          <a:prstGeom prst="rect">
            <a:avLst/>
          </a:prstGeom>
        </p:spPr>
      </p:pic>
      <p:pic>
        <p:nvPicPr>
          <p:cNvPr id="13" name="Picture 10">
            <a:extLst>
              <a:ext uri="{FF2B5EF4-FFF2-40B4-BE49-F238E27FC236}">
                <a16:creationId xmlns:a16="http://schemas.microsoft.com/office/drawing/2014/main" id="{3658C313-27AC-5344-886C-F2948F26F5F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spTree>
    <p:extLst>
      <p:ext uri="{BB962C8B-B14F-4D97-AF65-F5344CB8AC3E}">
        <p14:creationId xmlns:p14="http://schemas.microsoft.com/office/powerpoint/2010/main" val="3537761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THEMA roke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5040000" cy="108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br>
              <a:rPr lang="en-US" dirty="0"/>
            </a:br>
            <a:r>
              <a:rPr lang="en-US" dirty="0" err="1"/>
              <a:t>tabak</a:t>
            </a:r>
            <a:r>
              <a:rPr lang="en-US" dirty="0"/>
              <a:t>/</a:t>
            </a:r>
            <a:r>
              <a:rPr lang="en-US" dirty="0" err="1"/>
              <a:t>roken</a:t>
            </a:r>
            <a:endParaRPr lang="nl-BE" dirty="0"/>
          </a:p>
        </p:txBody>
      </p:sp>
      <p:pic>
        <p:nvPicPr>
          <p:cNvPr id="19" name="Picture 10">
            <a:extLst>
              <a:ext uri="{FF2B5EF4-FFF2-40B4-BE49-F238E27FC236}">
                <a16:creationId xmlns:a16="http://schemas.microsoft.com/office/drawing/2014/main" id="{3A34868D-93FB-434D-A5C5-F1302B847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pic>
        <p:nvPicPr>
          <p:cNvPr id="20" name="Picture 2">
            <a:extLst>
              <a:ext uri="{FF2B5EF4-FFF2-40B4-BE49-F238E27FC236}">
                <a16:creationId xmlns:a16="http://schemas.microsoft.com/office/drawing/2014/main" id="{16DD77D0-7FEA-A34F-A188-8BCBD4FA1F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1600" y="392400"/>
            <a:ext cx="892800" cy="870480"/>
          </a:xfrm>
          <a:prstGeom prst="rect">
            <a:avLst/>
          </a:prstGeom>
        </p:spPr>
      </p:pic>
      <p:pic>
        <p:nvPicPr>
          <p:cNvPr id="21" name="Picture 5">
            <a:extLst>
              <a:ext uri="{FF2B5EF4-FFF2-40B4-BE49-F238E27FC236}">
                <a16:creationId xmlns:a16="http://schemas.microsoft.com/office/drawing/2014/main" id="{73A80F77-05D1-1B4A-816F-889232B0E9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3600" y="406800"/>
            <a:ext cx="752400" cy="1003200"/>
          </a:xfrm>
          <a:prstGeom prst="rect">
            <a:avLst/>
          </a:prstGeom>
        </p:spPr>
      </p:pic>
      <p:pic>
        <p:nvPicPr>
          <p:cNvPr id="22" name="Picture 6">
            <a:extLst>
              <a:ext uri="{FF2B5EF4-FFF2-40B4-BE49-F238E27FC236}">
                <a16:creationId xmlns:a16="http://schemas.microsoft.com/office/drawing/2014/main" id="{83C75C6F-2D4C-7B4D-B532-4F358BF308A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91600" y="622800"/>
            <a:ext cx="921600" cy="670254"/>
          </a:xfrm>
          <a:prstGeom prst="rect">
            <a:avLst/>
          </a:prstGeom>
        </p:spPr>
      </p:pic>
      <p:pic>
        <p:nvPicPr>
          <p:cNvPr id="23" name="Picture 7">
            <a:extLst>
              <a:ext uri="{FF2B5EF4-FFF2-40B4-BE49-F238E27FC236}">
                <a16:creationId xmlns:a16="http://schemas.microsoft.com/office/drawing/2014/main" id="{FF892ED0-7B15-7E4E-B22C-BD446C5459E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0800" y="554400"/>
            <a:ext cx="932400" cy="792818"/>
          </a:xfrm>
          <a:prstGeom prst="rect">
            <a:avLst/>
          </a:prstGeom>
        </p:spPr>
      </p:pic>
    </p:spTree>
    <p:extLst>
      <p:ext uri="{BB962C8B-B14F-4D97-AF65-F5344CB8AC3E}">
        <p14:creationId xmlns:p14="http://schemas.microsoft.com/office/powerpoint/2010/main" val="872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THEMA geestelijke/mentale gezondhei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160000"/>
            <a:ext cx="6564720" cy="1080000"/>
          </a:xfrm>
        </p:spPr>
        <p:txBody>
          <a:bodyPr/>
          <a:lstStyle>
            <a:lvl1pPr>
              <a:defRPr baseline="0"/>
            </a:lvl1pPr>
          </a:lstStyle>
          <a:p>
            <a:r>
              <a:rPr lang="en-US" dirty="0" err="1"/>
              <a:t>Hier</a:t>
            </a:r>
            <a:r>
              <a:rPr lang="en-US" dirty="0"/>
              <a:t> </a:t>
            </a:r>
            <a:r>
              <a:rPr lang="en-US" dirty="0" err="1"/>
              <a:t>komt</a:t>
            </a:r>
            <a:r>
              <a:rPr lang="en-US" dirty="0"/>
              <a:t> de </a:t>
            </a:r>
            <a:r>
              <a:rPr lang="en-US" dirty="0" err="1"/>
              <a:t>titel</a:t>
            </a:r>
            <a:r>
              <a:rPr lang="en-US" dirty="0"/>
              <a:t> van de </a:t>
            </a:r>
            <a:r>
              <a:rPr lang="en-US" dirty="0" err="1"/>
              <a:t>themapresentatie</a:t>
            </a:r>
            <a:r>
              <a:rPr lang="en-US" dirty="0"/>
              <a:t> </a:t>
            </a:r>
            <a:r>
              <a:rPr lang="en-US" dirty="0" err="1"/>
              <a:t>rond</a:t>
            </a:r>
            <a:r>
              <a:rPr lang="en-US" dirty="0"/>
              <a:t> </a:t>
            </a:r>
            <a:br>
              <a:rPr lang="en-US" dirty="0"/>
            </a:br>
            <a:r>
              <a:rPr lang="en-US" dirty="0" err="1"/>
              <a:t>geestelijke</a:t>
            </a:r>
            <a:r>
              <a:rPr lang="en-US" dirty="0"/>
              <a:t>/</a:t>
            </a:r>
            <a:r>
              <a:rPr lang="en-US" dirty="0" err="1"/>
              <a:t>mentale</a:t>
            </a:r>
            <a:r>
              <a:rPr lang="en-US" dirty="0"/>
              <a:t> </a:t>
            </a:r>
            <a:r>
              <a:rPr lang="en-US" dirty="0" err="1"/>
              <a:t>gezondheid</a:t>
            </a:r>
            <a:endParaRPr lang="nl-BE"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662400"/>
            <a:ext cx="757023" cy="93038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3600" y="658800"/>
            <a:ext cx="728128" cy="9130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9600" y="608400"/>
            <a:ext cx="1011289" cy="982395"/>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26800" y="349200"/>
            <a:ext cx="999731" cy="1225105"/>
          </a:xfrm>
          <a:prstGeom prst="rect">
            <a:avLst/>
          </a:prstGeom>
        </p:spPr>
      </p:pic>
      <p:pic>
        <p:nvPicPr>
          <p:cNvPr id="18" name="Picture 10">
            <a:extLst>
              <a:ext uri="{FF2B5EF4-FFF2-40B4-BE49-F238E27FC236}">
                <a16:creationId xmlns:a16="http://schemas.microsoft.com/office/drawing/2014/main" id="{4252314D-E38A-9D47-99CB-D829ECBCC87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99866" y="3980445"/>
            <a:ext cx="1159149" cy="611947"/>
          </a:xfrm>
          <a:prstGeom prst="rect">
            <a:avLst/>
          </a:prstGeom>
        </p:spPr>
      </p:pic>
    </p:spTree>
    <p:extLst>
      <p:ext uri="{BB962C8B-B14F-4D97-AF65-F5344CB8AC3E}">
        <p14:creationId xmlns:p14="http://schemas.microsoft.com/office/powerpoint/2010/main" val="312405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1" y="1727201"/>
            <a:ext cx="7704000" cy="291893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Ondertitel</a:t>
            </a:r>
            <a:r>
              <a:rPr lang="en-US" dirty="0"/>
              <a:t> </a:t>
            </a:r>
            <a:r>
              <a:rPr lang="en-US" dirty="0" err="1"/>
              <a:t>bij</a:t>
            </a:r>
            <a:r>
              <a:rPr lang="en-US" dirty="0"/>
              <a:t> </a:t>
            </a:r>
            <a:r>
              <a:rPr lang="en-US" dirty="0" err="1"/>
              <a:t>tekst</a:t>
            </a:r>
            <a:endParaRPr lang="en-US" dirty="0"/>
          </a:p>
          <a:p>
            <a:pPr lvl="5"/>
            <a:r>
              <a:rPr lang="en-US" dirty="0" err="1"/>
              <a:t>Normale</a:t>
            </a:r>
            <a:r>
              <a:rPr lang="en-US" dirty="0"/>
              <a:t> </a:t>
            </a:r>
            <a:r>
              <a:rPr lang="en-US" dirty="0" err="1"/>
              <a:t>broodtekst</a:t>
            </a:r>
            <a:endParaRPr lang="en-US" dirty="0"/>
          </a:p>
          <a:p>
            <a:pPr lvl="6"/>
            <a:r>
              <a:rPr lang="en-US" dirty="0" err="1"/>
              <a:t>Kleinere</a:t>
            </a:r>
            <a:r>
              <a:rPr lang="en-US" dirty="0"/>
              <a:t> </a:t>
            </a:r>
            <a:r>
              <a:rPr lang="en-US" dirty="0" err="1"/>
              <a:t>titel</a:t>
            </a:r>
            <a:endParaRPr lang="en-US" dirty="0"/>
          </a:p>
          <a:p>
            <a:pPr lvl="7"/>
            <a:r>
              <a:rPr lang="en-US" dirty="0" err="1"/>
              <a:t>Kleinere</a:t>
            </a:r>
            <a:r>
              <a:rPr lang="en-US" dirty="0"/>
              <a:t> </a:t>
            </a:r>
            <a:r>
              <a:rPr lang="en-US" dirty="0" err="1"/>
              <a:t>tekst</a:t>
            </a:r>
            <a:endParaRPr lang="en-US" dirty="0"/>
          </a:p>
          <a:p>
            <a:pPr lvl="8"/>
            <a:r>
              <a:rPr lang="en-US" dirty="0"/>
              <a:t>Bullet </a:t>
            </a:r>
            <a:r>
              <a:rPr lang="en-US" dirty="0" err="1"/>
              <a:t>kleiner</a:t>
            </a:r>
            <a:endParaRPr lang="nl-BE" dirty="0"/>
          </a:p>
        </p:txBody>
      </p:sp>
      <p:sp>
        <p:nvSpPr>
          <p:cNvPr id="2" name="Title Placeholder 1"/>
          <p:cNvSpPr>
            <a:spLocks noGrp="1"/>
          </p:cNvSpPr>
          <p:nvPr>
            <p:ph type="title"/>
          </p:nvPr>
        </p:nvSpPr>
        <p:spPr>
          <a:xfrm>
            <a:off x="720000" y="1260000"/>
            <a:ext cx="7704000" cy="1440000"/>
          </a:xfrm>
          <a:prstGeom prst="rect">
            <a:avLst/>
          </a:prstGeom>
        </p:spPr>
        <p:txBody>
          <a:bodyPr vert="horz" lIns="0" tIns="0" rIns="0" bIns="0" rtlCol="0" anchor="t" anchorCtr="0">
            <a:noAutofit/>
          </a:bodyPr>
          <a:lstStyle/>
          <a:p>
            <a:r>
              <a:rPr lang="nl-NL"/>
              <a:t>Klik om de stijl te bewerken</a:t>
            </a:r>
            <a:endParaRPr lang="nl-BE" dirty="0"/>
          </a:p>
        </p:txBody>
      </p:sp>
      <p:sp>
        <p:nvSpPr>
          <p:cNvPr id="4" name="Date Placeholder 3"/>
          <p:cNvSpPr>
            <a:spLocks noGrp="1"/>
          </p:cNvSpPr>
          <p:nvPr>
            <p:ph type="dt" sz="half" idx="2"/>
          </p:nvPr>
        </p:nvSpPr>
        <p:spPr>
          <a:xfrm>
            <a:off x="720000" y="2880000"/>
            <a:ext cx="2057400" cy="273844"/>
          </a:xfrm>
          <a:prstGeom prst="rect">
            <a:avLst/>
          </a:prstGeom>
        </p:spPr>
        <p:txBody>
          <a:bodyPr vert="horz" lIns="0" tIns="0" rIns="0" bIns="0" rtlCol="0" anchor="ctr"/>
          <a:lstStyle>
            <a:lvl1pPr algn="l">
              <a:defRPr sz="1600" b="1">
                <a:solidFill>
                  <a:schemeClr val="bg2"/>
                </a:solidFill>
              </a:defRPr>
            </a:lvl1pPr>
          </a:lstStyle>
          <a:p>
            <a:fld id="{64935C11-25DD-4138-86C4-F9897470930B}" type="datetime1">
              <a:rPr lang="nl-BE" smtClean="0"/>
              <a:t>7/05/2026</a:t>
            </a:fld>
            <a:endParaRPr lang="nl-BE" dirty="0"/>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a:t>
            </a:fld>
            <a:endParaRPr lang="nl-BE"/>
          </a:p>
        </p:txBody>
      </p:sp>
    </p:spTree>
    <p:extLst>
      <p:ext uri="{BB962C8B-B14F-4D97-AF65-F5344CB8AC3E}">
        <p14:creationId xmlns:p14="http://schemas.microsoft.com/office/powerpoint/2010/main" val="2377794863"/>
      </p:ext>
    </p:extLst>
  </p:cSld>
  <p:clrMap bg1="lt1" tx1="dk1" bg2="lt2" tx2="dk2" accent1="accent1" accent2="accent2" accent3="accent3" accent4="accent4" accent5="accent5" accent6="accent6" hlink="hlink" folHlink="folHlink"/>
  <p:sldLayoutIdLst>
    <p:sldLayoutId id="2147483663" r:id="rId1"/>
    <p:sldLayoutId id="2147483670" r:id="rId2"/>
    <p:sldLayoutId id="2147483671" r:id="rId3"/>
    <p:sldLayoutId id="2147483672" r:id="rId4"/>
    <p:sldLayoutId id="2147483683" r:id="rId5"/>
    <p:sldLayoutId id="2147483684" r:id="rId6"/>
    <p:sldLayoutId id="2147483685" r:id="rId7"/>
    <p:sldLayoutId id="2147483686" r:id="rId8"/>
    <p:sldLayoutId id="2147483687" r:id="rId9"/>
    <p:sldLayoutId id="2147483689" r:id="rId10"/>
    <p:sldLayoutId id="2147483688" r:id="rId11"/>
    <p:sldLayoutId id="2147483690" r:id="rId12"/>
  </p:sldLayoutIdLst>
  <p:hf sldNum="0" hdr="0" ftr="0"/>
  <p:txStyles>
    <p:titleStyle>
      <a:lvl1pPr algn="l" defTabSz="685800" rtl="0" eaLnBrk="1" latinLnBrk="0" hangingPunct="1">
        <a:lnSpc>
          <a:spcPct val="100000"/>
        </a:lnSpc>
        <a:spcBef>
          <a:spcPct val="0"/>
        </a:spcBef>
        <a:buNone/>
        <a:defRPr sz="2600" b="1" kern="1200">
          <a:solidFill>
            <a:schemeClr val="bg1"/>
          </a:solidFill>
          <a:latin typeface="+mj-lt"/>
          <a:ea typeface="+mj-ea"/>
          <a:cs typeface="+mj-cs"/>
        </a:defRPr>
      </a:lvl1pPr>
    </p:titleStyle>
    <p:bodyStyle>
      <a:lvl1pPr marL="17145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1" y="1548000"/>
            <a:ext cx="3600000" cy="288000"/>
          </a:xfrm>
          <a:prstGeom prst="rect">
            <a:avLst/>
          </a:prstGeom>
        </p:spPr>
        <p:txBody>
          <a:bodyPr vert="horz" lIns="0" tIns="0" rIns="0" bIns="0" rtlCol="0">
            <a:noAutofit/>
          </a:bodyPr>
          <a:lstStyle/>
          <a:p>
            <a:pPr lvl="0"/>
            <a:endParaRPr lang="en-US" dirty="0"/>
          </a:p>
        </p:txBody>
      </p:sp>
      <p:sp>
        <p:nvSpPr>
          <p:cNvPr id="2" name="Title Placeholder 1"/>
          <p:cNvSpPr>
            <a:spLocks noGrp="1"/>
          </p:cNvSpPr>
          <p:nvPr>
            <p:ph type="title"/>
          </p:nvPr>
        </p:nvSpPr>
        <p:spPr>
          <a:xfrm>
            <a:off x="720000" y="720000"/>
            <a:ext cx="7704000" cy="630000"/>
          </a:xfrm>
          <a:prstGeom prst="rect">
            <a:avLst/>
          </a:prstGeom>
        </p:spPr>
        <p:txBody>
          <a:bodyPr vert="horz" lIns="0" tIns="0" rIns="0" bIns="0" rtlCol="0" anchor="t" anchorCtr="0">
            <a:noAutofit/>
          </a:bodyPr>
          <a:lstStyle/>
          <a:p>
            <a:r>
              <a:rPr lang="en-US" dirty="0"/>
              <a:t>Click to edit Master title style</a:t>
            </a:r>
            <a:endParaRPr lang="nl-BE" dirty="0"/>
          </a:p>
        </p:txBody>
      </p:sp>
      <p:sp>
        <p:nvSpPr>
          <p:cNvPr id="4" name="Date Placeholder 3"/>
          <p:cNvSpPr>
            <a:spLocks noGrp="1"/>
          </p:cNvSpPr>
          <p:nvPr>
            <p:ph type="dt" sz="half" idx="2"/>
          </p:nvPr>
        </p:nvSpPr>
        <p:spPr>
          <a:xfrm>
            <a:off x="720000" y="4646137"/>
            <a:ext cx="1877400" cy="273844"/>
          </a:xfrm>
          <a:prstGeom prst="rect">
            <a:avLst/>
          </a:prstGeom>
        </p:spPr>
        <p:txBody>
          <a:bodyPr vert="horz" lIns="0" tIns="0" rIns="0" bIns="0" rtlCol="0" anchor="ctr"/>
          <a:lstStyle>
            <a:lvl1pPr algn="l">
              <a:defRPr sz="1600" b="1">
                <a:solidFill>
                  <a:schemeClr val="bg2"/>
                </a:solidFill>
              </a:defRPr>
            </a:lvl1pPr>
          </a:lstStyle>
          <a:p>
            <a:fld id="{11139170-2BC5-4A6D-A90C-AB6447B9E0EB}" type="datetime1">
              <a:rPr lang="nl-BE" smtClean="0"/>
              <a:t>7/05/2026</a:t>
            </a:fld>
            <a:endParaRPr lang="nl-BE" dirty="0"/>
          </a:p>
        </p:txBody>
      </p:sp>
      <p:sp>
        <p:nvSpPr>
          <p:cNvPr id="5" name="Footer Placeholder 4"/>
          <p:cNvSpPr>
            <a:spLocks noGrp="1"/>
          </p:cNvSpPr>
          <p:nvPr>
            <p:ph type="ftr" sz="quarter" idx="3"/>
          </p:nvPr>
        </p:nvSpPr>
        <p:spPr>
          <a:xfrm>
            <a:off x="2597400" y="4646137"/>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5683500" y="4646137"/>
            <a:ext cx="2057400" cy="273844"/>
          </a:xfrm>
          <a:prstGeom prst="rect">
            <a:avLst/>
          </a:prstGeom>
        </p:spPr>
        <p:txBody>
          <a:bodyPr vert="horz" lIns="0" tIns="0" rIns="0" bIns="0" rtlCol="0" anchor="ctr"/>
          <a:lstStyle>
            <a:lvl1pPr algn="r">
              <a:defRPr sz="900">
                <a:solidFill>
                  <a:schemeClr val="tx1">
                    <a:tint val="75000"/>
                  </a:schemeClr>
                </a:solidFill>
              </a:defRPr>
            </a:lvl1pPr>
          </a:lstStyle>
          <a:p>
            <a:fld id="{B23AB928-941E-4114-ADAE-BFAF879226BF}" type="slidenum">
              <a:rPr lang="nl-BE" smtClean="0"/>
              <a:t>‹#›</a:t>
            </a:fld>
            <a:endParaRPr lang="nl-BE"/>
          </a:p>
        </p:txBody>
      </p:sp>
    </p:spTree>
    <p:extLst>
      <p:ext uri="{BB962C8B-B14F-4D97-AF65-F5344CB8AC3E}">
        <p14:creationId xmlns:p14="http://schemas.microsoft.com/office/powerpoint/2010/main" val="1268381505"/>
      </p:ext>
    </p:extLst>
  </p:cSld>
  <p:clrMap bg1="lt1" tx1="dk1" bg2="lt2" tx2="dk2" accent1="accent1" accent2="accent2" accent3="accent3" accent4="accent4" accent5="accent5" accent6="accent6" hlink="hlink" folHlink="folHlink"/>
  <p:sldLayoutIdLst>
    <p:sldLayoutId id="2147483681" r:id="rId1"/>
    <p:sldLayoutId id="2147483682" r:id="rId2"/>
  </p:sldLayoutIdLst>
  <p:hf sldNum="0" hdr="0" ftr="0"/>
  <p:txStyles>
    <p:titleStyle>
      <a:lvl1pPr algn="l" defTabSz="685800" rtl="0" eaLnBrk="1" latinLnBrk="0" hangingPunct="1">
        <a:lnSpc>
          <a:spcPct val="100000"/>
        </a:lnSpc>
        <a:spcBef>
          <a:spcPct val="0"/>
        </a:spcBef>
        <a:buNone/>
        <a:defRPr sz="4000" b="1" kern="1200">
          <a:solidFill>
            <a:schemeClr val="bg1"/>
          </a:solidFill>
          <a:latin typeface="+mj-lt"/>
          <a:ea typeface="+mj-ea"/>
          <a:cs typeface="+mj-cs"/>
        </a:defRPr>
      </a:lvl1pPr>
    </p:titleStyle>
    <p:bodyStyle>
      <a:lvl1pPr marL="0" indent="0" algn="l" defTabSz="685800" rtl="0" eaLnBrk="1" latinLnBrk="0" hangingPunct="1">
        <a:lnSpc>
          <a:spcPct val="100000"/>
        </a:lnSpc>
        <a:spcBef>
          <a:spcPts val="0"/>
        </a:spcBef>
        <a:buClr>
          <a:schemeClr val="tx1"/>
        </a:buClr>
        <a:buFont typeface="Lucida Sans Unicode" panose="020B0602030504020204" pitchFamily="34" charset="0"/>
        <a:buNone/>
        <a:defRPr sz="1800" b="1" kern="1200">
          <a:solidFill>
            <a:schemeClr val="bg2"/>
          </a:solidFill>
          <a:latin typeface="+mn-lt"/>
          <a:ea typeface="+mn-ea"/>
          <a:cs typeface="+mn-cs"/>
        </a:defRPr>
      </a:lvl1pPr>
      <a:lvl2pPr marL="936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2pPr>
      <a:lvl3pPr marL="1872000" indent="-144000" algn="l" defTabSz="685800" rtl="0" eaLnBrk="1" latinLnBrk="0" hangingPunct="1">
        <a:lnSpc>
          <a:spcPct val="114000"/>
        </a:lnSpc>
        <a:spcBef>
          <a:spcPts val="0"/>
        </a:spcBef>
        <a:buClr>
          <a:schemeClr val="tx1"/>
        </a:buClr>
        <a:buFont typeface="Lucida Sans Unicode" panose="020B0602030504020204" pitchFamily="34" charset="0"/>
        <a:buChar char="◦"/>
        <a:defRPr sz="1600" kern="1200">
          <a:solidFill>
            <a:schemeClr val="bg1"/>
          </a:solidFill>
          <a:latin typeface="+mn-lt"/>
          <a:ea typeface="+mn-ea"/>
          <a:cs typeface="+mn-cs"/>
        </a:defRPr>
      </a:lvl3pPr>
      <a:lvl4pPr marL="2808000" indent="-144000" algn="l" defTabSz="685800" rtl="0" eaLnBrk="1" latinLnBrk="0" hangingPunct="1">
        <a:lnSpc>
          <a:spcPct val="114000"/>
        </a:lnSpc>
        <a:spcBef>
          <a:spcPts val="0"/>
        </a:spcBef>
        <a:buClr>
          <a:schemeClr val="tx1"/>
        </a:buClr>
        <a:buFont typeface="Arial" panose="020B0604020202020204" pitchFamily="34" charset="0"/>
        <a:buChar char="•"/>
        <a:defRPr sz="1600" kern="1200">
          <a:solidFill>
            <a:schemeClr val="bg1"/>
          </a:solidFill>
          <a:latin typeface="+mn-lt"/>
          <a:ea typeface="+mn-ea"/>
          <a:cs typeface="+mn-cs"/>
        </a:defRPr>
      </a:lvl4pPr>
      <a:lvl5pPr marL="0" indent="0" algn="l" defTabSz="685800" rtl="0" eaLnBrk="1" latinLnBrk="0" hangingPunct="1">
        <a:lnSpc>
          <a:spcPct val="114000"/>
        </a:lnSpc>
        <a:spcBef>
          <a:spcPts val="1800"/>
        </a:spcBef>
        <a:buClr>
          <a:schemeClr val="tx1"/>
        </a:buClr>
        <a:buFont typeface="Arial" panose="020B0604020202020204" pitchFamily="34" charset="0"/>
        <a:buNone/>
        <a:defRPr sz="1800" b="1" kern="1200">
          <a:solidFill>
            <a:schemeClr val="bg1"/>
          </a:solidFill>
          <a:latin typeface="+mn-lt"/>
          <a:ea typeface="+mn-ea"/>
          <a:cs typeface="+mn-cs"/>
        </a:defRPr>
      </a:lvl5pPr>
      <a:lvl6pPr marL="0" indent="0" algn="l" defTabSz="685800" rtl="0" eaLnBrk="1" latinLnBrk="0" hangingPunct="1">
        <a:lnSpc>
          <a:spcPct val="114000"/>
        </a:lnSpc>
        <a:spcBef>
          <a:spcPts val="0"/>
        </a:spcBef>
        <a:buClr>
          <a:schemeClr val="tx1"/>
        </a:buClr>
        <a:buFont typeface="Arial" panose="020B0604020202020204" pitchFamily="34" charset="0"/>
        <a:buNone/>
        <a:defRPr sz="1800" kern="1200">
          <a:solidFill>
            <a:schemeClr val="bg1"/>
          </a:solidFill>
          <a:latin typeface="+mn-lt"/>
          <a:ea typeface="+mn-ea"/>
          <a:cs typeface="+mn-cs"/>
        </a:defRPr>
      </a:lvl6pPr>
      <a:lvl7pPr marL="0" indent="0" algn="l" defTabSz="685800" rtl="0" eaLnBrk="1" latinLnBrk="0" hangingPunct="1">
        <a:lnSpc>
          <a:spcPct val="114000"/>
        </a:lnSpc>
        <a:spcBef>
          <a:spcPts val="1400"/>
        </a:spcBef>
        <a:buClr>
          <a:schemeClr val="tx1"/>
        </a:buClr>
        <a:buFont typeface="Arial" panose="020B0604020202020204" pitchFamily="34" charset="0"/>
        <a:buNone/>
        <a:defRPr sz="1400" b="1" kern="1200" baseline="0">
          <a:solidFill>
            <a:schemeClr val="bg1"/>
          </a:solidFill>
          <a:latin typeface="+mn-lt"/>
          <a:ea typeface="+mn-ea"/>
          <a:cs typeface="+mn-cs"/>
        </a:defRPr>
      </a:lvl7pPr>
      <a:lvl8pPr marL="0" indent="0" algn="l" defTabSz="685800" rtl="0" eaLnBrk="1" latinLnBrk="0" hangingPunct="1">
        <a:lnSpc>
          <a:spcPct val="114000"/>
        </a:lnSpc>
        <a:spcBef>
          <a:spcPts val="0"/>
        </a:spcBef>
        <a:buClr>
          <a:schemeClr val="tx1"/>
        </a:buClr>
        <a:buFont typeface="Arial" panose="020B0604020202020204" pitchFamily="34" charset="0"/>
        <a:buNone/>
        <a:defRPr sz="1400" kern="1200" baseline="0">
          <a:solidFill>
            <a:schemeClr val="bg1"/>
          </a:solidFill>
          <a:latin typeface="+mn-lt"/>
          <a:ea typeface="+mn-ea"/>
          <a:cs typeface="+mn-cs"/>
        </a:defRPr>
      </a:lvl8pPr>
      <a:lvl9pPr marL="0" indent="-144000" algn="l" defTabSz="685800" rtl="0" eaLnBrk="1" latinLnBrk="0" hangingPunct="1">
        <a:lnSpc>
          <a:spcPct val="114000"/>
        </a:lnSpc>
        <a:spcBef>
          <a:spcPts val="0"/>
        </a:spcBef>
        <a:buClr>
          <a:schemeClr val="tx1"/>
        </a:buClr>
        <a:buFont typeface="Lucida Sans Unicode" panose="020B0602030504020204" pitchFamily="34" charset="0"/>
        <a:buChar char="▸"/>
        <a:defRPr sz="1400" kern="1200">
          <a:solidFill>
            <a:schemeClr val="bg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a:extLst>
              <a:ext uri="{FF2B5EF4-FFF2-40B4-BE49-F238E27FC236}">
                <a16:creationId xmlns:a16="http://schemas.microsoft.com/office/drawing/2014/main" id="{2C507010-F7A0-412A-ACC5-DD67951756A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3425" b="23425"/>
          <a:stretch>
            <a:fillRect/>
          </a:stretch>
        </p:blipFill>
        <p:spPr>
          <a:xfrm>
            <a:off x="2692550" y="0"/>
            <a:ext cx="6451450" cy="5143500"/>
          </a:xfrm>
        </p:spPr>
      </p:pic>
      <p:sp>
        <p:nvSpPr>
          <p:cNvPr id="6" name="Title 5"/>
          <p:cNvSpPr>
            <a:spLocks noGrp="1"/>
          </p:cNvSpPr>
          <p:nvPr>
            <p:ph type="title"/>
          </p:nvPr>
        </p:nvSpPr>
        <p:spPr>
          <a:xfrm>
            <a:off x="513939" y="1849293"/>
            <a:ext cx="3067461" cy="1178418"/>
          </a:xfrm>
        </p:spPr>
        <p:txBody>
          <a:bodyPr/>
          <a:lstStyle/>
          <a:p>
            <a:r>
              <a:rPr lang="nl-BE" sz="2400" dirty="0"/>
              <a:t>Gezonde voeding </a:t>
            </a:r>
            <a:br>
              <a:rPr lang="nl-BE" sz="2400" dirty="0"/>
            </a:br>
            <a:r>
              <a:rPr lang="nl-BE" sz="2400" dirty="0"/>
              <a:t>in lokale dienstencentra</a:t>
            </a:r>
          </a:p>
        </p:txBody>
      </p:sp>
      <p:sp>
        <p:nvSpPr>
          <p:cNvPr id="2" name="Tekstvak 1">
            <a:extLst>
              <a:ext uri="{FF2B5EF4-FFF2-40B4-BE49-F238E27FC236}">
                <a16:creationId xmlns:a16="http://schemas.microsoft.com/office/drawing/2014/main" id="{B96C3CEF-0C9E-D22A-1D95-B992202D5AD9}"/>
              </a:ext>
            </a:extLst>
          </p:cNvPr>
          <p:cNvSpPr txBox="1"/>
          <p:nvPr/>
        </p:nvSpPr>
        <p:spPr>
          <a:xfrm>
            <a:off x="513939" y="3027711"/>
            <a:ext cx="1856598" cy="715581"/>
          </a:xfrm>
          <a:prstGeom prst="rect">
            <a:avLst/>
          </a:prstGeom>
          <a:noFill/>
        </p:spPr>
        <p:txBody>
          <a:bodyPr wrap="none" rtlCol="0">
            <a:spAutoFit/>
          </a:bodyPr>
          <a:lstStyle/>
          <a:p>
            <a:r>
              <a:rPr lang="nl-NL" dirty="0"/>
              <a:t>Maaltijdgids</a:t>
            </a:r>
          </a:p>
          <a:p>
            <a:r>
              <a:rPr lang="nl-NL" dirty="0"/>
              <a:t>Maaltijdomkadering</a:t>
            </a:r>
          </a:p>
          <a:p>
            <a:r>
              <a:rPr lang="nl-NL" dirty="0"/>
              <a:t>Zorgtoeleiding</a:t>
            </a:r>
          </a:p>
        </p:txBody>
      </p:sp>
    </p:spTree>
    <p:extLst>
      <p:ext uri="{BB962C8B-B14F-4D97-AF65-F5344CB8AC3E}">
        <p14:creationId xmlns:p14="http://schemas.microsoft.com/office/powerpoint/2010/main" val="811478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Vragen of bedenkingen?</a:t>
            </a:r>
          </a:p>
        </p:txBody>
      </p:sp>
      <p:sp>
        <p:nvSpPr>
          <p:cNvPr id="3" name="Text Placeholder 2"/>
          <p:cNvSpPr>
            <a:spLocks noGrp="1"/>
          </p:cNvSpPr>
          <p:nvPr>
            <p:ph type="body" sz="quarter" idx="13"/>
          </p:nvPr>
        </p:nvSpPr>
        <p:spPr/>
        <p:txBody>
          <a:bodyPr/>
          <a:lstStyle/>
          <a:p>
            <a:r>
              <a:rPr lang="nl-BE" dirty="0"/>
              <a:t>Sarah Dries</a:t>
            </a:r>
          </a:p>
        </p:txBody>
      </p:sp>
      <p:sp>
        <p:nvSpPr>
          <p:cNvPr id="4" name="Text Placeholder 3"/>
          <p:cNvSpPr>
            <a:spLocks noGrp="1"/>
          </p:cNvSpPr>
          <p:nvPr>
            <p:ph type="body" sz="quarter" idx="17"/>
          </p:nvPr>
        </p:nvSpPr>
        <p:spPr/>
        <p:txBody>
          <a:bodyPr/>
          <a:lstStyle/>
          <a:p>
            <a:r>
              <a:rPr lang="nl-BE" dirty="0"/>
              <a:t>Sarah.dries@gezondleven.be</a:t>
            </a:r>
          </a:p>
        </p:txBody>
      </p:sp>
      <p:sp>
        <p:nvSpPr>
          <p:cNvPr id="5" name="Text Placeholder 4"/>
          <p:cNvSpPr>
            <a:spLocks noGrp="1"/>
          </p:cNvSpPr>
          <p:nvPr>
            <p:ph type="body" sz="quarter" idx="18"/>
          </p:nvPr>
        </p:nvSpPr>
        <p:spPr/>
        <p:txBody>
          <a:bodyPr/>
          <a:lstStyle/>
          <a:p>
            <a:r>
              <a:rPr lang="nl-BE" dirty="0"/>
              <a:t>02 422 49 57</a:t>
            </a:r>
          </a:p>
        </p:txBody>
      </p:sp>
    </p:spTree>
    <p:extLst>
      <p:ext uri="{BB962C8B-B14F-4D97-AF65-F5344CB8AC3E}">
        <p14:creationId xmlns:p14="http://schemas.microsoft.com/office/powerpoint/2010/main" val="177679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821CAC14-1FF5-422F-83D6-BDAF999BD143}"/>
              </a:ext>
            </a:extLst>
          </p:cNvPr>
          <p:cNvSpPr>
            <a:spLocks noGrp="1"/>
          </p:cNvSpPr>
          <p:nvPr>
            <p:ph sz="half" idx="1"/>
          </p:nvPr>
        </p:nvSpPr>
        <p:spPr>
          <a:xfrm>
            <a:off x="539749" y="1240972"/>
            <a:ext cx="7591879" cy="3689374"/>
          </a:xfrm>
        </p:spPr>
        <p:txBody>
          <a:bodyPr/>
          <a:lstStyle/>
          <a:p>
            <a:r>
              <a:rPr lang="nl-BE" dirty="0"/>
              <a:t>Aanbodwijze</a:t>
            </a:r>
          </a:p>
          <a:p>
            <a:pPr lvl="1"/>
            <a:r>
              <a:rPr lang="nl-BE" sz="1400" dirty="0"/>
              <a:t>Bereiding en verdeling</a:t>
            </a:r>
          </a:p>
          <a:p>
            <a:r>
              <a:rPr lang="nl-BE" dirty="0"/>
              <a:t>Algemene aandachtspunten</a:t>
            </a:r>
          </a:p>
          <a:p>
            <a:r>
              <a:rPr lang="nl-BE" dirty="0"/>
              <a:t>Richtlijnen voor het aanbod</a:t>
            </a:r>
          </a:p>
          <a:p>
            <a:pPr lvl="1"/>
            <a:r>
              <a:rPr lang="nl-BE" sz="1400" dirty="0"/>
              <a:t>Algemeen</a:t>
            </a:r>
          </a:p>
          <a:p>
            <a:pPr lvl="1"/>
            <a:r>
              <a:rPr lang="nl-BE" sz="1400" dirty="0"/>
              <a:t>Aandachtspunten voor ouderen en voeding</a:t>
            </a:r>
          </a:p>
          <a:p>
            <a:pPr lvl="1"/>
            <a:r>
              <a:rPr lang="nl-BE" sz="1400" dirty="0"/>
              <a:t>Aandacht voor duurzaamheid</a:t>
            </a:r>
          </a:p>
          <a:p>
            <a:pPr lvl="1"/>
            <a:r>
              <a:rPr lang="nl-BE" sz="1400" dirty="0"/>
              <a:t>Richtlijnen voor een evenwichtige warme maaltijd</a:t>
            </a:r>
          </a:p>
          <a:p>
            <a:pPr lvl="1"/>
            <a:r>
              <a:rPr lang="nl-BE" sz="1400" dirty="0"/>
              <a:t>Menuplanning </a:t>
            </a:r>
          </a:p>
          <a:p>
            <a:r>
              <a:rPr lang="nl-BE" dirty="0"/>
              <a:t>Praktisch</a:t>
            </a:r>
          </a:p>
          <a:p>
            <a:pPr lvl="1"/>
            <a:r>
              <a:rPr lang="nl-BE" sz="1400" dirty="0"/>
              <a:t>Betrokkenheid en participatie</a:t>
            </a:r>
          </a:p>
          <a:p>
            <a:pPr lvl="1"/>
            <a:r>
              <a:rPr lang="nl-BE" sz="1400" dirty="0"/>
              <a:t>Aanbod stapsgewijs aanpassen</a:t>
            </a:r>
          </a:p>
          <a:p>
            <a:pPr lvl="1"/>
            <a:endParaRPr lang="nl-BE" sz="1400" dirty="0"/>
          </a:p>
          <a:p>
            <a:pPr lvl="1"/>
            <a:endParaRPr lang="nl-BE" sz="1400" dirty="0"/>
          </a:p>
          <a:p>
            <a:pPr marL="27450" lvl="1" indent="0">
              <a:buNone/>
            </a:pPr>
            <a:r>
              <a:rPr lang="nl-BE" b="1" dirty="0">
                <a:solidFill>
                  <a:schemeClr val="tx1"/>
                </a:solidFill>
              </a:rPr>
              <a:t>Minimum doel: algemene richtlijnen gezonde voeding voor ouderen</a:t>
            </a:r>
            <a:endParaRPr lang="nl-BE" dirty="0"/>
          </a:p>
        </p:txBody>
      </p:sp>
      <p:sp>
        <p:nvSpPr>
          <p:cNvPr id="15" name="Text Placeholder 3">
            <a:extLst>
              <a:ext uri="{FF2B5EF4-FFF2-40B4-BE49-F238E27FC236}">
                <a16:creationId xmlns:a16="http://schemas.microsoft.com/office/drawing/2014/main" id="{58370510-0771-4C27-A98A-0D5428E171DE}"/>
              </a:ext>
            </a:extLst>
          </p:cNvPr>
          <p:cNvSpPr>
            <a:spLocks noGrp="1"/>
          </p:cNvSpPr>
          <p:nvPr>
            <p:ph type="body" sz="quarter" idx="13"/>
          </p:nvPr>
        </p:nvSpPr>
        <p:spPr>
          <a:xfrm>
            <a:off x="539750" y="882650"/>
            <a:ext cx="8243888" cy="270000"/>
          </a:xfrm>
        </p:spPr>
        <p:txBody>
          <a:bodyPr/>
          <a:lstStyle/>
          <a:p>
            <a:r>
              <a:rPr lang="nl-NL" dirty="0"/>
              <a:t>Deel 3 Maaltijdgids    </a:t>
            </a:r>
          </a:p>
        </p:txBody>
      </p:sp>
      <p:sp>
        <p:nvSpPr>
          <p:cNvPr id="16" name="Title 4">
            <a:extLst>
              <a:ext uri="{FF2B5EF4-FFF2-40B4-BE49-F238E27FC236}">
                <a16:creationId xmlns:a16="http://schemas.microsoft.com/office/drawing/2014/main" id="{F35843EC-0542-493C-8B0D-32CB76019651}"/>
              </a:ext>
            </a:extLst>
          </p:cNvPr>
          <p:cNvSpPr>
            <a:spLocks noGrp="1"/>
          </p:cNvSpPr>
          <p:nvPr>
            <p:ph type="title"/>
          </p:nvPr>
        </p:nvSpPr>
        <p:spPr>
          <a:xfrm>
            <a:off x="540000" y="460800"/>
            <a:ext cx="8244000" cy="270000"/>
          </a:xfrm>
        </p:spPr>
        <p:txBody>
          <a:bodyPr/>
          <a:lstStyle/>
          <a:p>
            <a:r>
              <a:rPr lang="nl-BE" dirty="0">
                <a:solidFill>
                  <a:schemeClr val="tx1"/>
                </a:solidFill>
              </a:rPr>
              <a:t>Inhoud draaiboek</a:t>
            </a:r>
          </a:p>
        </p:txBody>
      </p:sp>
      <p:pic>
        <p:nvPicPr>
          <p:cNvPr id="6" name="Afbeelding 5">
            <a:extLst>
              <a:ext uri="{FF2B5EF4-FFF2-40B4-BE49-F238E27FC236}">
                <a16:creationId xmlns:a16="http://schemas.microsoft.com/office/drawing/2014/main" id="{A1F19BAB-32BB-44CA-9169-F0858B95FD26}"/>
              </a:ext>
            </a:extLst>
          </p:cNvPr>
          <p:cNvPicPr>
            <a:picLocks noChangeAspect="1"/>
          </p:cNvPicPr>
          <p:nvPr/>
        </p:nvPicPr>
        <p:blipFill>
          <a:blip r:embed="rId3"/>
          <a:stretch>
            <a:fillRect/>
          </a:stretch>
        </p:blipFill>
        <p:spPr>
          <a:xfrm>
            <a:off x="5733189" y="282150"/>
            <a:ext cx="3162300" cy="4400550"/>
          </a:xfrm>
          <a:prstGeom prst="rect">
            <a:avLst/>
          </a:prstGeom>
        </p:spPr>
      </p:pic>
    </p:spTree>
    <p:extLst>
      <p:ext uri="{BB962C8B-B14F-4D97-AF65-F5344CB8AC3E}">
        <p14:creationId xmlns:p14="http://schemas.microsoft.com/office/powerpoint/2010/main" val="364648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73DE751-C5A5-25BB-338C-B54D1B7247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05"/>
          <a:stretch>
            <a:fillRect/>
          </a:stretch>
        </p:blipFill>
        <p:spPr bwMode="auto">
          <a:xfrm>
            <a:off x="5977528" y="1463905"/>
            <a:ext cx="2704558" cy="2215689"/>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tekst, schermopname, nummer, Lettertype&#10;&#10;Door AI gegenereerde inhoud is mogelijk onjuist.">
            <a:extLst>
              <a:ext uri="{FF2B5EF4-FFF2-40B4-BE49-F238E27FC236}">
                <a16:creationId xmlns:a16="http://schemas.microsoft.com/office/drawing/2014/main" id="{4F3DCD71-FA62-CF88-77F4-A2C710CA3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302405" cy="5143500"/>
          </a:xfrm>
          <a:prstGeom prst="rect">
            <a:avLst/>
          </a:prstGeom>
        </p:spPr>
      </p:pic>
    </p:spTree>
    <p:extLst>
      <p:ext uri="{BB962C8B-B14F-4D97-AF65-F5344CB8AC3E}">
        <p14:creationId xmlns:p14="http://schemas.microsoft.com/office/powerpoint/2010/main" val="108470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144FB0A-6922-57AC-6522-1AF304685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7799"/>
            <a:ext cx="4505662" cy="2855701"/>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tekst, nummer, schermopname, Lettertype&#10;&#10;Door AI gegenereerde inhoud is mogelijk onjuist.">
            <a:extLst>
              <a:ext uri="{FF2B5EF4-FFF2-40B4-BE49-F238E27FC236}">
                <a16:creationId xmlns:a16="http://schemas.microsoft.com/office/drawing/2014/main" id="{DD97244D-CB7B-3E59-065F-82EB0F0411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47" y="246888"/>
            <a:ext cx="4520453" cy="4338828"/>
          </a:xfrm>
          <a:prstGeom prst="rect">
            <a:avLst/>
          </a:prstGeom>
        </p:spPr>
      </p:pic>
      <p:pic>
        <p:nvPicPr>
          <p:cNvPr id="9" name="Afbeelding 8">
            <a:extLst>
              <a:ext uri="{FF2B5EF4-FFF2-40B4-BE49-F238E27FC236}">
                <a16:creationId xmlns:a16="http://schemas.microsoft.com/office/drawing/2014/main" id="{F1833C94-B981-439B-D16E-E99689C889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0758" y="17018"/>
            <a:ext cx="2222500" cy="241300"/>
          </a:xfrm>
          <a:prstGeom prst="rect">
            <a:avLst/>
          </a:prstGeom>
        </p:spPr>
      </p:pic>
      <p:pic>
        <p:nvPicPr>
          <p:cNvPr id="11" name="Afbeelding 10">
            <a:extLst>
              <a:ext uri="{FF2B5EF4-FFF2-40B4-BE49-F238E27FC236}">
                <a16:creationId xmlns:a16="http://schemas.microsoft.com/office/drawing/2014/main" id="{2020C819-AAC4-C771-630C-6D19AE64DA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8335" y="342058"/>
            <a:ext cx="673100" cy="647700"/>
          </a:xfrm>
          <a:prstGeom prst="rect">
            <a:avLst/>
          </a:prstGeom>
        </p:spPr>
      </p:pic>
      <p:pic>
        <p:nvPicPr>
          <p:cNvPr id="13" name="Afbeelding 12" descr="Afbeelding met tekst, Lettertype, ontwerp&#10;&#10;Door AI gegenereerde inhoud is mogelijk onjuist.">
            <a:extLst>
              <a:ext uri="{FF2B5EF4-FFF2-40B4-BE49-F238E27FC236}">
                <a16:creationId xmlns:a16="http://schemas.microsoft.com/office/drawing/2014/main" id="{E026585D-9622-C0A9-1B0C-A1963B0729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6072" y="321209"/>
            <a:ext cx="825500" cy="990600"/>
          </a:xfrm>
          <a:prstGeom prst="rect">
            <a:avLst/>
          </a:prstGeom>
        </p:spPr>
      </p:pic>
      <p:pic>
        <p:nvPicPr>
          <p:cNvPr id="15" name="Afbeelding 14" descr="Afbeelding met ontwerp, illustratie&#10;&#10;Door AI gegenereerde inhoud is mogelijk onjuist.">
            <a:extLst>
              <a:ext uri="{FF2B5EF4-FFF2-40B4-BE49-F238E27FC236}">
                <a16:creationId xmlns:a16="http://schemas.microsoft.com/office/drawing/2014/main" id="{5B3E99F7-A617-7EA3-86BF-84B2BAD73E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7802" y="1263301"/>
            <a:ext cx="774700" cy="596900"/>
          </a:xfrm>
          <a:prstGeom prst="rect">
            <a:avLst/>
          </a:prstGeom>
        </p:spPr>
      </p:pic>
      <p:pic>
        <p:nvPicPr>
          <p:cNvPr id="17" name="Afbeelding 16" descr="Afbeelding met tekst, Lettertype, schermopname, ontwerp&#10;&#10;Door AI gegenereerde inhoud is mogelijk onjuist.">
            <a:extLst>
              <a:ext uri="{FF2B5EF4-FFF2-40B4-BE49-F238E27FC236}">
                <a16:creationId xmlns:a16="http://schemas.microsoft.com/office/drawing/2014/main" id="{01E76CBB-F742-3842-148A-5D25F1806B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2008" y="342058"/>
            <a:ext cx="673100" cy="1473200"/>
          </a:xfrm>
          <a:prstGeom prst="rect">
            <a:avLst/>
          </a:prstGeom>
        </p:spPr>
      </p:pic>
      <p:pic>
        <p:nvPicPr>
          <p:cNvPr id="19" name="Afbeelding 18" descr="Afbeelding met ontwerp, schermopname, illustratie&#10;&#10;Door AI gegenereerde inhoud is mogelijk onjuist.">
            <a:extLst>
              <a:ext uri="{FF2B5EF4-FFF2-40B4-BE49-F238E27FC236}">
                <a16:creationId xmlns:a16="http://schemas.microsoft.com/office/drawing/2014/main" id="{34AD1E97-415F-67FD-49E0-A98851A387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73202" y="342058"/>
            <a:ext cx="723900" cy="723900"/>
          </a:xfrm>
          <a:prstGeom prst="rect">
            <a:avLst/>
          </a:prstGeom>
        </p:spPr>
      </p:pic>
    </p:spTree>
    <p:extLst>
      <p:ext uri="{BB962C8B-B14F-4D97-AF65-F5344CB8AC3E}">
        <p14:creationId xmlns:p14="http://schemas.microsoft.com/office/powerpoint/2010/main" val="126788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0000" y="523370"/>
            <a:ext cx="8244000" cy="401681"/>
          </a:xfrm>
        </p:spPr>
        <p:txBody>
          <a:bodyPr/>
          <a:lstStyle/>
          <a:p>
            <a:r>
              <a:rPr lang="nl-BE" dirty="0">
                <a:solidFill>
                  <a:schemeClr val="tx1"/>
                </a:solidFill>
              </a:rPr>
              <a:t>Inhoud draaiboek</a:t>
            </a:r>
          </a:p>
        </p:txBody>
      </p:sp>
      <p:sp>
        <p:nvSpPr>
          <p:cNvPr id="4" name="Tijdelijke aanduiding voor tekst 2">
            <a:extLst>
              <a:ext uri="{FF2B5EF4-FFF2-40B4-BE49-F238E27FC236}">
                <a16:creationId xmlns:a16="http://schemas.microsoft.com/office/drawing/2014/main" id="{9D60E7D8-ED66-408C-8829-2808A29E605D}"/>
              </a:ext>
            </a:extLst>
          </p:cNvPr>
          <p:cNvSpPr>
            <a:spLocks noGrp="1"/>
          </p:cNvSpPr>
          <p:nvPr>
            <p:ph type="body" sz="quarter" idx="13"/>
          </p:nvPr>
        </p:nvSpPr>
        <p:spPr>
          <a:xfrm>
            <a:off x="450112" y="990289"/>
            <a:ext cx="8243888" cy="270000"/>
          </a:xfrm>
        </p:spPr>
        <p:txBody>
          <a:bodyPr/>
          <a:lstStyle/>
          <a:p>
            <a:r>
              <a:rPr lang="nl-NL" dirty="0"/>
              <a:t>Deel 4 Maaltijdomkadering    </a:t>
            </a:r>
          </a:p>
        </p:txBody>
      </p:sp>
      <p:sp>
        <p:nvSpPr>
          <p:cNvPr id="8" name="Content Placeholder 1">
            <a:extLst>
              <a:ext uri="{FF2B5EF4-FFF2-40B4-BE49-F238E27FC236}">
                <a16:creationId xmlns:a16="http://schemas.microsoft.com/office/drawing/2014/main" id="{8AAE90C5-3F2C-4F76-8A40-3A9BA7307728}"/>
              </a:ext>
            </a:extLst>
          </p:cNvPr>
          <p:cNvSpPr>
            <a:spLocks noGrp="1"/>
          </p:cNvSpPr>
          <p:nvPr>
            <p:ph sz="half" idx="1"/>
          </p:nvPr>
        </p:nvSpPr>
        <p:spPr>
          <a:xfrm>
            <a:off x="539750" y="1325527"/>
            <a:ext cx="5096782" cy="3448179"/>
          </a:xfrm>
        </p:spPr>
        <p:txBody>
          <a:bodyPr/>
          <a:lstStyle/>
          <a:p>
            <a:pPr marL="457200" lvl="1" indent="-285750">
              <a:buFont typeface="Lucida Sans Unicode" panose="020B0602030504020204" pitchFamily="34" charset="0"/>
              <a:buChar char="▸"/>
            </a:pPr>
            <a:r>
              <a:rPr lang="nl-BE" dirty="0"/>
              <a:t>Maaltijdbeleving: </a:t>
            </a:r>
          </a:p>
          <a:p>
            <a:pPr marL="1393200" lvl="2" indent="-285750">
              <a:buFont typeface="Lucida Sans Unicode" panose="020B0602030504020204" pitchFamily="34" charset="0"/>
              <a:buChar char="▸"/>
            </a:pPr>
            <a:r>
              <a:rPr lang="nl-BE" sz="1400" dirty="0"/>
              <a:t>Ongestoorde maaltijd, sfeer &amp; omgeving, eetlust stimulerende activiteiten </a:t>
            </a:r>
          </a:p>
          <a:p>
            <a:pPr marL="457200" lvl="1" indent="-285750">
              <a:buFont typeface="Lucida Sans Unicode" panose="020B0602030504020204" pitchFamily="34" charset="0"/>
              <a:buChar char="▸"/>
            </a:pPr>
            <a:r>
              <a:rPr lang="nl-BE" dirty="0"/>
              <a:t>Maaltijdbegeleiding: </a:t>
            </a:r>
          </a:p>
          <a:p>
            <a:pPr marL="1393200" lvl="2" indent="-285750">
              <a:buFont typeface="Lucida Sans Unicode" panose="020B0602030504020204" pitchFamily="34" charset="0"/>
              <a:buChar char="▸"/>
            </a:pPr>
            <a:r>
              <a:rPr lang="nl-BE" sz="1400" dirty="0"/>
              <a:t>Bediening, smakelijke presentatie, maaltijdbegeleiding, voeden, hulpmaterialen, opleiding</a:t>
            </a:r>
          </a:p>
          <a:p>
            <a:pPr marL="457200" lvl="1" indent="-285750">
              <a:buFont typeface="Lucida Sans Unicode" panose="020B0602030504020204" pitchFamily="34" charset="0"/>
              <a:buChar char="▸"/>
            </a:pPr>
            <a:r>
              <a:rPr lang="nl-BE" dirty="0"/>
              <a:t>Maaltijd en specifieke situaties: </a:t>
            </a:r>
          </a:p>
          <a:p>
            <a:pPr marL="1393200" lvl="2" indent="-285750">
              <a:buFont typeface="Lucida Sans Unicode" panose="020B0602030504020204" pitchFamily="34" charset="0"/>
              <a:buChar char="▸"/>
            </a:pPr>
            <a:r>
              <a:rPr lang="nl-BE" sz="1400" dirty="0"/>
              <a:t>Risico ondervoeding, kauw- en slikproblemen, dementie, fingerfood</a:t>
            </a:r>
          </a:p>
          <a:p>
            <a:pPr marL="457200" lvl="1" indent="-285750">
              <a:buFont typeface="Lucida Sans Unicode" panose="020B0602030504020204" pitchFamily="34" charset="0"/>
              <a:buChar char="▸"/>
            </a:pPr>
            <a:r>
              <a:rPr lang="nl-BE" dirty="0"/>
              <a:t>Link kwaliteitsindicatoren</a:t>
            </a:r>
          </a:p>
          <a:p>
            <a:pPr indent="0">
              <a:buNone/>
            </a:pPr>
            <a:endParaRPr lang="nl-BE" dirty="0"/>
          </a:p>
          <a:p>
            <a:pPr indent="0">
              <a:buNone/>
            </a:pPr>
            <a:r>
              <a:rPr lang="nl-BE" b="1" dirty="0">
                <a:solidFill>
                  <a:schemeClr val="tx1"/>
                </a:solidFill>
              </a:rPr>
              <a:t>Minimum doel:</a:t>
            </a:r>
            <a:r>
              <a:rPr lang="nl-BE" dirty="0"/>
              <a:t> </a:t>
            </a:r>
            <a:r>
              <a:rPr lang="nl-BE" b="1" dirty="0">
                <a:solidFill>
                  <a:schemeClr val="tx1"/>
                </a:solidFill>
              </a:rPr>
              <a:t>richtlijnen ongestoorde maaltijd</a:t>
            </a:r>
            <a:endParaRPr lang="nl-BE" dirty="0"/>
          </a:p>
          <a:p>
            <a:pPr marL="457200" indent="-285750"/>
            <a:endParaRPr lang="nl-BE" dirty="0"/>
          </a:p>
        </p:txBody>
      </p:sp>
      <p:pic>
        <p:nvPicPr>
          <p:cNvPr id="2" name="Afbeelding 1">
            <a:extLst>
              <a:ext uri="{FF2B5EF4-FFF2-40B4-BE49-F238E27FC236}">
                <a16:creationId xmlns:a16="http://schemas.microsoft.com/office/drawing/2014/main" id="{708C76C4-951A-43C5-8EC5-51222024A481}"/>
              </a:ext>
            </a:extLst>
          </p:cNvPr>
          <p:cNvPicPr>
            <a:picLocks noChangeAspect="1"/>
          </p:cNvPicPr>
          <p:nvPr/>
        </p:nvPicPr>
        <p:blipFill>
          <a:blip r:embed="rId3"/>
          <a:stretch>
            <a:fillRect/>
          </a:stretch>
        </p:blipFill>
        <p:spPr>
          <a:xfrm>
            <a:off x="5636532" y="369794"/>
            <a:ext cx="3371850" cy="4362450"/>
          </a:xfrm>
          <a:prstGeom prst="rect">
            <a:avLst/>
          </a:prstGeom>
        </p:spPr>
      </p:pic>
    </p:spTree>
    <p:extLst>
      <p:ext uri="{BB962C8B-B14F-4D97-AF65-F5344CB8AC3E}">
        <p14:creationId xmlns:p14="http://schemas.microsoft.com/office/powerpoint/2010/main" val="320026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EF14FC5-34FB-48BE-A394-4F3CF14908A9}"/>
              </a:ext>
            </a:extLst>
          </p:cNvPr>
          <p:cNvPicPr>
            <a:picLocks noChangeAspect="1"/>
          </p:cNvPicPr>
          <p:nvPr/>
        </p:nvPicPr>
        <p:blipFill>
          <a:blip r:embed="rId3"/>
          <a:stretch>
            <a:fillRect/>
          </a:stretch>
        </p:blipFill>
        <p:spPr>
          <a:xfrm>
            <a:off x="186968" y="0"/>
            <a:ext cx="3753925" cy="5143500"/>
          </a:xfrm>
          <a:prstGeom prst="rect">
            <a:avLst/>
          </a:prstGeom>
        </p:spPr>
      </p:pic>
      <p:pic>
        <p:nvPicPr>
          <p:cNvPr id="6152" name="Picture 8">
            <a:extLst>
              <a:ext uri="{FF2B5EF4-FFF2-40B4-BE49-F238E27FC236}">
                <a16:creationId xmlns:a16="http://schemas.microsoft.com/office/drawing/2014/main" id="{9D235362-F572-EC34-B719-4AF338544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2699" y="125730"/>
            <a:ext cx="1163782" cy="128113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0BB7F207-2A5A-4A7B-7575-5BD0911BD1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8412" y="195646"/>
            <a:ext cx="1336241" cy="1281138"/>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361A1B51-B582-4505-73E0-5ECE419317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1392" y="331390"/>
            <a:ext cx="15557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a:extLst>
              <a:ext uri="{FF2B5EF4-FFF2-40B4-BE49-F238E27FC236}">
                <a16:creationId xmlns:a16="http://schemas.microsoft.com/office/drawing/2014/main" id="{91879B83-7319-3BB5-DA33-7CCE5BB98C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197515"/>
            <a:ext cx="3900104" cy="261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7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E483636-8227-BA27-CEA1-605E0875A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17" y="554114"/>
            <a:ext cx="3791162" cy="40352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2522510C-F2D6-D0AE-EEB1-641EB9473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303" y="119743"/>
            <a:ext cx="2290462" cy="144467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fbeeldingsresultaat voor Hapklaar â beetgaar">
            <a:extLst>
              <a:ext uri="{FF2B5EF4-FFF2-40B4-BE49-F238E27FC236}">
                <a16:creationId xmlns:a16="http://schemas.microsoft.com/office/drawing/2014/main" id="{F1557464-EA71-3579-2C39-0E5239007D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437" y="3025015"/>
            <a:ext cx="2642631" cy="187867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pommes duchesse">
            <a:extLst>
              <a:ext uri="{FF2B5EF4-FFF2-40B4-BE49-F238E27FC236}">
                <a16:creationId xmlns:a16="http://schemas.microsoft.com/office/drawing/2014/main" id="{C932521C-5A93-8AA1-BA70-F875AF69FC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0851" y="1822450"/>
            <a:ext cx="1371914" cy="102473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kaasblokjes - avatar">
            <a:extLst>
              <a:ext uri="{FF2B5EF4-FFF2-40B4-BE49-F238E27FC236}">
                <a16:creationId xmlns:a16="http://schemas.microsoft.com/office/drawing/2014/main" id="{07110466-4D4E-95A8-3C7C-72DE456B33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0038" y="1822450"/>
            <a:ext cx="944530" cy="94453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a:extLst>
              <a:ext uri="{FF2B5EF4-FFF2-40B4-BE49-F238E27FC236}">
                <a16:creationId xmlns:a16="http://schemas.microsoft.com/office/drawing/2014/main" id="{6F4E49EA-2B54-C614-5D1E-DBB7556FC6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3992" y="184698"/>
            <a:ext cx="1128445" cy="1314761"/>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a:extLst>
              <a:ext uri="{FF2B5EF4-FFF2-40B4-BE49-F238E27FC236}">
                <a16:creationId xmlns:a16="http://schemas.microsoft.com/office/drawing/2014/main" id="{6A5DDE5F-4C86-343D-B5B2-FF175F8F34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6723" y="1856648"/>
            <a:ext cx="1147373" cy="990538"/>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Afbeeldingsresultaat voor als eten een zorg wordt">
            <a:extLst>
              <a:ext uri="{FF2B5EF4-FFF2-40B4-BE49-F238E27FC236}">
                <a16:creationId xmlns:a16="http://schemas.microsoft.com/office/drawing/2014/main" id="{FB3B2762-CCBF-A5B4-A787-612FCCBF11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7355" y="3025015"/>
            <a:ext cx="1202574" cy="177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96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9750" y="1481469"/>
            <a:ext cx="5146439" cy="3292237"/>
          </a:xfrm>
        </p:spPr>
        <p:txBody>
          <a:bodyPr/>
          <a:lstStyle/>
          <a:p>
            <a:r>
              <a:rPr lang="nl-BE" dirty="0"/>
              <a:t>Aandacht hebben voor signalen</a:t>
            </a:r>
          </a:p>
          <a:p>
            <a:r>
              <a:rPr lang="nl-BE" dirty="0"/>
              <a:t>Risico op ondervoeding</a:t>
            </a:r>
          </a:p>
          <a:p>
            <a:r>
              <a:rPr lang="nl-BE" dirty="0"/>
              <a:t>Kauwmoeilijkheden</a:t>
            </a:r>
          </a:p>
          <a:p>
            <a:r>
              <a:rPr lang="nl-BE" dirty="0"/>
              <a:t>Slikmoeilijkheden</a:t>
            </a:r>
          </a:p>
          <a:p>
            <a:endParaRPr lang="nl-BE" dirty="0"/>
          </a:p>
          <a:p>
            <a:pPr marL="27450" indent="0">
              <a:buNone/>
            </a:pPr>
            <a:r>
              <a:rPr lang="nl-BE" b="1" dirty="0">
                <a:solidFill>
                  <a:schemeClr val="tx1"/>
                </a:solidFill>
              </a:rPr>
              <a:t>Minimum doel: signalen herkennen + tijdig doorverwijzen</a:t>
            </a:r>
            <a:endParaRPr lang="nl-BE" dirty="0"/>
          </a:p>
        </p:txBody>
      </p:sp>
      <p:sp>
        <p:nvSpPr>
          <p:cNvPr id="5" name="Title 4"/>
          <p:cNvSpPr>
            <a:spLocks noGrp="1"/>
          </p:cNvSpPr>
          <p:nvPr>
            <p:ph type="title"/>
          </p:nvPr>
        </p:nvSpPr>
        <p:spPr>
          <a:xfrm>
            <a:off x="450000" y="523370"/>
            <a:ext cx="8244000" cy="401681"/>
          </a:xfrm>
        </p:spPr>
        <p:txBody>
          <a:bodyPr/>
          <a:lstStyle/>
          <a:p>
            <a:r>
              <a:rPr lang="nl-BE" dirty="0">
                <a:solidFill>
                  <a:schemeClr val="tx1"/>
                </a:solidFill>
              </a:rPr>
              <a:t>Inhoud draaiboek</a:t>
            </a:r>
          </a:p>
        </p:txBody>
      </p:sp>
      <p:sp>
        <p:nvSpPr>
          <p:cNvPr id="4" name="Tijdelijke aanduiding voor tekst 2">
            <a:extLst>
              <a:ext uri="{FF2B5EF4-FFF2-40B4-BE49-F238E27FC236}">
                <a16:creationId xmlns:a16="http://schemas.microsoft.com/office/drawing/2014/main" id="{9D60E7D8-ED66-408C-8829-2808A29E605D}"/>
              </a:ext>
            </a:extLst>
          </p:cNvPr>
          <p:cNvSpPr>
            <a:spLocks noGrp="1"/>
          </p:cNvSpPr>
          <p:nvPr>
            <p:ph type="body" sz="quarter" idx="13"/>
          </p:nvPr>
        </p:nvSpPr>
        <p:spPr>
          <a:xfrm>
            <a:off x="450112" y="990289"/>
            <a:ext cx="8243888" cy="270000"/>
          </a:xfrm>
        </p:spPr>
        <p:txBody>
          <a:bodyPr/>
          <a:lstStyle/>
          <a:p>
            <a:r>
              <a:rPr lang="nl-NL" dirty="0"/>
              <a:t>Deel 5 Zorgtoeleiding  </a:t>
            </a:r>
          </a:p>
        </p:txBody>
      </p:sp>
      <p:pic>
        <p:nvPicPr>
          <p:cNvPr id="7" name="Afbeelding 6">
            <a:extLst>
              <a:ext uri="{FF2B5EF4-FFF2-40B4-BE49-F238E27FC236}">
                <a16:creationId xmlns:a16="http://schemas.microsoft.com/office/drawing/2014/main" id="{96315E7E-DBC9-4253-9341-E431ACB9FD51}"/>
              </a:ext>
            </a:extLst>
          </p:cNvPr>
          <p:cNvPicPr>
            <a:picLocks noChangeAspect="1"/>
          </p:cNvPicPr>
          <p:nvPr/>
        </p:nvPicPr>
        <p:blipFill>
          <a:blip r:embed="rId3"/>
          <a:stretch>
            <a:fillRect/>
          </a:stretch>
        </p:blipFill>
        <p:spPr>
          <a:xfrm>
            <a:off x="5686189" y="523370"/>
            <a:ext cx="3267075" cy="4400550"/>
          </a:xfrm>
          <a:prstGeom prst="rect">
            <a:avLst/>
          </a:prstGeom>
        </p:spPr>
      </p:pic>
    </p:spTree>
    <p:extLst>
      <p:ext uri="{BB962C8B-B14F-4D97-AF65-F5344CB8AC3E}">
        <p14:creationId xmlns:p14="http://schemas.microsoft.com/office/powerpoint/2010/main" val="2567942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Lettertype, ontwerp&#10;&#10;Door AI gegenereerde inhoud is mogelijk onjuist.">
            <a:extLst>
              <a:ext uri="{FF2B5EF4-FFF2-40B4-BE49-F238E27FC236}">
                <a16:creationId xmlns:a16="http://schemas.microsoft.com/office/drawing/2014/main" id="{7F3882FA-D4C8-CD5D-F4EE-D13E429E6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760" y="7829"/>
            <a:ext cx="1170525" cy="3710996"/>
          </a:xfrm>
          <a:prstGeom prst="rect">
            <a:avLst/>
          </a:prstGeom>
        </p:spPr>
      </p:pic>
      <p:pic>
        <p:nvPicPr>
          <p:cNvPr id="7" name="Afbeelding 6" descr="Afbeelding met tekst, schermopname, Lettertype, poster&#10;&#10;Door AI gegenereerde inhoud is mogelijk onjuist.">
            <a:extLst>
              <a:ext uri="{FF2B5EF4-FFF2-40B4-BE49-F238E27FC236}">
                <a16:creationId xmlns:a16="http://schemas.microsoft.com/office/drawing/2014/main" id="{F3D03D68-7014-0437-2F2D-F88C9ACBF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6514" y="121040"/>
            <a:ext cx="1318119" cy="3725883"/>
          </a:xfrm>
          <a:prstGeom prst="rect">
            <a:avLst/>
          </a:prstGeom>
        </p:spPr>
      </p:pic>
      <p:pic>
        <p:nvPicPr>
          <p:cNvPr id="9" name="Afbeelding 8" descr="Afbeelding met symbool, cirkel, ontwerp&#10;&#10;Door AI gegenereerde inhoud is mogelijk onjuist.">
            <a:extLst>
              <a:ext uri="{FF2B5EF4-FFF2-40B4-BE49-F238E27FC236}">
                <a16:creationId xmlns:a16="http://schemas.microsoft.com/office/drawing/2014/main" id="{8644CB8F-750E-744B-7636-783B53B06D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7285" y="1704616"/>
            <a:ext cx="610045" cy="558733"/>
          </a:xfrm>
          <a:prstGeom prst="rect">
            <a:avLst/>
          </a:prstGeom>
        </p:spPr>
      </p:pic>
      <p:pic>
        <p:nvPicPr>
          <p:cNvPr id="11" name="Afbeelding 10">
            <a:extLst>
              <a:ext uri="{FF2B5EF4-FFF2-40B4-BE49-F238E27FC236}">
                <a16:creationId xmlns:a16="http://schemas.microsoft.com/office/drawing/2014/main" id="{BE676584-6D90-EBE4-2666-E5D4FAC57F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756769" y="3452125"/>
            <a:ext cx="812800" cy="533400"/>
          </a:xfrm>
          <a:prstGeom prst="rect">
            <a:avLst/>
          </a:prstGeom>
        </p:spPr>
      </p:pic>
      <p:pic>
        <p:nvPicPr>
          <p:cNvPr id="13" name="Afbeelding 12" descr="Afbeelding met Lettertype, tekst, logo, wit&#10;&#10;Door AI gegenereerde inhoud is mogelijk onjuist.">
            <a:extLst>
              <a:ext uri="{FF2B5EF4-FFF2-40B4-BE49-F238E27FC236}">
                <a16:creationId xmlns:a16="http://schemas.microsoft.com/office/drawing/2014/main" id="{8AB9C94E-62C8-BB1D-6A61-41D6549108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9845" y="4253973"/>
            <a:ext cx="1386648" cy="385180"/>
          </a:xfrm>
          <a:prstGeom prst="rect">
            <a:avLst/>
          </a:prstGeom>
        </p:spPr>
      </p:pic>
      <p:pic>
        <p:nvPicPr>
          <p:cNvPr id="2" name="Picture 1">
            <a:extLst>
              <a:ext uri="{FF2B5EF4-FFF2-40B4-BE49-F238E27FC236}">
                <a16:creationId xmlns:a16="http://schemas.microsoft.com/office/drawing/2014/main" id="{C7088F6E-AD05-446E-7DC3-7CDDC3513278}"/>
              </a:ext>
            </a:extLst>
          </p:cNvPr>
          <p:cNvPicPr>
            <a:picLocks noChangeAspect="1"/>
          </p:cNvPicPr>
          <p:nvPr/>
        </p:nvPicPr>
        <p:blipFill>
          <a:blip r:embed="rId8"/>
          <a:stretch>
            <a:fillRect/>
          </a:stretch>
        </p:blipFill>
        <p:spPr>
          <a:xfrm>
            <a:off x="4570802" y="0"/>
            <a:ext cx="4386507" cy="5143500"/>
          </a:xfrm>
          <a:prstGeom prst="rect">
            <a:avLst/>
          </a:prstGeom>
        </p:spPr>
      </p:pic>
    </p:spTree>
    <p:extLst>
      <p:ext uri="{BB962C8B-B14F-4D97-AF65-F5344CB8AC3E}">
        <p14:creationId xmlns:p14="http://schemas.microsoft.com/office/powerpoint/2010/main" val="884956549"/>
      </p:ext>
    </p:extLst>
  </p:cSld>
  <p:clrMapOvr>
    <a:masterClrMapping/>
  </p:clrMapOvr>
</p:sld>
</file>

<file path=ppt/theme/theme1.xml><?xml version="1.0" encoding="utf-8"?>
<a:theme xmlns:a="http://schemas.openxmlformats.org/drawingml/2006/main" name="Cover slides">
  <a:themeElements>
    <a:clrScheme name="Aangepast 2">
      <a:dk1>
        <a:srgbClr val="F7AC4B"/>
      </a:dk1>
      <a:lt1>
        <a:srgbClr val="2C2A29"/>
      </a:lt1>
      <a:dk2>
        <a:srgbClr val="B9CDD3"/>
      </a:dk2>
      <a:lt2>
        <a:srgbClr val="FFFFFF"/>
      </a:lt2>
      <a:accent1>
        <a:srgbClr val="F08AA9"/>
      </a:accent1>
      <a:accent2>
        <a:srgbClr val="E1CA9B"/>
      </a:accent2>
      <a:accent3>
        <a:srgbClr val="B9CDD4"/>
      </a:accent3>
      <a:accent4>
        <a:srgbClr val="6E8944"/>
      </a:accent4>
      <a:accent5>
        <a:srgbClr val="B8D291"/>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5826C712-A549-494F-924F-2C2D6F38AD0E}"/>
    </a:ext>
  </a:extLst>
</a:theme>
</file>

<file path=ppt/theme/theme2.xml><?xml version="1.0" encoding="utf-8"?>
<a:theme xmlns:a="http://schemas.openxmlformats.org/drawingml/2006/main" name="Eind slides">
  <a:themeElements>
    <a:clrScheme name="Aangepast 1">
      <a:dk1>
        <a:srgbClr val="B9CDD3"/>
      </a:dk1>
      <a:lt1>
        <a:srgbClr val="2C2A29"/>
      </a:lt1>
      <a:dk2>
        <a:srgbClr val="B9CDD3"/>
      </a:dk2>
      <a:lt2>
        <a:srgbClr val="FFFFFF"/>
      </a:lt2>
      <a:accent1>
        <a:srgbClr val="F08AA9"/>
      </a:accent1>
      <a:accent2>
        <a:srgbClr val="E1CA9B"/>
      </a:accent2>
      <a:accent3>
        <a:srgbClr val="B9CDD4"/>
      </a:accent3>
      <a:accent4>
        <a:srgbClr val="6E8944"/>
      </a:accent4>
      <a:accent5>
        <a:srgbClr val="999B30"/>
      </a:accent5>
      <a:accent6>
        <a:srgbClr val="B43C25"/>
      </a:accent6>
      <a:hlink>
        <a:srgbClr val="EE7454"/>
      </a:hlink>
      <a:folHlink>
        <a:srgbClr val="F4D15F"/>
      </a:folHlink>
    </a:clrScheme>
    <a:fontScheme name="Lucida - GL">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_leven-template.potx" id="{187FE1C0-A4FD-40AC-93A8-C7ECE872EBFB}" vid="{9024D21E-44C2-42D9-8431-175A15C616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458C8FB3B47C4891C92FD77DB72D3E" ma:contentTypeVersion="37" ma:contentTypeDescription="Een nieuw document maken." ma:contentTypeScope="" ma:versionID="a48b7b884e2bc0467db18004460f79d7">
  <xsd:schema xmlns:xsd="http://www.w3.org/2001/XMLSchema" xmlns:xs="http://www.w3.org/2001/XMLSchema" xmlns:p="http://schemas.microsoft.com/office/2006/metadata/properties" xmlns:ns2="f955de09-bcfa-41b3-a146-8566b54742ff" xmlns:ns3="85fde827-19b6-410c-b4a0-77531caef66e" targetNamespace="http://schemas.microsoft.com/office/2006/metadata/properties" ma:root="true" ma:fieldsID="19c2a45b88fa1b2bb8ab31af8608fa7f" ns2:_="" ns3:_="">
    <xsd:import namespace="f955de09-bcfa-41b3-a146-8566b54742ff"/>
    <xsd:import namespace="85fde827-19b6-410c-b4a0-77531caef66e"/>
    <xsd:element name="properties">
      <xsd:complexType>
        <xsd:sequence>
          <xsd:element name="documentManagement">
            <xsd:complexType>
              <xsd:all>
                <xsd:element ref="ns2:d49b04b4f8d043a6b5f849e8e71f2b4a" minOccurs="0"/>
                <xsd:element ref="ns2:TaxCatchAll" minOccurs="0"/>
                <xsd:element ref="ns2:c49d25edc792450cbeaf35968c27dfd9" minOccurs="0"/>
                <xsd:element ref="ns2:ce27a080116a47a88d1f33d902668e0b" minOccurs="0"/>
                <xsd:element ref="ns2:j0acc330132a47e5a8a7bc8aef57bef7" minOccurs="0"/>
                <xsd:element ref="ns2:TaxKeywordTaxHTField" minOccurs="0"/>
                <xsd:element ref="ns2:Thumbnail1"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2:SharedWithUsers" minOccurs="0"/>
                <xsd:element ref="ns2:SharedWithDetails" minOccurs="0"/>
                <xsd:element ref="ns3:MediaServiceAutoKeyPoints" minOccurs="0"/>
                <xsd:element ref="ns3:MediaServiceKeyPoints" minOccurs="0"/>
                <xsd:element ref="ns2:oe5c711042974318931eef603135df5c" minOccurs="0"/>
                <xsd:element ref="ns2:h7bcc94e9d794a44b6245d1a1415cddf" minOccurs="0"/>
                <xsd:element ref="ns3:datum"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55de09-bcfa-41b3-a146-8566b54742ff" elementFormDefault="qualified">
    <xsd:import namespace="http://schemas.microsoft.com/office/2006/documentManagement/types"/>
    <xsd:import namespace="http://schemas.microsoft.com/office/infopath/2007/PartnerControls"/>
    <xsd:element name="d49b04b4f8d043a6b5f849e8e71f2b4a" ma:index="9" nillable="true" ma:taxonomy="true" ma:internalName="d49b04b4f8d043a6b5f849e8e71f2b4a" ma:taxonomyFieldName="Settings" ma:displayName="Settings" ma:readOnly="false" ma:default="" ma:fieldId="{d49b04b4-f8d0-43a6-b5f8-49e8e71f2b4a}" ma:taxonomyMulti="true" ma:sspId="e89c4268-854a-4b50-bbef-814b08314aa2" ma:termSetId="07cc5827-c23b-416c-a28c-dc5b7cb4b521"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64a3ebca-7b14-4a33-a83d-bd69baba8043}" ma:internalName="TaxCatchAll" ma:showField="CatchAllData" ma:web="f955de09-bcfa-41b3-a146-8566b54742ff">
      <xsd:complexType>
        <xsd:complexContent>
          <xsd:extension base="dms:MultiChoiceLookup">
            <xsd:sequence>
              <xsd:element name="Value" type="dms:Lookup" maxOccurs="unbounded" minOccurs="0" nillable="true"/>
            </xsd:sequence>
          </xsd:extension>
        </xsd:complexContent>
      </xsd:complexType>
    </xsd:element>
    <xsd:element name="c49d25edc792450cbeaf35968c27dfd9" ma:index="12" nillable="true" ma:taxonomy="true" ma:internalName="c49d25edc792450cbeaf35968c27dfd9" ma:taxonomyFieldName="Themas" ma:displayName="Themas" ma:readOnly="false" ma:default="" ma:fieldId="{c49d25ed-c792-450c-beaf-35968c27dfd9}" ma:taxonomyMulti="true" ma:sspId="e89c4268-854a-4b50-bbef-814b08314aa2" ma:termSetId="d4e8c6a2-54fb-4c9a-a296-bd75304e1c7d" ma:anchorId="00000000-0000-0000-0000-000000000000" ma:open="false" ma:isKeyword="false">
      <xsd:complexType>
        <xsd:sequence>
          <xsd:element ref="pc:Terms" minOccurs="0" maxOccurs="1"/>
        </xsd:sequence>
      </xsd:complexType>
    </xsd:element>
    <xsd:element name="ce27a080116a47a88d1f33d902668e0b" ma:index="14" nillable="true" ma:taxonomy="true" ma:internalName="ce27a080116a47a88d1f33d902668e0b" ma:taxonomyFieldName="DynaTags" ma:displayName="DynaTags" ma:default="" ma:fieldId="{ce27a080-116a-47a8-8d1f-33d902668e0b}" ma:taxonomyMulti="true" ma:sspId="e89c4268-854a-4b50-bbef-814b08314aa2" ma:termSetId="0931d949-5b17-494d-bcd2-c5d528671e93" ma:anchorId="00000000-0000-0000-0000-000000000000" ma:open="false" ma:isKeyword="false">
      <xsd:complexType>
        <xsd:sequence>
          <xsd:element ref="pc:Terms" minOccurs="0" maxOccurs="1"/>
        </xsd:sequence>
      </xsd:complexType>
    </xsd:element>
    <xsd:element name="j0acc330132a47e5a8a7bc8aef57bef7" ma:index="16" nillable="true" ma:taxonomy="true" ma:internalName="j0acc330132a47e5a8a7bc8aef57bef7" ma:taxonomyFieldName="Jaar" ma:displayName="Jaar" ma:default="" ma:fieldId="{30acc330-132a-47e5-a8a7-bc8aef57bef7}" ma:sspId="e89c4268-854a-4b50-bbef-814b08314aa2" ma:termSetId="a43b4d34-b59e-4117-826d-4331f1253e3f" ma:anchorId="00000000-0000-0000-0000-000000000000" ma:open="true" ma:isKeyword="false">
      <xsd:complexType>
        <xsd:sequence>
          <xsd:element ref="pc:Terms" minOccurs="0" maxOccurs="1"/>
        </xsd:sequence>
      </xsd:complexType>
    </xsd:element>
    <xsd:element name="TaxKeywordTaxHTField" ma:index="18" nillable="true" ma:taxonomy="true" ma:internalName="TaxKeywordTaxHTField" ma:taxonomyFieldName="TaxKeyword" ma:displayName="Ondernemingstrefwoorden" ma:fieldId="{23f27201-bee3-471e-b2e7-b64fd8b7ca38}" ma:taxonomyMulti="true" ma:sspId="e89c4268-854a-4b50-bbef-814b08314aa2" ma:termSetId="00000000-0000-0000-0000-000000000000" ma:anchorId="00000000-0000-0000-0000-000000000000" ma:open="true" ma:isKeyword="true">
      <xsd:complexType>
        <xsd:sequence>
          <xsd:element ref="pc:Terms" minOccurs="0" maxOccurs="1"/>
        </xsd:sequence>
      </xsd:complexType>
    </xsd:element>
    <xsd:element name="Thumbnail1" ma:index="19" nillable="true" ma:displayName="Thumbnail" ma:format="Image" ma:internalName="Thumbnail1">
      <xsd:complexType>
        <xsd:complexContent>
          <xsd:extension base="dms:URL">
            <xsd:sequence>
              <xsd:element name="Url" type="dms:ValidUrl" minOccurs="0" nillable="true"/>
              <xsd:element name="Description" type="xsd:string" nillable="true"/>
            </xsd:sequence>
          </xsd:extension>
        </xsd:complexContent>
      </xsd:complexType>
    </xsd:element>
    <xsd:element name="SharedWithUsers" ma:index="2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Gedeeld met details" ma:internalName="SharedWithDetails" ma:readOnly="true">
      <xsd:simpleType>
        <xsd:restriction base="dms:Note">
          <xsd:maxLength value="255"/>
        </xsd:restriction>
      </xsd:simpleType>
    </xsd:element>
    <xsd:element name="oe5c711042974318931eef603135df5c" ma:index="32" nillable="true" ma:taxonomy="true" ma:internalName="oe5c711042974318931eef603135df5c" ma:taxonomyFieldName="Doelgroepen" ma:displayName="Doelgroepen" ma:default="" ma:fieldId="{8e5c7110-4297-4318-931e-ef603135df5c}" ma:taxonomyMulti="true" ma:sspId="e89c4268-854a-4b50-bbef-814b08314aa2" ma:termSetId="513dc76a-8106-44fc-8245-3e17e20c6d59" ma:anchorId="00000000-0000-0000-0000-000000000000" ma:open="false" ma:isKeyword="false">
      <xsd:complexType>
        <xsd:sequence>
          <xsd:element ref="pc:Terms" minOccurs="0" maxOccurs="1"/>
        </xsd:sequence>
      </xsd:complexType>
    </xsd:element>
    <xsd:element name="h7bcc94e9d794a44b6245d1a1415cddf" ma:index="34" nillable="true" ma:taxonomy="true" ma:internalName="h7bcc94e9d794a44b6245d1a1415cddf" ma:taxonomyFieldName="Teams" ma:displayName="Teams" ma:default="" ma:fieldId="{17bcc94e-9d79-4a44-b624-5d1a1415cddf}" ma:taxonomyMulti="true" ma:sspId="e89c4268-854a-4b50-bbef-814b08314aa2" ma:termSetId="0c7148fb-9898-44a6-8b76-aa98663c163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fde827-19b6-410c-b4a0-77531caef66e"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Tags" ma:index="22" nillable="true" ma:displayName="Tags" ma:internalName="MediaServiceAutoTags"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DateTaken" ma:index="25" nillable="true" ma:displayName="MediaServiceDateTaken" ma:hidden="true" ma:internalName="MediaServiceDateTaken"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datum" ma:index="35" nillable="true" ma:displayName="datum" ma:internalName="datum">
      <xsd:simpleType>
        <xsd:restriction base="dms:Text">
          <xsd:maxLength value="255"/>
        </xsd:restriction>
      </xsd:simpleType>
    </xsd:element>
    <xsd:element name="MediaServiceLocation" ma:index="36" nillable="true" ma:displayName="Location" ma:internalName="MediaServiceLocation" ma:readOnly="true">
      <xsd:simpleType>
        <xsd:restriction base="dms:Text"/>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Afbeeldingtags" ma:readOnly="false" ma:fieldId="{5cf76f15-5ced-4ddc-b409-7134ff3c332f}" ma:taxonomyMulti="true" ma:sspId="e89c4268-854a-4b50-bbef-814b08314a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element name="MediaServiceBillingMetadata" ma:index="42"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955de09-bcfa-41b3-a146-8566b54742ff">
      <UserInfo>
        <DisplayName>Luc Lipkens</DisplayName>
        <AccountId>684</AccountId>
        <AccountType/>
      </UserInfo>
      <UserInfo>
        <DisplayName>Sanne Henderyckx</DisplayName>
        <AccountId>2646</AccountId>
        <AccountType/>
      </UserInfo>
      <UserInfo>
        <DisplayName>Eline Cornelissen</DisplayName>
        <AccountId>4352</AccountId>
        <AccountType/>
      </UserInfo>
      <UserInfo>
        <DisplayName>Sarah Dries</DisplayName>
        <AccountId>6561</AccountId>
        <AccountType/>
      </UserInfo>
    </SharedWithUsers>
    <ce27a080116a47a88d1f33d902668e0b xmlns="f955de09-bcfa-41b3-a146-8566b54742ff">
      <Terms xmlns="http://schemas.microsoft.com/office/infopath/2007/PartnerControls"/>
    </ce27a080116a47a88d1f33d902668e0b>
    <d49b04b4f8d043a6b5f849e8e71f2b4a xmlns="f955de09-bcfa-41b3-a146-8566b54742ff">
      <Terms xmlns="http://schemas.microsoft.com/office/infopath/2007/PartnerControls">
        <TermInfo xmlns="http://schemas.microsoft.com/office/infopath/2007/PartnerControls">
          <TermName xmlns="http://schemas.microsoft.com/office/infopath/2007/PartnerControls">Zorg</TermName>
          <TermId xmlns="http://schemas.microsoft.com/office/infopath/2007/PartnerControls">f05fc141-d2b5-4b23-ac15-a025b6bfa882</TermId>
        </TermInfo>
      </Terms>
    </d49b04b4f8d043a6b5f849e8e71f2b4a>
    <c49d25edc792450cbeaf35968c27dfd9 xmlns="f955de09-bcfa-41b3-a146-8566b54742ff">
      <Terms xmlns="http://schemas.microsoft.com/office/infopath/2007/PartnerControls">
        <TermInfo xmlns="http://schemas.microsoft.com/office/infopath/2007/PartnerControls">
          <TermName xmlns="http://schemas.microsoft.com/office/infopath/2007/PartnerControls">Voeding en Ondervoeding</TermName>
          <TermId xmlns="http://schemas.microsoft.com/office/infopath/2007/PartnerControls">5ed2ef68-c1db-4c2d-ba2f-a633629f2a4c</TermId>
        </TermInfo>
      </Terms>
    </c49d25edc792450cbeaf35968c27dfd9>
    <h7bcc94e9d794a44b6245d1a1415cddf xmlns="f955de09-bcfa-41b3-a146-8566b54742ff">
      <Terms xmlns="http://schemas.microsoft.com/office/infopath/2007/PartnerControls"/>
    </h7bcc94e9d794a44b6245d1a1415cddf>
    <datum xmlns="85fde827-19b6-410c-b4a0-77531caef66e" xsi:nil="true"/>
    <TaxCatchAll xmlns="f955de09-bcfa-41b3-a146-8566b54742ff">
      <Value>28</Value>
      <Value>1</Value>
    </TaxCatchAll>
    <TaxKeywordTaxHTField xmlns="f955de09-bcfa-41b3-a146-8566b54742ff">
      <Terms xmlns="http://schemas.microsoft.com/office/infopath/2007/PartnerControls"/>
    </TaxKeywordTaxHTField>
    <Thumbnail1 xmlns="f955de09-bcfa-41b3-a146-8566b54742ff">
      <Url xsi:nil="true"/>
      <Description xsi:nil="true"/>
    </Thumbnail1>
    <oe5c711042974318931eef603135df5c xmlns="f955de09-bcfa-41b3-a146-8566b54742ff">
      <Terms xmlns="http://schemas.microsoft.com/office/infopath/2007/PartnerControls"/>
    </oe5c711042974318931eef603135df5c>
    <j0acc330132a47e5a8a7bc8aef57bef7 xmlns="f955de09-bcfa-41b3-a146-8566b54742ff">
      <Terms xmlns="http://schemas.microsoft.com/office/infopath/2007/PartnerControls"/>
    </j0acc330132a47e5a8a7bc8aef57bef7>
    <lcf76f155ced4ddcb4097134ff3c332f xmlns="85fde827-19b6-410c-b4a0-77531caef66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4B7200-6744-41BD-BA0E-719C324F5622}">
  <ds:schemaRefs>
    <ds:schemaRef ds:uri="http://schemas.microsoft.com/sharepoint/v3/contenttype/forms"/>
  </ds:schemaRefs>
</ds:datastoreItem>
</file>

<file path=customXml/itemProps2.xml><?xml version="1.0" encoding="utf-8"?>
<ds:datastoreItem xmlns:ds="http://schemas.openxmlformats.org/officeDocument/2006/customXml" ds:itemID="{239D1349-8590-426C-9D83-90DB0032B8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55de09-bcfa-41b3-a146-8566b54742ff"/>
    <ds:schemaRef ds:uri="85fde827-19b6-410c-b4a0-77531caef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536C8D-5449-4DD7-B0F5-065F35F2735F}">
  <ds:schemaRefs>
    <ds:schemaRef ds:uri="http://schemas.microsoft.com/office/2006/metadata/properties"/>
    <ds:schemaRef ds:uri="http://schemas.openxmlformats.org/package/2006/metadata/core-properties"/>
    <ds:schemaRef ds:uri="http://purl.org/dc/elements/1.1/"/>
    <ds:schemaRef ds:uri="http://www.w3.org/XML/1998/namespace"/>
    <ds:schemaRef ds:uri="http://schemas.microsoft.com/office/2006/documentManagement/types"/>
    <ds:schemaRef ds:uri="http://purl.org/dc/terms/"/>
    <ds:schemaRef ds:uri="http://schemas.microsoft.com/office/infopath/2007/PartnerControls"/>
    <ds:schemaRef ds:uri="f955de09-bcfa-41b3-a146-8566b54742ff"/>
    <ds:schemaRef ds:uri="85fde827-19b6-410c-b4a0-77531caef66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Gezond_leven-template (002)</Template>
  <TotalTime>2994</TotalTime>
  <Words>2427</Words>
  <Application>Microsoft Office PowerPoint</Application>
  <PresentationFormat>On-screen Show (16:9)</PresentationFormat>
  <Paragraphs>393</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Cover slides</vt:lpstr>
      <vt:lpstr>Eind slides</vt:lpstr>
      <vt:lpstr>Gezonde voeding  in lokale dienstencentra</vt:lpstr>
      <vt:lpstr>Inhoud draaiboek</vt:lpstr>
      <vt:lpstr>PowerPoint Presentation</vt:lpstr>
      <vt:lpstr>PowerPoint Presentation</vt:lpstr>
      <vt:lpstr>Inhoud draaiboek</vt:lpstr>
      <vt:lpstr>PowerPoint Presentation</vt:lpstr>
      <vt:lpstr>PowerPoint Presentation</vt:lpstr>
      <vt:lpstr>Inhoud draaiboek</vt:lpstr>
      <vt:lpstr>PowerPoint Presentation</vt:lpstr>
      <vt:lpstr>Vragen of bedenkingen?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Liese Weemaels</dc:creator>
  <cp:lastModifiedBy>Zoë  Dedeurwaerdere</cp:lastModifiedBy>
  <cp:revision>147</cp:revision>
  <dcterms:created xsi:type="dcterms:W3CDTF">2017-09-14T08:40:12Z</dcterms:created>
  <dcterms:modified xsi:type="dcterms:W3CDTF">2026-05-07T12:49:31Z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0x01010074458C8FB3B47C4891C92FD77DB72D3E</vt:lpwstr>
  </property>
  <property fmtid="{D5CDD505-2E9C-101B-9397-08002B2CF9AE}" pid="3" name="Jaar">
    <vt:lpwstr/>
  </property>
  <property fmtid="{D5CDD505-2E9C-101B-9397-08002B2CF9AE}" pid="4" name="TaxKeyword">
    <vt:lpwstr/>
  </property>
  <property fmtid="{D5CDD505-2E9C-101B-9397-08002B2CF9AE}" pid="5" name="Doelgroepen">
    <vt:lpwstr/>
  </property>
  <property fmtid="{D5CDD505-2E9C-101B-9397-08002B2CF9AE}" pid="6" name="Themas">
    <vt:lpwstr>1;#Voeding en Ondervoeding|5ed2ef68-c1db-4c2d-ba2f-a633629f2a4c</vt:lpwstr>
  </property>
  <property fmtid="{D5CDD505-2E9C-101B-9397-08002B2CF9AE}" pid="7" name="DynaTags">
    <vt:lpwstr/>
  </property>
  <property fmtid="{D5CDD505-2E9C-101B-9397-08002B2CF9AE}" pid="8" name="Teams">
    <vt:lpwstr/>
  </property>
  <property fmtid="{D5CDD505-2E9C-101B-9397-08002B2CF9AE}" pid="9" name="Settings">
    <vt:lpwstr>28;#Zorg|f05fc141-d2b5-4b23-ac15-a025b6bfa882</vt:lpwstr>
  </property>
  <property fmtid="{D5CDD505-2E9C-101B-9397-08002B2CF9AE}" pid="10" name="MediaServiceImageTags">
    <vt:lpwstr/>
  </property>
</Properties>
</file>