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0" r:id="rId5"/>
  </p:sldMasterIdLst>
  <p:notesMasterIdLst>
    <p:notesMasterId r:id="rId34"/>
  </p:notesMasterIdLst>
  <p:sldIdLst>
    <p:sldId id="489" r:id="rId6"/>
    <p:sldId id="261" r:id="rId7"/>
    <p:sldId id="726" r:id="rId8"/>
    <p:sldId id="512" r:id="rId9"/>
    <p:sldId id="513" r:id="rId10"/>
    <p:sldId id="734" r:id="rId11"/>
    <p:sldId id="736" r:id="rId12"/>
    <p:sldId id="727" r:id="rId13"/>
    <p:sldId id="514" r:id="rId14"/>
    <p:sldId id="731" r:id="rId15"/>
    <p:sldId id="467" r:id="rId16"/>
    <p:sldId id="515" r:id="rId17"/>
    <p:sldId id="516" r:id="rId18"/>
    <p:sldId id="517" r:id="rId19"/>
    <p:sldId id="511" r:id="rId20"/>
    <p:sldId id="716" r:id="rId21"/>
    <p:sldId id="544" r:id="rId22"/>
    <p:sldId id="508" r:id="rId23"/>
    <p:sldId id="509" r:id="rId24"/>
    <p:sldId id="310" r:id="rId25"/>
    <p:sldId id="721" r:id="rId26"/>
    <p:sldId id="518" r:id="rId27"/>
    <p:sldId id="722" r:id="rId28"/>
    <p:sldId id="754" r:id="rId29"/>
    <p:sldId id="723" r:id="rId30"/>
    <p:sldId id="720" r:id="rId31"/>
    <p:sldId id="724" r:id="rId32"/>
    <p:sldId id="263" r:id="rId33"/>
  </p:sldIdLst>
  <p:sldSz cx="9144000" cy="5143500" type="screen16x9"/>
  <p:notesSz cx="6858000" cy="9144000"/>
  <p:defaultTextStyle>
    <a:defPPr>
      <a:defRPr lang="nl-B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-slides" id="{B73B76F8-B5E7-48F4-B94E-9B486B56859C}">
          <p14:sldIdLst>
            <p14:sldId id="489"/>
            <p14:sldId id="261"/>
            <p14:sldId id="726"/>
            <p14:sldId id="512"/>
            <p14:sldId id="513"/>
            <p14:sldId id="734"/>
            <p14:sldId id="736"/>
            <p14:sldId id="727"/>
            <p14:sldId id="514"/>
            <p14:sldId id="731"/>
          </p14:sldIdLst>
        </p14:section>
        <p14:section name="INHOUDELIJKE slides" id="{C28983F9-E109-4B47-8443-2895F992B46E}">
          <p14:sldIdLst>
            <p14:sldId id="467"/>
            <p14:sldId id="515"/>
            <p14:sldId id="516"/>
            <p14:sldId id="517"/>
            <p14:sldId id="511"/>
            <p14:sldId id="716"/>
            <p14:sldId id="544"/>
            <p14:sldId id="508"/>
            <p14:sldId id="509"/>
            <p14:sldId id="310"/>
            <p14:sldId id="721"/>
            <p14:sldId id="518"/>
            <p14:sldId id="722"/>
            <p14:sldId id="754"/>
            <p14:sldId id="723"/>
            <p14:sldId id="720"/>
            <p14:sldId id="724"/>
          </p14:sldIdLst>
        </p14:section>
        <p14:section name="EIND-slides" id="{74F0C4B1-920C-4872-AF40-D263583FEE28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4B"/>
    <a:srgbClr val="F08AA9"/>
    <a:srgbClr val="B8D291"/>
    <a:srgbClr val="2C2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 autoAdjust="0"/>
    <p:restoredTop sz="77300" autoAdjust="0"/>
  </p:normalViewPr>
  <p:slideViewPr>
    <p:cSldViewPr snapToGrid="0" showGuides="1">
      <p:cViewPr varScale="1">
        <p:scale>
          <a:sx n="116" d="100"/>
          <a:sy n="116" d="100"/>
        </p:scale>
        <p:origin x="15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FD74A-D8FE-459D-BA10-364B37797DD2}" type="datetimeFigureOut">
              <a:rPr lang="nl-BE" smtClean="0"/>
              <a:t>7/05/2026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DF90-6B46-46C0-8AB4-041CCF167BB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21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procesbegeleidingwoonzorgcentr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procesbegeleidingwoonzorgcentr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107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nl-BE" dirty="0"/>
              <a:t>Bij elke stap zijn er reeds sjablonen en uitgewerkte oefeningen alsook voorbeelden aanwezig.</a:t>
            </a:r>
          </a:p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514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nl-BE" dirty="0"/>
              <a:t>Tijdsinschatting doorlopen stappenplan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29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i="1" dirty="0"/>
              <a:t>Ter volledigheid laten zien + link met de hoofdstukken duidelijk maken</a:t>
            </a:r>
          </a:p>
          <a:p>
            <a:r>
              <a:rPr lang="nl-BE" dirty="0"/>
              <a:t>Kleuren zijn verwijzing naar de 3 onderwerpen (screening = roze, maaltijden = groen, maaltijdomkadering = blauw)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752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Zoals beschreven op website Gezond Leven: </a:t>
            </a:r>
            <a:r>
              <a:rPr lang="nl-B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https://www.gezondleven.be/procesbegeleidingwoonzorgcentra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182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Zoals beschreven op website Gezond Leven: </a:t>
            </a:r>
            <a:r>
              <a:rPr lang="nl-B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https://www.gezondleven.be/procesbegeleidingwoonzorgcentra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382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!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Vermageren bij ouderen wordt soms onterecht geaccepteerd als een normaal onderdeel van verouderen. 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ouderen hun gezondheid is het echter beter iets teveel reserves te hebben dan te weinig.</a:t>
            </a:r>
          </a:p>
          <a:p>
            <a:endParaRPr lang="nl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Zo kan ook een persoon met overgewicht toch een risico op ondervoeding hebben.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3988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Overzichtelijke flowchart in draaiboek (links)</a:t>
            </a:r>
          </a:p>
          <a:p>
            <a:r>
              <a:rPr lang="nl-BE" dirty="0"/>
              <a:t>Verwijzing op het eind van het hoofdstuk aan welke indicatoren er gewerkt wordt met screening (rechts)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1877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35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50" indent="0">
              <a:buNone/>
            </a:pPr>
            <a:r>
              <a:rPr lang="nl-BE" b="1" dirty="0"/>
              <a:t>Dagschema</a:t>
            </a:r>
          </a:p>
          <a:p>
            <a:pPr marL="27450" indent="0">
              <a:buNone/>
            </a:pPr>
            <a:r>
              <a:rPr lang="nl-BE" dirty="0"/>
              <a:t>Voedingsaanlevering</a:t>
            </a:r>
          </a:p>
          <a:p>
            <a:pPr lvl="1"/>
            <a:r>
              <a:rPr lang="nl-BE" sz="1400" dirty="0"/>
              <a:t>gemiddeld 2017 kcal </a:t>
            </a:r>
          </a:p>
          <a:p>
            <a:pPr lvl="1"/>
            <a:r>
              <a:rPr lang="nl-BE" sz="1400" dirty="0"/>
              <a:t>Macronutriëntenverdeling: 50% koolhydraten, 15% eiwitten, 33% vet en 2% vezels.</a:t>
            </a:r>
          </a:p>
          <a:p>
            <a:pPr lvl="1"/>
            <a:r>
              <a:rPr lang="nl-BE" sz="1400" dirty="0"/>
              <a:t>Dekt de gemiddelde behoefte van een 70-plusser wat betreft calorieën, eiwitten, energieverdeling en de meeste micronutriënten. </a:t>
            </a:r>
          </a:p>
          <a:p>
            <a:pPr lvl="1"/>
            <a:r>
              <a:rPr lang="nl-BE" sz="1400" dirty="0" err="1"/>
              <a:t>Grammages</a:t>
            </a:r>
            <a:r>
              <a:rPr lang="nl-BE" sz="1400" dirty="0"/>
              <a:t> van alternatieven o.b.v. vergelijkbaar calorie- en/of eiwitgehalte en standaard individuele porties + rekening gehouden met portievolume tijdens 1 maaltijd</a:t>
            </a:r>
          </a:p>
          <a:p>
            <a:pPr marL="27450" lvl="1" indent="0">
              <a:buNone/>
            </a:pPr>
            <a:r>
              <a:rPr lang="nl-BE" dirty="0"/>
              <a:t>Kostprijs</a:t>
            </a:r>
          </a:p>
          <a:p>
            <a:pPr lvl="1"/>
            <a:r>
              <a:rPr lang="nl-BE" sz="1400" dirty="0" err="1"/>
              <a:t>Dagtotaal</a:t>
            </a:r>
            <a:r>
              <a:rPr lang="nl-BE" sz="1400" dirty="0"/>
              <a:t> +/- 3,6 euro (berekend met colishop)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214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Per maaltijd moment omschreven: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Waaruit het bestaat = stukje tabel links boven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Richtlijnen naar frequentie en portie aanbeveling = stukje tabel links onder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Tips voor variatie</a:t>
            </a:r>
          </a:p>
          <a:p>
            <a:endParaRPr lang="nl-BE" dirty="0"/>
          </a:p>
          <a:p>
            <a:r>
              <a:rPr lang="nl-BE" dirty="0"/>
              <a:t>Eerder in hoofdstuk = dagschema = rechts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964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808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Verwijzing op het eind van het hoofdstuk aan welke indicatoren er gewerkt wordt met maaltijdengids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261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Maaltijdbeleving</a:t>
            </a:r>
            <a:r>
              <a:rPr lang="nl-BE" dirty="0"/>
              <a:t>: hoe de omgeving aanpassen om een zo aangenaam mogelijke maaltijdmomenten te krijgen.</a:t>
            </a:r>
          </a:p>
          <a:p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deel </a:t>
            </a:r>
            <a:r>
              <a:rPr lang="nl-B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maaltijdbegeleiding 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gaat over hoe je goede begeleiding en aangepaste hulpmiddelen waar nodig kan voorzien.</a:t>
            </a:r>
          </a:p>
          <a:p>
            <a:endParaRPr lang="nl-BE" dirty="0"/>
          </a:p>
          <a:p>
            <a:r>
              <a:rPr lang="nl-B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Maaltijden en specifieke uitdagingen 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 enkele van vele mogelijke moeilijkheden die ouderen kunnen hebben, met invloed op hun voeding.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Richtlijnen apart van maaltijdengids, omdat dit enkel voor de ouderen is die hier nood aan hebben en niet voor alle andere bewoners.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7882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Poster richtlijnen Ongestoorde maaltijd in draaiboek (links)</a:t>
            </a:r>
          </a:p>
          <a:p>
            <a:r>
              <a:rPr lang="nl-BE" dirty="0"/>
              <a:t>Verwijzing op het eind van het hoofdstuk aan welke indicatoren er gewerkt wordt met maaltijdomkadering (rechts)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70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Excel maken met waarin je de cijfer gegevens van het </a:t>
            </a:r>
            <a:r>
              <a:rPr lang="nl-BE" dirty="0" err="1"/>
              <a:t>wzc</a:t>
            </a:r>
            <a:r>
              <a:rPr lang="nl-BE" dirty="0"/>
              <a:t> kan zetten? </a:t>
            </a:r>
            <a:r>
              <a:rPr lang="nl-BE" dirty="0">
                <a:sym typeface="Wingdings" panose="05000000000000000000" pitchFamily="2" charset="2"/>
              </a:rPr>
              <a:t> automatische omrekening hoeveel bewoners dit voor het </a:t>
            </a:r>
            <a:r>
              <a:rPr lang="nl-BE" dirty="0" err="1">
                <a:sym typeface="Wingdings" panose="05000000000000000000" pitchFamily="2" charset="2"/>
              </a:rPr>
              <a:t>wzc</a:t>
            </a:r>
            <a:r>
              <a:rPr lang="nl-BE" dirty="0">
                <a:sym typeface="Wingdings" panose="05000000000000000000" pitchFamily="2" charset="2"/>
              </a:rPr>
              <a:t> zou betekenen</a:t>
            </a:r>
          </a:p>
          <a:p>
            <a:r>
              <a:rPr lang="nl-BE" b="1" dirty="0">
                <a:sym typeface="Wingdings" panose="05000000000000000000" pitchFamily="2" charset="2"/>
              </a:rPr>
              <a:t>Vertaling naar huidig WZC invullen </a:t>
            </a:r>
            <a:r>
              <a:rPr lang="nl-BE" dirty="0">
                <a:sym typeface="Wingdings" panose="05000000000000000000" pitchFamily="2" charset="2"/>
              </a:rPr>
              <a:t>in bovenstaand (cursieve woorden)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326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GLIM  (Global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Malnutrition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omschrijft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ondervoeding als een staat waarin er sprake is van minstens een waarneembaar (fenotypisch) kenmerk in combinatie met minstens een oorzakelijk (etiologisch) criterium.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fenotypen (waarneembaar): gewichtsverlies, lage BMI en spierverlies.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etiologische criteria (oorzakelijk): verminderde voedingsinname, malabsorptie, maldigestie en ziekte, ontsteking. </a:t>
            </a:r>
          </a:p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ernst van de ondervoeding wordt bepaald door de ernst van het fenotype.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dit op te sporen en de grenswaarden zijn terug te vinden in het deel screening.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469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Eventueel aanvullen met informatie uit intakegesprek of vanuit motivatie WZC (zoals beschreven in het aanmeldingsformulier)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26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3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= link tussen de 3 thema’s in het draaiboek (screening, maaltijd, maaltijdomkadering)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684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het draaiboek is voorkomen dat bewoners van woonzorgcentra in een ondervoede status geraken,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richt zich dus voornamelijk op alle bewoners met een risico op ondervoeding, maar zeker ook op alle bewoners met een goede voedingsstatus om deze te kunnen behouden.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530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Achtergrond info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002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60000"/>
            <a:ext cx="6120000" cy="1440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4C5-FF33-4292-8B64-49963CA21661}" type="datetime1">
              <a:rPr lang="nl-BE" smtClean="0"/>
              <a:t>7/05/2026</a:t>
            </a:fld>
            <a:endParaRPr lang="nl-BE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48A7B81C-460B-6445-89EE-80E293AB0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00" y="3662069"/>
            <a:ext cx="1762216" cy="9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LE THEMA'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5040000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br>
              <a:rPr lang="en-US" dirty="0"/>
            </a:br>
            <a:r>
              <a:rPr lang="en-US" dirty="0" err="1"/>
              <a:t>gezondheid</a:t>
            </a:r>
            <a:r>
              <a:rPr lang="en-US" dirty="0"/>
              <a:t> &amp; milieu</a:t>
            </a:r>
            <a:endParaRPr lang="nl-BE" dirty="0"/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71A8E3FD-B7D8-804A-859A-60EA2097E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6" y="3980445"/>
            <a:ext cx="1159149" cy="611947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EF0A9505-DC89-EB46-90DB-F161F2CE3F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62400"/>
            <a:ext cx="757023" cy="930387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09C753A4-C6F8-734B-B01D-2CCE6B741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0" y="658800"/>
            <a:ext cx="728128" cy="913050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E412B8F8-A264-F941-BF1E-79888EC8C3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00" y="608400"/>
            <a:ext cx="1011289" cy="982395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B66D4D9A-EA4B-8949-804F-B1A446CCB4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00" y="349200"/>
            <a:ext cx="999731" cy="12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gezondheid &amp; milie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6679866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themapresentatie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F4C3ECD-A999-EF4A-98AB-A2A1943CA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00" y="604800"/>
            <a:ext cx="1051200" cy="949084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479D722-313A-1147-B06E-104013DEA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687600"/>
            <a:ext cx="1080000" cy="72989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2D9212E-6C0A-CF46-AF32-A3CB295E6E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00" y="450000"/>
            <a:ext cx="1069200" cy="956964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0BDE938-34E0-2745-A5D2-C6DD87E6C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00" y="626400"/>
            <a:ext cx="506811" cy="860400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724F0FD-0A64-E347-9887-4C5F7FEED1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6" y="3980445"/>
            <a:ext cx="1159149" cy="6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2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23600"/>
            <a:ext cx="4140000" cy="28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6000" y="1623600"/>
            <a:ext cx="4248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9750" y="882650"/>
            <a:ext cx="8243888" cy="27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02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60800"/>
            <a:ext cx="8244000" cy="360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0F9-096D-4BE8-820E-C5E10E2F52C9}" type="datetime1">
              <a:rPr lang="nl-BE" smtClean="0"/>
              <a:t>7/05/2026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B928-941E-4114-ADAE-BFAF879226B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50" y="1054799"/>
            <a:ext cx="8243888" cy="3506400"/>
          </a:xfrm>
        </p:spPr>
        <p:txBody>
          <a:bodyPr/>
          <a:lstStyle>
            <a:lvl1pPr marL="0" indent="-360000"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buSzPct val="112000"/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9634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9750" y="882650"/>
            <a:ext cx="8243888" cy="27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745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68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>
          <a:xfrm>
            <a:off x="0" y="0"/>
            <a:ext cx="8104714" cy="5143500"/>
          </a:xfrm>
          <a:custGeom>
            <a:avLst/>
            <a:gdLst>
              <a:gd name="connsiteX0" fmla="*/ 0 w 8104714"/>
              <a:gd name="connsiteY0" fmla="*/ 0 h 5143500"/>
              <a:gd name="connsiteX1" fmla="*/ 8104714 w 8104714"/>
              <a:gd name="connsiteY1" fmla="*/ 0 h 5143500"/>
              <a:gd name="connsiteX2" fmla="*/ 5134956 w 8104714"/>
              <a:gd name="connsiteY2" fmla="*/ 5143500 h 5143500"/>
              <a:gd name="connsiteX3" fmla="*/ 931045 w 8104714"/>
              <a:gd name="connsiteY3" fmla="*/ 5143500 h 5143500"/>
              <a:gd name="connsiteX4" fmla="*/ 0 w 8104714"/>
              <a:gd name="connsiteY4" fmla="*/ 3530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4714" h="5143500">
                <a:moveTo>
                  <a:pt x="0" y="0"/>
                </a:moveTo>
                <a:lnTo>
                  <a:pt x="8104714" y="0"/>
                </a:lnTo>
                <a:lnTo>
                  <a:pt x="5134956" y="5143500"/>
                </a:lnTo>
                <a:lnTo>
                  <a:pt x="931045" y="5143500"/>
                </a:lnTo>
                <a:lnTo>
                  <a:pt x="0" y="3530970"/>
                </a:lnTo>
                <a:close/>
              </a:path>
            </a:pathLst>
          </a:custGeom>
          <a:solidFill>
            <a:srgbClr val="F7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720000"/>
            <a:ext cx="6849200" cy="63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548000"/>
            <a:ext cx="3600000" cy="27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Voornaam</a:t>
            </a:r>
            <a:r>
              <a:rPr lang="en-US" dirty="0"/>
              <a:t> </a:t>
            </a:r>
            <a:r>
              <a:rPr lang="en-US" dirty="0" err="1"/>
              <a:t>Naam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0725" y="1882800"/>
            <a:ext cx="3600000" cy="27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naam@gezondleven.be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20725" y="2214000"/>
            <a:ext cx="3600000" cy="27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Telefoon</a:t>
            </a:r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0000" y="2628000"/>
            <a:ext cx="254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1400" dirty="0">
                <a:solidFill>
                  <a:schemeClr val="bg2"/>
                </a:solidFill>
              </a:rPr>
              <a:t>gezondleven.be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7F055462-D4F6-BF4F-8806-071001E23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00" y="3492736"/>
            <a:ext cx="1762216" cy="9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3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alternatief">
    <p:bg>
      <p:bgPr>
        <a:solidFill>
          <a:srgbClr val="F7A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548000"/>
            <a:ext cx="3600000" cy="27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Voornaam</a:t>
            </a:r>
            <a:r>
              <a:rPr lang="en-US" dirty="0"/>
              <a:t> </a:t>
            </a:r>
            <a:r>
              <a:rPr lang="en-US" dirty="0" err="1"/>
              <a:t>Naam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0725" y="1882800"/>
            <a:ext cx="3600000" cy="27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naam@gezondleven.be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20725" y="2214000"/>
            <a:ext cx="3600000" cy="27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Telefoon</a:t>
            </a:r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0000" y="2628000"/>
            <a:ext cx="254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sz="1400" dirty="0">
                <a:solidFill>
                  <a:schemeClr val="bg2"/>
                </a:solidFill>
              </a:rPr>
              <a:t>gezondleven.be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0A719906-5880-D64F-AB3D-AE2C1F45B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00" y="3492736"/>
            <a:ext cx="1762216" cy="9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3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0" y="1"/>
            <a:ext cx="7858600" cy="5143500"/>
          </a:xfrm>
          <a:custGeom>
            <a:avLst/>
            <a:gdLst>
              <a:gd name="connsiteX0" fmla="*/ 0 w 7858600"/>
              <a:gd name="connsiteY0" fmla="*/ 0 h 5143500"/>
              <a:gd name="connsiteX1" fmla="*/ 7858600 w 7858600"/>
              <a:gd name="connsiteY1" fmla="*/ 0 h 5143500"/>
              <a:gd name="connsiteX2" fmla="*/ 4888941 w 7858600"/>
              <a:gd name="connsiteY2" fmla="*/ 5143500 h 5143500"/>
              <a:gd name="connsiteX3" fmla="*/ 1508259 w 7858600"/>
              <a:gd name="connsiteY3" fmla="*/ 5143500 h 5143500"/>
              <a:gd name="connsiteX4" fmla="*/ 0 w 7858600"/>
              <a:gd name="connsiteY4" fmla="*/ 2531170 h 5143500"/>
              <a:gd name="connsiteX5" fmla="*/ 0 w 78586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600" h="5143500">
                <a:moveTo>
                  <a:pt x="0" y="0"/>
                </a:moveTo>
                <a:lnTo>
                  <a:pt x="7858600" y="0"/>
                </a:lnTo>
                <a:lnTo>
                  <a:pt x="4888941" y="5143500"/>
                </a:lnTo>
                <a:lnTo>
                  <a:pt x="1508259" y="5143500"/>
                </a:lnTo>
                <a:lnTo>
                  <a:pt x="0" y="25311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60000"/>
            <a:ext cx="504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0D490B5-A51F-C449-B626-ECE6936CF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00" y="3492736"/>
            <a:ext cx="1762216" cy="9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8" b="26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lowchart: Merge 8"/>
          <p:cNvSpPr/>
          <p:nvPr userDrawn="1"/>
        </p:nvSpPr>
        <p:spPr>
          <a:xfrm>
            <a:off x="2777400" y="0"/>
            <a:ext cx="7082972" cy="6096000"/>
          </a:xfrm>
          <a:prstGeom prst="flowChartMerge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253600"/>
            <a:ext cx="3492000" cy="72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2AF132-5FF5-3240-A54D-A2E07C427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266936"/>
            <a:ext cx="1243816" cy="6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678275" y="0"/>
            <a:ext cx="6451450" cy="5143500"/>
          </a:xfrm>
          <a:custGeom>
            <a:avLst/>
            <a:gdLst>
              <a:gd name="connsiteX0" fmla="*/ 0 w 6451450"/>
              <a:gd name="connsiteY0" fmla="*/ 0 h 5143500"/>
              <a:gd name="connsiteX1" fmla="*/ 6451450 w 6451450"/>
              <a:gd name="connsiteY1" fmla="*/ 0 h 5143500"/>
              <a:gd name="connsiteX2" fmla="*/ 3481892 w 6451450"/>
              <a:gd name="connsiteY2" fmla="*/ 5143500 h 5143500"/>
              <a:gd name="connsiteX3" fmla="*/ 2969559 w 645145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1450" h="5143500">
                <a:moveTo>
                  <a:pt x="0" y="0"/>
                </a:moveTo>
                <a:lnTo>
                  <a:pt x="6451450" y="0"/>
                </a:lnTo>
                <a:lnTo>
                  <a:pt x="3481892" y="5143500"/>
                </a:lnTo>
                <a:lnTo>
                  <a:pt x="2969559" y="51435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>
            <a:noAutofit/>
          </a:bodyPr>
          <a:lstStyle>
            <a:lvl1pPr algn="ctr">
              <a:buClr>
                <a:schemeClr val="bg2"/>
              </a:buClr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253600"/>
            <a:ext cx="324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3FEA7D0-78DB-E54B-9CEC-DDA55D663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98800"/>
            <a:ext cx="1295467" cy="6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253600"/>
            <a:ext cx="324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49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voe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504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themapresentatie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gezonde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nl-BE" dirty="0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8BC253EA-B554-E041-9A36-AF573ADDC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6" y="3980445"/>
            <a:ext cx="1159149" cy="61194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F292313-7DDB-4C4A-A890-E2AFEB15FA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00" y="511200"/>
            <a:ext cx="730800" cy="787016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B6F4E643-FB94-8D4B-937D-41466378E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00" y="507600"/>
            <a:ext cx="946800" cy="83972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12C1B82-1590-E14B-8477-2089C3BCD2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29999"/>
            <a:ext cx="1090800" cy="644306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FA52BDF2-7B21-704A-8E19-DAF03BD167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00" y="385200"/>
            <a:ext cx="734400" cy="10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beweg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5040000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themapresentatie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00" y="604800"/>
            <a:ext cx="1051200" cy="949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687600"/>
            <a:ext cx="1080000" cy="729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00" y="450000"/>
            <a:ext cx="1069200" cy="956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00" y="626400"/>
            <a:ext cx="506811" cy="8604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3658C313-27AC-5344-886C-F2948F26F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6" y="3980445"/>
            <a:ext cx="1159149" cy="6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6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rok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5040000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themapresentatie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br>
              <a:rPr lang="en-US" dirty="0"/>
            </a:br>
            <a:r>
              <a:rPr lang="en-US" dirty="0" err="1"/>
              <a:t>tabak</a:t>
            </a:r>
            <a:r>
              <a:rPr lang="en-US" dirty="0"/>
              <a:t>/</a:t>
            </a:r>
            <a:r>
              <a:rPr lang="en-US" dirty="0" err="1"/>
              <a:t>roken</a:t>
            </a:r>
            <a:endParaRPr lang="nl-BE" dirty="0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3A34868D-93FB-434D-A5C5-F1302B84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6" y="3980445"/>
            <a:ext cx="1159149" cy="611947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6DD77D0-7FEA-A34F-A188-8BCBD4FA1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00" y="392400"/>
            <a:ext cx="892800" cy="87048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73A80F77-05D1-1B4A-816F-889232B0E9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00" y="406800"/>
            <a:ext cx="752400" cy="1003200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83C75C6F-2D4C-7B4D-B532-4F358BF308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00" y="622800"/>
            <a:ext cx="921600" cy="670254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FF892ED0-7B15-7E4E-B22C-BD446C5459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" y="554400"/>
            <a:ext cx="932400" cy="7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geestelijke/mentale gezondhe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6564720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themapresentatie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geestelijke</a:t>
            </a:r>
            <a:r>
              <a:rPr lang="en-US" dirty="0"/>
              <a:t>/</a:t>
            </a:r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gezondheid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62400"/>
            <a:ext cx="757023" cy="930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0" y="658800"/>
            <a:ext cx="728128" cy="91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00" y="608400"/>
            <a:ext cx="1011289" cy="98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00" y="349200"/>
            <a:ext cx="999731" cy="1225105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4252314D-E38A-9D47-99CB-D829ECBCC8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66" y="3980445"/>
            <a:ext cx="1159149" cy="6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5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1" y="1727201"/>
            <a:ext cx="7704000" cy="2918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5"/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broodtekst</a:t>
            </a:r>
            <a:endParaRPr lang="en-US" dirty="0"/>
          </a:p>
          <a:p>
            <a:pPr lvl="6"/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  <a:p>
            <a:pPr lvl="7"/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8"/>
            <a:r>
              <a:rPr lang="en-US" dirty="0"/>
              <a:t>Bullet </a:t>
            </a:r>
            <a:r>
              <a:rPr lang="en-US" dirty="0" err="1"/>
              <a:t>kleiner</a:t>
            </a:r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260000"/>
            <a:ext cx="7704000" cy="14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2880000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b="1">
                <a:solidFill>
                  <a:schemeClr val="bg2"/>
                </a:solidFill>
              </a:defRPr>
            </a:lvl1pPr>
          </a:lstStyle>
          <a:p>
            <a:fld id="{64935C11-25DD-4138-86C4-F9897470930B}" type="datetime1">
              <a:rPr lang="nl-BE" smtClean="0"/>
              <a:t>7/05/2026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400" y="4646137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3500" y="4646137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B928-941E-4114-ADAE-BFAF879226B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779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71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9" r:id="rId10"/>
    <p:sldLayoutId id="2147483688" r:id="rId11"/>
    <p:sldLayoutId id="2147483690" r:id="rId12"/>
    <p:sldLayoutId id="2147483691" r:id="rId13"/>
    <p:sldLayoutId id="2147483694" r:id="rId14"/>
    <p:sldLayoutId id="2147483695" r:id="rId15"/>
  </p:sldLayoutIdLst>
  <p:hf sldNum="0"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93600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87200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◦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280800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Font typeface="Arial" panose="020B0604020202020204" pitchFamily="34" charset="0"/>
        <a:buNone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14000"/>
        </a:lnSpc>
        <a:spcBef>
          <a:spcPts val="1400"/>
        </a:spcBef>
        <a:buClr>
          <a:schemeClr val="tx1"/>
        </a:buClr>
        <a:buFont typeface="Arial" panose="020B0604020202020204" pitchFamily="34" charset="0"/>
        <a:buNone/>
        <a:defRPr sz="1400" b="1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1" y="1548000"/>
            <a:ext cx="360000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63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4646137"/>
            <a:ext cx="187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b="1">
                <a:solidFill>
                  <a:schemeClr val="bg2"/>
                </a:solidFill>
              </a:defRPr>
            </a:lvl1pPr>
          </a:lstStyle>
          <a:p>
            <a:fld id="{11139170-2BC5-4A6D-A90C-AB6447B9E0EB}" type="datetime1">
              <a:rPr lang="nl-BE" smtClean="0"/>
              <a:t>7/05/2026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400" y="4646137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3500" y="4646137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B928-941E-4114-ADAE-BFAF879226B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838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93600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87200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◦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280800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Font typeface="Arial" panose="020B0604020202020204" pitchFamily="34" charset="0"/>
        <a:buNone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14000"/>
        </a:lnSpc>
        <a:spcBef>
          <a:spcPts val="1400"/>
        </a:spcBef>
        <a:buClr>
          <a:schemeClr val="tx1"/>
        </a:buClr>
        <a:buFont typeface="Arial" panose="020B0604020202020204" pitchFamily="34" charset="0"/>
        <a:buNone/>
        <a:defRPr sz="1400" b="1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0" indent="-144000" algn="l" defTabSz="6858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projecten/preventie-ondervoeding-in-woonzorgcentr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msparlement.be/parlementaire-documenten/parlementaire-initiatieven/1118499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2C507010-F7A0-412A-ACC5-DD67951756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5" b="23425"/>
          <a:stretch>
            <a:fillRect/>
          </a:stretch>
        </p:blipFill>
        <p:spPr>
          <a:xfrm>
            <a:off x="2692550" y="0"/>
            <a:ext cx="6451450" cy="51435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3939" y="1849293"/>
            <a:ext cx="3395588" cy="1178418"/>
          </a:xfrm>
        </p:spPr>
        <p:txBody>
          <a:bodyPr/>
          <a:lstStyle/>
          <a:p>
            <a:r>
              <a:rPr lang="nl-BE" sz="2400" dirty="0"/>
              <a:t>Preventie ondervoeding in woonzorgcentra</a:t>
            </a:r>
          </a:p>
        </p:txBody>
      </p:sp>
    </p:spTree>
    <p:extLst>
      <p:ext uri="{BB962C8B-B14F-4D97-AF65-F5344CB8AC3E}">
        <p14:creationId xmlns:p14="http://schemas.microsoft.com/office/powerpoint/2010/main" val="81147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396409"/>
            <a:ext cx="8454960" cy="3492832"/>
          </a:xfrm>
        </p:spPr>
        <p:txBody>
          <a:bodyPr/>
          <a:lstStyle/>
          <a:p>
            <a:r>
              <a:rPr lang="nl-BE" dirty="0"/>
              <a:t>Bepaal de voedingstoestand van alle bewoners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standaard screeningsprocedure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b="1" dirty="0"/>
              <a:t>actie naarmate de score</a:t>
            </a:r>
            <a:r>
              <a:rPr lang="nl-BE" dirty="0"/>
              <a:t>.</a:t>
            </a:r>
          </a:p>
          <a:p>
            <a:pPr lvl="1"/>
            <a:r>
              <a:rPr lang="nl-BE" b="1" dirty="0"/>
              <a:t>Goed gevoed: </a:t>
            </a:r>
            <a:r>
              <a:rPr lang="nl-BE" dirty="0"/>
              <a:t>algemene richtlijnen gezonde voeding voor ouderen toe + persoonlijke aanpassingen (voorkeuren, kauwmogelijkheden) + aspecten rond de maaltijd (</a:t>
            </a:r>
            <a:r>
              <a:rPr lang="nl-BE" dirty="0">
                <a:sym typeface="Wingdings" panose="05000000000000000000" pitchFamily="2" charset="2"/>
              </a:rPr>
              <a:t>maaltijdomkadering</a:t>
            </a:r>
            <a:r>
              <a:rPr lang="nl-BE" dirty="0"/>
              <a:t>). </a:t>
            </a:r>
          </a:p>
          <a:p>
            <a:pPr lvl="1"/>
            <a:r>
              <a:rPr lang="nl-BE" b="1" dirty="0"/>
              <a:t>Risico op ondervoeding: </a:t>
            </a:r>
            <a:r>
              <a:rPr lang="nl-BE" dirty="0"/>
              <a:t>tips en extra richtlijnen voor verrijking + persoonlijke aanpassingen (voorkeuren, kauwmogelijkheden) + aspecten rond de maaltijd (</a:t>
            </a:r>
            <a:r>
              <a:rPr lang="nl-BE" dirty="0">
                <a:sym typeface="Wingdings" panose="05000000000000000000" pitchFamily="2" charset="2"/>
              </a:rPr>
              <a:t>maaltijdomkadering</a:t>
            </a:r>
            <a:r>
              <a:rPr lang="nl-BE" dirty="0"/>
              <a:t>). </a:t>
            </a:r>
          </a:p>
          <a:p>
            <a:pPr lvl="1"/>
            <a:r>
              <a:rPr lang="nl-BE" b="1" dirty="0"/>
              <a:t>Ondervoeding: </a:t>
            </a:r>
            <a:r>
              <a:rPr lang="nl-BE" dirty="0"/>
              <a:t>tips en extra richtlijnen voor verrijking + persoonlijke aanpassingen (voorkeuren, kauwmogelijkheden) + aspecten rond de maaltijd (</a:t>
            </a:r>
            <a:r>
              <a:rPr lang="nl-BE" dirty="0">
                <a:sym typeface="Wingdings" panose="05000000000000000000" pitchFamily="2" charset="2"/>
              </a:rPr>
              <a:t>maaltijdomkadering</a:t>
            </a:r>
            <a:r>
              <a:rPr lang="nl-BE" dirty="0"/>
              <a:t>) </a:t>
            </a:r>
            <a:r>
              <a:rPr lang="nl-BE" dirty="0">
                <a:sym typeface="Wingdings" panose="05000000000000000000" pitchFamily="2" charset="2"/>
              </a:rPr>
              <a:t> in </a:t>
            </a:r>
            <a:r>
              <a:rPr lang="nl-BE" dirty="0"/>
              <a:t>afwachting van een individueel opgesteld voedingsplan.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523370"/>
            <a:ext cx="8244000" cy="401681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Preventie ondervoeding 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12" y="990289"/>
            <a:ext cx="8243888" cy="270000"/>
          </a:xfrm>
        </p:spPr>
        <p:txBody>
          <a:bodyPr/>
          <a:lstStyle/>
          <a:p>
            <a:r>
              <a:rPr lang="nl-NL" dirty="0"/>
              <a:t>Samenvatting preventie</a:t>
            </a:r>
          </a:p>
        </p:txBody>
      </p:sp>
    </p:spTree>
    <p:extLst>
      <p:ext uri="{BB962C8B-B14F-4D97-AF65-F5344CB8AC3E}">
        <p14:creationId xmlns:p14="http://schemas.microsoft.com/office/powerpoint/2010/main" val="314921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1260000"/>
            <a:ext cx="5415329" cy="720000"/>
          </a:xfrm>
        </p:spPr>
        <p:txBody>
          <a:bodyPr/>
          <a:lstStyle/>
          <a:p>
            <a:r>
              <a:rPr lang="nl-BE" dirty="0"/>
              <a:t>Inhoud </a:t>
            </a:r>
            <a:r>
              <a:rPr lang="nl-BE" b="0" dirty="0"/>
              <a:t>‘Preventie ondervoeding, draaiboek voor woonzorgcentra.’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8/10/2018</a:t>
            </a:r>
          </a:p>
        </p:txBody>
      </p:sp>
    </p:spTree>
    <p:extLst>
      <p:ext uri="{BB962C8B-B14F-4D97-AF65-F5344CB8AC3E}">
        <p14:creationId xmlns:p14="http://schemas.microsoft.com/office/powerpoint/2010/main" val="159976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24ADD73-18B2-4477-B693-B59F7821C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9" y="1623600"/>
            <a:ext cx="8243888" cy="3359880"/>
          </a:xfrm>
        </p:spPr>
        <p:txBody>
          <a:bodyPr/>
          <a:lstStyle/>
          <a:p>
            <a:r>
              <a:rPr lang="nl-BE" dirty="0"/>
              <a:t>Onderwerp: 	preventie van ondervoeding in woonzorgcentra</a:t>
            </a:r>
          </a:p>
          <a:p>
            <a:r>
              <a:rPr lang="nl-BE" dirty="0"/>
              <a:t>Gebaseerd op: 	wetenschappelijke literatuur, </a:t>
            </a:r>
          </a:p>
          <a:p>
            <a:pPr marL="27450" indent="0">
              <a:buNone/>
            </a:pPr>
            <a:r>
              <a:rPr lang="nl-BE" dirty="0"/>
              <a:t>			(</a:t>
            </a:r>
            <a:r>
              <a:rPr lang="nl-BE" dirty="0" err="1"/>
              <a:t>inter</a:t>
            </a:r>
            <a:r>
              <a:rPr lang="nl-BE" dirty="0"/>
              <a:t>)nationale goede praktijken,</a:t>
            </a:r>
            <a:r>
              <a:rPr lang="nl-BE" i="1" dirty="0"/>
              <a:t> </a:t>
            </a:r>
          </a:p>
          <a:p>
            <a:pPr marL="27450" indent="0">
              <a:buNone/>
            </a:pPr>
            <a:r>
              <a:rPr lang="nl-BE" i="1" dirty="0"/>
              <a:t>			</a:t>
            </a:r>
            <a:r>
              <a:rPr lang="nl-BE" dirty="0"/>
              <a:t>input van experten en</a:t>
            </a:r>
            <a:r>
              <a:rPr lang="nl-BE" i="1" dirty="0"/>
              <a:t> </a:t>
            </a:r>
            <a:r>
              <a:rPr lang="nl-BE" dirty="0"/>
              <a:t>het werkveld</a:t>
            </a:r>
          </a:p>
          <a:p>
            <a:r>
              <a:rPr lang="nl-BE" dirty="0"/>
              <a:t>Ontwikkeld voor: 	ieder verbonden aan of werkzaam in de Vlaamse wzc </a:t>
            </a:r>
          </a:p>
          <a:p>
            <a:r>
              <a:rPr lang="nl-BE" dirty="0"/>
              <a:t>Doel: 		ondersteuning + richtlijnen voor efficiënt voedingsbeleid</a:t>
            </a:r>
          </a:p>
          <a:p>
            <a:r>
              <a:rPr lang="nl-BE" dirty="0"/>
              <a:t>Opbouw: 		1) situering ondervoeding in wzc, </a:t>
            </a:r>
          </a:p>
          <a:p>
            <a:pPr marL="27450" indent="0">
              <a:buNone/>
            </a:pPr>
            <a:r>
              <a:rPr lang="nl-BE" dirty="0"/>
              <a:t>			2) 7 stappenplan voor uitwerken voedingsbeleid </a:t>
            </a:r>
          </a:p>
          <a:p>
            <a:pPr marL="27450" indent="0">
              <a:buNone/>
            </a:pPr>
            <a:r>
              <a:rPr lang="nl-BE" dirty="0"/>
              <a:t>			3) screening, </a:t>
            </a:r>
          </a:p>
          <a:p>
            <a:pPr marL="27450" indent="0">
              <a:buNone/>
            </a:pPr>
            <a:r>
              <a:rPr lang="nl-BE" dirty="0"/>
              <a:t>			4) maaltijdengids </a:t>
            </a:r>
          </a:p>
          <a:p>
            <a:pPr marL="27450" indent="0">
              <a:buNone/>
            </a:pPr>
            <a:r>
              <a:rPr lang="nl-BE" dirty="0"/>
              <a:t>			5) maaltijdomkadering.</a:t>
            </a:r>
          </a:p>
          <a:p>
            <a:pPr marL="27450" indent="0">
              <a:buNone/>
            </a:pPr>
            <a:r>
              <a:rPr lang="nl-BE" dirty="0"/>
              <a:t>Beschikbaar:		</a:t>
            </a:r>
            <a:r>
              <a:rPr lang="nl-BE" dirty="0">
                <a:hlinkClick r:id="rId3"/>
              </a:rPr>
              <a:t>website Gezond Leven</a:t>
            </a:r>
            <a:endParaRPr lang="nl-BE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090E6FD-3890-43FA-837C-B681BF2F3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882650"/>
            <a:ext cx="8243888" cy="270000"/>
          </a:xfrm>
        </p:spPr>
        <p:txBody>
          <a:bodyPr/>
          <a:lstStyle/>
          <a:p>
            <a:r>
              <a:rPr lang="nl-BE" dirty="0"/>
              <a:t>Overzicht 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BC72BA8-92EA-4419-9B80-943F6C8B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0800"/>
            <a:ext cx="8244000" cy="27000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Draaiboek preventie ondervoeding</a:t>
            </a:r>
          </a:p>
        </p:txBody>
      </p:sp>
    </p:spTree>
    <p:extLst>
      <p:ext uri="{BB962C8B-B14F-4D97-AF65-F5344CB8AC3E}">
        <p14:creationId xmlns:p14="http://schemas.microsoft.com/office/powerpoint/2010/main" val="148670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396409"/>
            <a:ext cx="4993284" cy="3579628"/>
          </a:xfrm>
        </p:spPr>
        <p:txBody>
          <a:bodyPr/>
          <a:lstStyle/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Ondervoeding: 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dirty="0"/>
              <a:t>Prevalentie, definitie, mogelijke oorzaken &amp; gevolgen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Toelichting draaiboek: 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dirty="0"/>
              <a:t>Ontwikkeling, gebruik </a:t>
            </a:r>
          </a:p>
          <a:p>
            <a:pPr marL="457200" indent="-285750"/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523370"/>
            <a:ext cx="8244000" cy="401681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Inhoud draaiboek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12" y="990289"/>
            <a:ext cx="8243888" cy="270000"/>
          </a:xfrm>
        </p:spPr>
        <p:txBody>
          <a:bodyPr/>
          <a:lstStyle/>
          <a:p>
            <a:r>
              <a:rPr lang="nl-NL" dirty="0"/>
              <a:t>Deel 1 Situering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76ABA8-559C-465F-9BB2-780D505CE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34" y="434561"/>
            <a:ext cx="34194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1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481469"/>
            <a:ext cx="8243888" cy="3292237"/>
          </a:xfrm>
        </p:spPr>
        <p:txBody>
          <a:bodyPr/>
          <a:lstStyle/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Stap 1 draagvlak creëren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Stap 2 beginsituatie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Stap 3 prioriteiten en doelstellingen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Stap 4 actieplan opstellen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Stap 5 actieplan uitvoeren + bijsturen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Stap 6 evaluatie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Stap 7 verankering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Bijlagen </a:t>
            </a:r>
          </a:p>
          <a:p>
            <a:pPr marL="1221750" lvl="1" indent="-285750"/>
            <a:endParaRPr lang="nl-BE" sz="1400" dirty="0"/>
          </a:p>
          <a:p>
            <a:pPr marL="457200" indent="-285750"/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523370"/>
            <a:ext cx="8244000" cy="401681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Inhoud draaiboek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12" y="990289"/>
            <a:ext cx="8243888" cy="270000"/>
          </a:xfrm>
        </p:spPr>
        <p:txBody>
          <a:bodyPr/>
          <a:lstStyle/>
          <a:p>
            <a:r>
              <a:rPr lang="nl-NL" dirty="0"/>
              <a:t>Deel 2 Stappenplan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609567-7490-46BF-A470-787F2B85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369794"/>
            <a:ext cx="3238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2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481469"/>
            <a:ext cx="5324637" cy="3292237"/>
          </a:xfrm>
        </p:spPr>
        <p:txBody>
          <a:bodyPr/>
          <a:lstStyle/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Per stap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dirty="0"/>
              <a:t>Wat deze inhoudt 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dirty="0"/>
              <a:t>Hoe bewerkstelligen 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dirty="0"/>
              <a:t>Concrete uitwerking</a:t>
            </a:r>
          </a:p>
          <a:p>
            <a:pPr marL="171450" lvl="1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Richtlijnen, tips en tools (</a:t>
            </a:r>
            <a:r>
              <a:rPr lang="nl-BE" dirty="0" err="1"/>
              <a:t>o.A.</a:t>
            </a:r>
            <a:r>
              <a:rPr lang="nl-BE" dirty="0"/>
              <a:t> Implementatie checklist)</a:t>
            </a:r>
          </a:p>
          <a:p>
            <a:pPr marL="171450" lvl="1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!Implementatiechecklist = leidraad/kapstok/</a:t>
            </a:r>
            <a:r>
              <a:rPr lang="nl-BE" dirty="0" err="1"/>
              <a:t>to</a:t>
            </a:r>
            <a:r>
              <a:rPr lang="nl-BE" dirty="0"/>
              <a:t> do-lijst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endParaRPr lang="nl-BE" dirty="0"/>
          </a:p>
          <a:p>
            <a:pPr marL="457200" indent="-285750"/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12" y="990289"/>
            <a:ext cx="8243888" cy="270000"/>
          </a:xfrm>
        </p:spPr>
        <p:txBody>
          <a:bodyPr/>
          <a:lstStyle/>
          <a:p>
            <a:r>
              <a:rPr lang="nl-NL" dirty="0"/>
              <a:t>Stappenplan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8F6C64-A91E-4D28-8B93-45D59135C69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8" t="4677" r="20371" b="3648"/>
          <a:stretch/>
        </p:blipFill>
        <p:spPr bwMode="auto">
          <a:xfrm>
            <a:off x="5958840" y="557924"/>
            <a:ext cx="318516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496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8BCF1DC-56F2-4FBA-A130-443113CC4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Stappenplan op een rij</a:t>
            </a:r>
            <a:endParaRPr lang="nl-BE" dirty="0">
              <a:highlight>
                <a:srgbClr val="FFFF00"/>
              </a:highlight>
            </a:endParaRP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BBC060D4-825E-4049-8069-AC8CB0D1B8D1}"/>
              </a:ext>
            </a:extLst>
          </p:cNvPr>
          <p:cNvSpPr txBox="1">
            <a:spLocks/>
          </p:cNvSpPr>
          <p:nvPr/>
        </p:nvSpPr>
        <p:spPr>
          <a:xfrm>
            <a:off x="1016928" y="2758979"/>
            <a:ext cx="8127072" cy="2076948"/>
          </a:xfrm>
          <a:prstGeom prst="rect">
            <a:avLst/>
          </a:prstGeom>
        </p:spPr>
        <p:txBody>
          <a:bodyPr vert="vert270" lIns="0" tIns="0" rIns="0" bIns="0" rtlCol="0">
            <a:noAutofit/>
          </a:bodyPr>
          <a:lstStyle>
            <a:lvl1pPr marL="17145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▸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36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72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◦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08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140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▸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50" indent="0" algn="r">
              <a:buNone/>
            </a:pPr>
            <a:r>
              <a:rPr lang="nl-BE" sz="1400" dirty="0"/>
              <a:t>Overtuig, Werkgroep &amp; Coördinator, Visie, Communiceer</a:t>
            </a:r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r>
              <a:rPr lang="nl-BE" sz="1400" dirty="0"/>
              <a:t>Gezondheidsmatrix, kwaliteitsindicatoren</a:t>
            </a:r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r>
              <a:rPr lang="nl-BE" sz="1400" dirty="0"/>
              <a:t>Brainstorm, </a:t>
            </a:r>
          </a:p>
          <a:p>
            <a:pPr marL="27450" indent="0" algn="r">
              <a:buNone/>
            </a:pPr>
            <a:r>
              <a:rPr lang="nl-BE" sz="1400" dirty="0"/>
              <a:t>prioriteiten, </a:t>
            </a:r>
          </a:p>
          <a:p>
            <a:pPr marL="27450" indent="0" algn="r">
              <a:buNone/>
            </a:pPr>
            <a:r>
              <a:rPr lang="nl-BE" sz="1400" dirty="0"/>
              <a:t>SMART doelstellingen</a:t>
            </a:r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r>
              <a:rPr lang="nl-BE" sz="1400" dirty="0"/>
              <a:t>Brainstorm, </a:t>
            </a:r>
          </a:p>
          <a:p>
            <a:pPr marL="27450" indent="0" algn="r">
              <a:buNone/>
            </a:pPr>
            <a:r>
              <a:rPr lang="nl-BE" sz="1400" dirty="0"/>
              <a:t>actieplan</a:t>
            </a:r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r>
              <a:rPr lang="nl-BE" sz="1400" dirty="0"/>
              <a:t>Uitvoeren</a:t>
            </a:r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r>
              <a:rPr lang="nl-BE" sz="1400" dirty="0"/>
              <a:t>Her-meten, </a:t>
            </a:r>
          </a:p>
          <a:p>
            <a:pPr marL="27450" indent="0" algn="r">
              <a:buNone/>
            </a:pPr>
            <a:r>
              <a:rPr lang="nl-BE" sz="1400" dirty="0"/>
              <a:t>evaluatieverslag, </a:t>
            </a:r>
          </a:p>
          <a:p>
            <a:pPr marL="27450" indent="0" algn="r">
              <a:buNone/>
            </a:pPr>
            <a:r>
              <a:rPr lang="nl-BE" sz="1400" dirty="0"/>
              <a:t>stuur bij </a:t>
            </a:r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endParaRPr lang="nl-BE" sz="1400" dirty="0"/>
          </a:p>
          <a:p>
            <a:pPr marL="27450" indent="0" algn="r">
              <a:buNone/>
            </a:pPr>
            <a:r>
              <a:rPr lang="nl-BE" sz="1400" dirty="0"/>
              <a:t>Verankering, </a:t>
            </a:r>
          </a:p>
          <a:p>
            <a:pPr marL="27450" indent="0" algn="r">
              <a:buNone/>
            </a:pPr>
            <a:r>
              <a:rPr lang="nl-BE" sz="1400" dirty="0"/>
              <a:t>Meerjarenplan</a:t>
            </a:r>
          </a:p>
        </p:txBody>
      </p:sp>
      <p:sp>
        <p:nvSpPr>
          <p:cNvPr id="2" name="Pijl: punthaak 17">
            <a:extLst>
              <a:ext uri="{FF2B5EF4-FFF2-40B4-BE49-F238E27FC236}">
                <a16:creationId xmlns:a16="http://schemas.microsoft.com/office/drawing/2014/main" id="{276192C5-5295-4483-9FF6-171F240C2D0B}"/>
              </a:ext>
            </a:extLst>
          </p:cNvPr>
          <p:cNvSpPr>
            <a:spLocks/>
          </p:cNvSpPr>
          <p:nvPr/>
        </p:nvSpPr>
        <p:spPr bwMode="auto">
          <a:xfrm>
            <a:off x="1016928" y="1637152"/>
            <a:ext cx="1455737" cy="1114425"/>
          </a:xfrm>
          <a:custGeom>
            <a:avLst/>
            <a:gdLst>
              <a:gd name="T0" fmla="*/ 0 w 1667510"/>
              <a:gd name="T1" fmla="*/ 0 h 1114425"/>
              <a:gd name="T2" fmla="*/ 1281748 w 1667510"/>
              <a:gd name="T3" fmla="*/ 0 h 1114425"/>
              <a:gd name="T4" fmla="*/ 1667510 w 1667510"/>
              <a:gd name="T5" fmla="*/ 538163 h 1114425"/>
              <a:gd name="T6" fmla="*/ 1281748 w 1667510"/>
              <a:gd name="T7" fmla="*/ 1114425 h 1114425"/>
              <a:gd name="T8" fmla="*/ 0 w 1667510"/>
              <a:gd name="T9" fmla="*/ 1114425 h 1114425"/>
              <a:gd name="T10" fmla="*/ 376238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solidFill>
            <a:srgbClr val="8FB851"/>
          </a:solidFill>
          <a:ln w="12700">
            <a:solidFill>
              <a:srgbClr val="6E89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1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Creëer draagvlak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2F01BAEE-662B-421A-966F-CBE2FAD60E77}"/>
              </a:ext>
            </a:extLst>
          </p:cNvPr>
          <p:cNvSpPr>
            <a:spLocks/>
          </p:cNvSpPr>
          <p:nvPr/>
        </p:nvSpPr>
        <p:spPr bwMode="auto">
          <a:xfrm>
            <a:off x="2091665" y="1637152"/>
            <a:ext cx="1666875" cy="1114425"/>
          </a:xfrm>
          <a:custGeom>
            <a:avLst/>
            <a:gdLst>
              <a:gd name="T0" fmla="*/ 0 w 1667510"/>
              <a:gd name="T1" fmla="*/ 0 h 1114425"/>
              <a:gd name="T2" fmla="*/ 1281748 w 1667510"/>
              <a:gd name="T3" fmla="*/ 0 h 1114425"/>
              <a:gd name="T4" fmla="*/ 1667510 w 1667510"/>
              <a:gd name="T5" fmla="*/ 538163 h 1114425"/>
              <a:gd name="T6" fmla="*/ 1281748 w 1667510"/>
              <a:gd name="T7" fmla="*/ 1114425 h 1114425"/>
              <a:gd name="T8" fmla="*/ 0 w 1667510"/>
              <a:gd name="T9" fmla="*/ 1114425 h 1114425"/>
              <a:gd name="T10" fmla="*/ 376238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solidFill>
            <a:srgbClr val="A5C674"/>
          </a:solidFill>
          <a:ln w="12700">
            <a:solidFill>
              <a:srgbClr val="6E89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2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Breng beginsituatie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in kaart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FD5B0D55-A57D-464F-9E56-1AC26E5B120F}"/>
              </a:ext>
            </a:extLst>
          </p:cNvPr>
          <p:cNvSpPr>
            <a:spLocks/>
          </p:cNvSpPr>
          <p:nvPr/>
        </p:nvSpPr>
        <p:spPr bwMode="auto">
          <a:xfrm>
            <a:off x="3369713" y="1637152"/>
            <a:ext cx="1666875" cy="1114425"/>
          </a:xfrm>
          <a:custGeom>
            <a:avLst/>
            <a:gdLst>
              <a:gd name="T0" fmla="*/ 0 w 1667510"/>
              <a:gd name="T1" fmla="*/ 0 h 1114425"/>
              <a:gd name="T2" fmla="*/ 1281748 w 1667510"/>
              <a:gd name="T3" fmla="*/ 0 h 1114425"/>
              <a:gd name="T4" fmla="*/ 1667510 w 1667510"/>
              <a:gd name="T5" fmla="*/ 538163 h 1114425"/>
              <a:gd name="T6" fmla="*/ 1281748 w 1667510"/>
              <a:gd name="T7" fmla="*/ 1114425 h 1114425"/>
              <a:gd name="T8" fmla="*/ 0 w 1667510"/>
              <a:gd name="T9" fmla="*/ 1114425 h 1114425"/>
              <a:gd name="T10" fmla="*/ 376238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solidFill>
            <a:srgbClr val="C3D9A3"/>
          </a:solidFill>
          <a:ln w="12700">
            <a:solidFill>
              <a:srgbClr val="6E89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3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Bepaal prioriteiten en doelstellingen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CA01706B-23E8-468C-9485-50DF179BA283}"/>
              </a:ext>
            </a:extLst>
          </p:cNvPr>
          <p:cNvSpPr>
            <a:spLocks/>
          </p:cNvSpPr>
          <p:nvPr/>
        </p:nvSpPr>
        <p:spPr bwMode="auto">
          <a:xfrm>
            <a:off x="4646146" y="1635625"/>
            <a:ext cx="1410163" cy="1114425"/>
          </a:xfrm>
          <a:custGeom>
            <a:avLst/>
            <a:gdLst>
              <a:gd name="T0" fmla="*/ 0 w 1667510"/>
              <a:gd name="T1" fmla="*/ 0 h 1114425"/>
              <a:gd name="T2" fmla="*/ 1281748 w 1667510"/>
              <a:gd name="T3" fmla="*/ 0 h 1114425"/>
              <a:gd name="T4" fmla="*/ 1667510 w 1667510"/>
              <a:gd name="T5" fmla="*/ 538163 h 1114425"/>
              <a:gd name="T6" fmla="*/ 1281748 w 1667510"/>
              <a:gd name="T7" fmla="*/ 1114425 h 1114425"/>
              <a:gd name="T8" fmla="*/ 0 w 1667510"/>
              <a:gd name="T9" fmla="*/ 1114425 h 1114425"/>
              <a:gd name="T10" fmla="*/ 376238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solidFill>
            <a:srgbClr val="D4E4BD"/>
          </a:solidFill>
          <a:ln w="12700">
            <a:solidFill>
              <a:srgbClr val="6E89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4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Werk acties uit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41A8233-26E6-4480-87D5-666DCE4D6AC8}"/>
              </a:ext>
            </a:extLst>
          </p:cNvPr>
          <p:cNvSpPr>
            <a:spLocks/>
          </p:cNvSpPr>
          <p:nvPr/>
        </p:nvSpPr>
        <p:spPr bwMode="auto">
          <a:xfrm>
            <a:off x="5727713" y="1640089"/>
            <a:ext cx="1410163" cy="1114425"/>
          </a:xfrm>
          <a:custGeom>
            <a:avLst/>
            <a:gdLst>
              <a:gd name="T0" fmla="*/ 0 w 1667510"/>
              <a:gd name="T1" fmla="*/ 0 h 1114425"/>
              <a:gd name="T2" fmla="*/ 1281748 w 1667510"/>
              <a:gd name="T3" fmla="*/ 0 h 1114425"/>
              <a:gd name="T4" fmla="*/ 1667510 w 1667510"/>
              <a:gd name="T5" fmla="*/ 538163 h 1114425"/>
              <a:gd name="T6" fmla="*/ 1281748 w 1667510"/>
              <a:gd name="T7" fmla="*/ 1114425 h 1114425"/>
              <a:gd name="T8" fmla="*/ 0 w 1667510"/>
              <a:gd name="T9" fmla="*/ 1114425 h 1114425"/>
              <a:gd name="T10" fmla="*/ 376238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solidFill>
            <a:srgbClr val="E1ECD0"/>
          </a:solidFill>
          <a:ln w="12700">
            <a:solidFill>
              <a:srgbClr val="6E89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5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Voer acties uit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7790084B-7E4C-4BC3-9878-09B9137E5858}"/>
              </a:ext>
            </a:extLst>
          </p:cNvPr>
          <p:cNvSpPr>
            <a:spLocks/>
          </p:cNvSpPr>
          <p:nvPr/>
        </p:nvSpPr>
        <p:spPr bwMode="auto">
          <a:xfrm>
            <a:off x="6789499" y="1638293"/>
            <a:ext cx="1502137" cy="1114425"/>
          </a:xfrm>
          <a:custGeom>
            <a:avLst/>
            <a:gdLst>
              <a:gd name="T0" fmla="*/ 0 w 1667510"/>
              <a:gd name="T1" fmla="*/ 0 h 1114425"/>
              <a:gd name="T2" fmla="*/ 1281748 w 1667510"/>
              <a:gd name="T3" fmla="*/ 0 h 1114425"/>
              <a:gd name="T4" fmla="*/ 1667510 w 1667510"/>
              <a:gd name="T5" fmla="*/ 538163 h 1114425"/>
              <a:gd name="T6" fmla="*/ 1281748 w 1667510"/>
              <a:gd name="T7" fmla="*/ 1114425 h 1114425"/>
              <a:gd name="T8" fmla="*/ 0 w 1667510"/>
              <a:gd name="T9" fmla="*/ 1114425 h 1114425"/>
              <a:gd name="T10" fmla="*/ 376238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solidFill>
            <a:srgbClr val="ECF3E1"/>
          </a:solidFill>
          <a:ln w="12700">
            <a:solidFill>
              <a:srgbClr val="6E89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6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Evalueer en stuur bij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9ABF2EE2-4364-42FE-912C-424FC2FCA29E}"/>
              </a:ext>
            </a:extLst>
          </p:cNvPr>
          <p:cNvSpPr>
            <a:spLocks/>
          </p:cNvSpPr>
          <p:nvPr/>
        </p:nvSpPr>
        <p:spPr bwMode="auto">
          <a:xfrm>
            <a:off x="7948943" y="1638033"/>
            <a:ext cx="1195057" cy="1114425"/>
          </a:xfrm>
          <a:custGeom>
            <a:avLst/>
            <a:gdLst>
              <a:gd name="T0" fmla="*/ 0 w 1667510"/>
              <a:gd name="T1" fmla="*/ 0 h 1114425"/>
              <a:gd name="T2" fmla="*/ 1281748 w 1667510"/>
              <a:gd name="T3" fmla="*/ 0 h 1114425"/>
              <a:gd name="T4" fmla="*/ 1667510 w 1667510"/>
              <a:gd name="T5" fmla="*/ 538163 h 1114425"/>
              <a:gd name="T6" fmla="*/ 1281748 w 1667510"/>
              <a:gd name="T7" fmla="*/ 1114425 h 1114425"/>
              <a:gd name="T8" fmla="*/ 0 w 1667510"/>
              <a:gd name="T9" fmla="*/ 1114425 h 1114425"/>
              <a:gd name="T10" fmla="*/ 376238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solidFill>
            <a:srgbClr val="F8FAF4"/>
          </a:solidFill>
          <a:ln w="12700">
            <a:solidFill>
              <a:srgbClr val="6E894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7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Veranker 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">
            <a:extLst>
              <a:ext uri="{FF2B5EF4-FFF2-40B4-BE49-F238E27FC236}">
                <a16:creationId xmlns:a16="http://schemas.microsoft.com/office/drawing/2014/main" id="{A6568AFF-D137-483C-919B-AD3856C141EE}"/>
              </a:ext>
            </a:extLst>
          </p:cNvPr>
          <p:cNvSpPr>
            <a:spLocks/>
          </p:cNvSpPr>
          <p:nvPr/>
        </p:nvSpPr>
        <p:spPr bwMode="auto">
          <a:xfrm>
            <a:off x="0" y="1637154"/>
            <a:ext cx="1336235" cy="1114425"/>
          </a:xfrm>
          <a:custGeom>
            <a:avLst/>
            <a:gdLst>
              <a:gd name="T0" fmla="*/ 0 w 1667510"/>
              <a:gd name="T1" fmla="*/ 0 h 1114425"/>
              <a:gd name="T2" fmla="*/ 1208045 w 1667510"/>
              <a:gd name="T3" fmla="*/ 0 h 1114425"/>
              <a:gd name="T4" fmla="*/ 1571625 w 1667510"/>
              <a:gd name="T5" fmla="*/ 538163 h 1114425"/>
              <a:gd name="T6" fmla="*/ 1208045 w 1667510"/>
              <a:gd name="T7" fmla="*/ 1114425 h 1114425"/>
              <a:gd name="T8" fmla="*/ 0 w 1667510"/>
              <a:gd name="T9" fmla="*/ 1114425 h 1114425"/>
              <a:gd name="T10" fmla="*/ 354604 w 1667510"/>
              <a:gd name="T11" fmla="*/ 557213 h 1114425"/>
              <a:gd name="T12" fmla="*/ 0 w 1667510"/>
              <a:gd name="T13" fmla="*/ 0 h 1114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67510"/>
              <a:gd name="T22" fmla="*/ 0 h 1114425"/>
              <a:gd name="T23" fmla="*/ 1667510 w 1667510"/>
              <a:gd name="T24" fmla="*/ 1114425 h 1114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67510" h="1114425">
                <a:moveTo>
                  <a:pt x="0" y="0"/>
                </a:moveTo>
                <a:lnTo>
                  <a:pt x="1281748" y="0"/>
                </a:lnTo>
                <a:lnTo>
                  <a:pt x="1667510" y="538163"/>
                </a:lnTo>
                <a:lnTo>
                  <a:pt x="1281748" y="1114425"/>
                </a:lnTo>
                <a:lnTo>
                  <a:pt x="0" y="1114425"/>
                </a:lnTo>
                <a:lnTo>
                  <a:pt x="376238" y="557213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6E8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Stap 0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Intakegesprek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A4F135C-243D-4098-B78B-9942E5A35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03E26555-C015-416F-8385-AF5F5C33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969"/>
            <a:ext cx="92063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	  maand 1 tem 4	          maand 5 tem 8          maand 9 tem 10	maand 11 tem 12     maand 13 tem 24      maand 25 tem 28     &gt; maand 28 </a:t>
            </a:r>
            <a:endParaRPr kumimoji="0" lang="nl-BE" altLang="nl-BE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4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9A502C-5215-46C1-B326-E066AA28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0F9-096D-4BE8-820E-C5E10E2F52C9}" type="datetime1">
              <a:rPr lang="nl-BE" smtClean="0"/>
              <a:t>7/05/2026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ADBA284-D5AE-4D87-AEE4-C84B40CF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32066"/>
            <a:ext cx="3709383" cy="29114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626DB01-836A-4E54-8D3C-C4EB5B721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24" y="0"/>
            <a:ext cx="3903277" cy="51435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A789FED-54E0-474E-89A5-A83614771BC7}"/>
              </a:ext>
            </a:extLst>
          </p:cNvPr>
          <p:cNvSpPr/>
          <p:nvPr/>
        </p:nvSpPr>
        <p:spPr>
          <a:xfrm>
            <a:off x="4405390" y="300809"/>
            <a:ext cx="46301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Kwaliteitsindicatoren maaltijden en maaltijdservice in residentiele voorzieningen voor ouderen</a:t>
            </a:r>
          </a:p>
        </p:txBody>
      </p:sp>
    </p:spTree>
    <p:extLst>
      <p:ext uri="{BB962C8B-B14F-4D97-AF65-F5344CB8AC3E}">
        <p14:creationId xmlns:p14="http://schemas.microsoft.com/office/powerpoint/2010/main" val="106436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24ADD73-18B2-4477-B693-B59F7821C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9" y="1390260"/>
            <a:ext cx="8243888" cy="3593219"/>
          </a:xfrm>
        </p:spPr>
        <p:txBody>
          <a:bodyPr/>
          <a:lstStyle/>
          <a:p>
            <a:r>
              <a:rPr lang="nl-BE" dirty="0"/>
              <a:t>Vlaams(e bevoegdheid) WZC  </a:t>
            </a:r>
          </a:p>
          <a:p>
            <a:r>
              <a:rPr lang="nl-BE" dirty="0"/>
              <a:t>Engagement voor minimum 2 jaar (+ eventueel bijkomend jaar voor verankering) Bereid om vorming te organiseren/ financieren voor alle medewerkers </a:t>
            </a:r>
          </a:p>
          <a:p>
            <a:r>
              <a:rPr lang="nl-BE" dirty="0"/>
              <a:t>Preventie (en het thema specifiek) dient binnen kwaliteitsbeleid van het WZC opgenomen te worden </a:t>
            </a:r>
          </a:p>
          <a:p>
            <a:r>
              <a:rPr lang="nl-BE" dirty="0"/>
              <a:t>Samenwerkingsovereenkomst voorziening – partnerorganisatie en projecthouder ondertekenen </a:t>
            </a:r>
          </a:p>
          <a:p>
            <a:endParaRPr lang="nl-BE" b="1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BC72BA8-92EA-4419-9B80-943F6C8B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0800"/>
            <a:ext cx="8244000" cy="27000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Voorwaarden wzc   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68DB2B5-E751-4047-911B-FAEFCB7E4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44" y="964840"/>
            <a:ext cx="8243888" cy="270000"/>
          </a:xfrm>
        </p:spPr>
        <p:txBody>
          <a:bodyPr/>
          <a:lstStyle/>
          <a:p>
            <a:r>
              <a:rPr lang="nl-NL" dirty="0"/>
              <a:t>Algemeen </a:t>
            </a:r>
          </a:p>
        </p:txBody>
      </p:sp>
    </p:spTree>
    <p:extLst>
      <p:ext uri="{BB962C8B-B14F-4D97-AF65-F5344CB8AC3E}">
        <p14:creationId xmlns:p14="http://schemas.microsoft.com/office/powerpoint/2010/main" val="161286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24ADD73-18B2-4477-B693-B59F7821C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9" y="1352938"/>
            <a:ext cx="8243888" cy="3630541"/>
          </a:xfrm>
        </p:spPr>
        <p:txBody>
          <a:bodyPr/>
          <a:lstStyle/>
          <a:p>
            <a:r>
              <a:rPr lang="nl-BE" dirty="0"/>
              <a:t>Het aanstellen van een interne voedingscoördinator, die 0.2 FTE wordt vrijgesteld van andere zorgtaken om dit engagement op te nemen.  </a:t>
            </a:r>
          </a:p>
          <a:p>
            <a:r>
              <a:rPr lang="nl-BE" dirty="0"/>
              <a:t>Het implementeren van het samen opgestelde voedingsbeleid. </a:t>
            </a:r>
          </a:p>
          <a:p>
            <a:r>
              <a:rPr lang="nl-BE" dirty="0"/>
              <a:t>Het aanduiden van gemotiveerde leden voor het voedingsteam (2 per afdeling) .  </a:t>
            </a:r>
          </a:p>
          <a:p>
            <a:r>
              <a:rPr lang="nl-BE" dirty="0"/>
              <a:t>Het toekennen van voldoende tijd/vrijstelling voor het uitvoeren van de taken van het voedingsteam.  </a:t>
            </a:r>
          </a:p>
          <a:p>
            <a:r>
              <a:rPr lang="nl-BE" dirty="0"/>
              <a:t>Het voorzien van geijkt weegapparatuur voor staande en niet-staande personen. </a:t>
            </a:r>
          </a:p>
          <a:p>
            <a:r>
              <a:rPr lang="nl-BE" dirty="0"/>
              <a:t>Het verankeren van het voedingsbeleid in de dagelijkse zorg, ook na het project.  </a:t>
            </a:r>
          </a:p>
          <a:p>
            <a:pPr marL="27450" indent="0">
              <a:buNone/>
            </a:pPr>
            <a:endParaRPr lang="nl-BE" b="1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BC72BA8-92EA-4419-9B80-943F6C8B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0800"/>
            <a:ext cx="8244000" cy="27000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Voorwaarden wzc   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68DB2B5-E751-4047-911B-FAEFCB7E4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056" y="964840"/>
            <a:ext cx="8243888" cy="270000"/>
          </a:xfrm>
        </p:spPr>
        <p:txBody>
          <a:bodyPr/>
          <a:lstStyle/>
          <a:p>
            <a:r>
              <a:rPr lang="nl-NL" dirty="0"/>
              <a:t>Thema specifiek ondervoeding </a:t>
            </a:r>
          </a:p>
        </p:txBody>
      </p:sp>
    </p:spTree>
    <p:extLst>
      <p:ext uri="{BB962C8B-B14F-4D97-AF65-F5344CB8AC3E}">
        <p14:creationId xmlns:p14="http://schemas.microsoft.com/office/powerpoint/2010/main" val="38161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Waarom een (onder)voedingsbeleid in het WZC? </a:t>
            </a:r>
          </a:p>
          <a:p>
            <a:r>
              <a:rPr lang="nl-BE" dirty="0"/>
              <a:t>Doel draaiboek preventie ondervoeding in WZC</a:t>
            </a:r>
          </a:p>
          <a:p>
            <a:r>
              <a:rPr lang="nl-BE" dirty="0"/>
              <a:t>Inhoud draaiboek preventie van ondervoeding in woonzorgcentra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4177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481469"/>
            <a:ext cx="5146439" cy="3292237"/>
          </a:xfrm>
        </p:spPr>
        <p:txBody>
          <a:bodyPr/>
          <a:lstStyle/>
          <a:p>
            <a:r>
              <a:rPr lang="nl-BE" dirty="0"/>
              <a:t>Belang van screenen</a:t>
            </a:r>
          </a:p>
          <a:p>
            <a:r>
              <a:rPr lang="nl-BE" dirty="0"/>
              <a:t>Wie screent?</a:t>
            </a:r>
          </a:p>
          <a:p>
            <a:r>
              <a:rPr lang="nl-BE" dirty="0"/>
              <a:t>Hoe screenen?</a:t>
            </a:r>
          </a:p>
          <a:p>
            <a:pPr lvl="1"/>
            <a:r>
              <a:rPr lang="nl-BE" dirty="0"/>
              <a:t>Screenen</a:t>
            </a:r>
          </a:p>
          <a:p>
            <a:pPr lvl="1"/>
            <a:r>
              <a:rPr lang="nl-BE" dirty="0"/>
              <a:t>Evaluatie voedingstoestand</a:t>
            </a:r>
          </a:p>
          <a:p>
            <a:pPr lvl="1"/>
            <a:r>
              <a:rPr lang="nl-BE" dirty="0"/>
              <a:t>Behandeling</a:t>
            </a:r>
          </a:p>
          <a:p>
            <a:pPr lvl="1"/>
            <a:r>
              <a:rPr lang="nl-BE" dirty="0"/>
              <a:t>Opvolging</a:t>
            </a:r>
          </a:p>
          <a:p>
            <a:r>
              <a:rPr lang="nl-BE" dirty="0"/>
              <a:t>Link kwaliteitsindicatoren</a:t>
            </a:r>
          </a:p>
          <a:p>
            <a:r>
              <a:rPr lang="nl-BE" dirty="0"/>
              <a:t>Bijlagen incl. hand-outs </a:t>
            </a:r>
          </a:p>
          <a:p>
            <a:endParaRPr lang="nl-BE" dirty="0"/>
          </a:p>
          <a:p>
            <a:pPr marL="27450" indent="0">
              <a:buNone/>
            </a:pPr>
            <a:r>
              <a:rPr lang="nl-BE" b="1" dirty="0">
                <a:solidFill>
                  <a:schemeClr val="tx1"/>
                </a:solidFill>
              </a:rPr>
              <a:t>Minimum doel: screening met short-MNA + gewichtsopvolging</a:t>
            </a:r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523370"/>
            <a:ext cx="8244000" cy="401681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Inhoud draaiboek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12" y="990289"/>
            <a:ext cx="8243888" cy="270000"/>
          </a:xfrm>
        </p:spPr>
        <p:txBody>
          <a:bodyPr/>
          <a:lstStyle/>
          <a:p>
            <a:r>
              <a:rPr lang="nl-NL" dirty="0"/>
              <a:t>Deel 3 Screening 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315E7E-DBC9-4253-9341-E431ACB9F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189" y="523370"/>
            <a:ext cx="32670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14BF629-C238-4B31-B8E8-4E8B4F54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495" y="0"/>
            <a:ext cx="3014505" cy="51435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BF1F66D-2B8F-45DE-BA2B-AFB777C71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6"/>
          <a:stretch/>
        </p:blipFill>
        <p:spPr>
          <a:xfrm>
            <a:off x="0" y="473529"/>
            <a:ext cx="5505787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5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21CAC14-1FF5-422F-83D6-BDAF999BD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9" y="1240972"/>
            <a:ext cx="7591879" cy="3689374"/>
          </a:xfrm>
        </p:spPr>
        <p:txBody>
          <a:bodyPr/>
          <a:lstStyle/>
          <a:p>
            <a:r>
              <a:rPr lang="nl-BE" dirty="0"/>
              <a:t>Aanbodwijze</a:t>
            </a:r>
          </a:p>
          <a:p>
            <a:pPr lvl="1"/>
            <a:r>
              <a:rPr lang="nl-BE" sz="1400" dirty="0"/>
              <a:t>Belang van goede voeding</a:t>
            </a:r>
          </a:p>
          <a:p>
            <a:pPr lvl="1"/>
            <a:r>
              <a:rPr lang="nl-BE" sz="1400" dirty="0"/>
              <a:t>Aanbod wijze</a:t>
            </a:r>
          </a:p>
          <a:p>
            <a:pPr lvl="1"/>
            <a:r>
              <a:rPr lang="nl-BE" sz="1400" dirty="0"/>
              <a:t>Aandachtspunten </a:t>
            </a:r>
          </a:p>
          <a:p>
            <a:r>
              <a:rPr lang="nl-BE" dirty="0"/>
              <a:t>Richtlijnen maaltijden</a:t>
            </a:r>
          </a:p>
          <a:p>
            <a:pPr lvl="1"/>
            <a:r>
              <a:rPr lang="nl-BE" sz="1400" dirty="0"/>
              <a:t>Algemeen</a:t>
            </a:r>
          </a:p>
          <a:p>
            <a:pPr lvl="1"/>
            <a:r>
              <a:rPr lang="nl-BE" sz="1400" dirty="0"/>
              <a:t>Menuplanning </a:t>
            </a:r>
          </a:p>
          <a:p>
            <a:pPr lvl="1"/>
            <a:r>
              <a:rPr lang="nl-BE" sz="1400" dirty="0"/>
              <a:t>Broodmaaltijden (ontbijt, avond)</a:t>
            </a:r>
          </a:p>
          <a:p>
            <a:pPr lvl="1"/>
            <a:r>
              <a:rPr lang="nl-BE" sz="1400" dirty="0"/>
              <a:t>Warme maaltijd</a:t>
            </a:r>
          </a:p>
          <a:p>
            <a:pPr lvl="1"/>
            <a:r>
              <a:rPr lang="nl-BE" sz="1400" dirty="0"/>
              <a:t>Tussendoortjes </a:t>
            </a:r>
          </a:p>
          <a:p>
            <a:r>
              <a:rPr lang="nl-BE" dirty="0"/>
              <a:t>Praktisch</a:t>
            </a:r>
          </a:p>
          <a:p>
            <a:pPr lvl="1"/>
            <a:r>
              <a:rPr lang="nl-BE" sz="1400" dirty="0"/>
              <a:t>Betrokkenheid en participatie</a:t>
            </a:r>
          </a:p>
          <a:p>
            <a:pPr lvl="1"/>
            <a:r>
              <a:rPr lang="nl-BE" sz="1400" dirty="0"/>
              <a:t>Aanbod stapsgewijs aanpassen</a:t>
            </a:r>
          </a:p>
          <a:p>
            <a:pPr lvl="1"/>
            <a:endParaRPr lang="nl-BE" sz="1400" dirty="0"/>
          </a:p>
          <a:p>
            <a:pPr marL="27450" lvl="1" indent="0">
              <a:buNone/>
            </a:pPr>
            <a:r>
              <a:rPr lang="nl-BE" b="1" dirty="0">
                <a:solidFill>
                  <a:schemeClr val="tx1"/>
                </a:solidFill>
              </a:rPr>
              <a:t>Minimum doel: algemene richtlijnen gezonde voeding voor ouderen</a:t>
            </a:r>
            <a:endParaRPr lang="nl-BE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8370510-0771-4C27-A98A-0D5428E17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882650"/>
            <a:ext cx="8243888" cy="270000"/>
          </a:xfrm>
        </p:spPr>
        <p:txBody>
          <a:bodyPr/>
          <a:lstStyle/>
          <a:p>
            <a:r>
              <a:rPr lang="nl-NL" dirty="0"/>
              <a:t>Deel 4 Maaltijdgids    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F35843EC-0542-493C-8B0D-32CB7601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0800"/>
            <a:ext cx="8244000" cy="27000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Inhoud draaiboek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F19BAB-32BB-44CA-9169-F0858B95F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89" y="282150"/>
            <a:ext cx="31623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4463257-76F7-4110-AFA3-1C255BEEB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87090" cy="5143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2D2DA05-006C-4992-A8F4-983619F7A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836" y="0"/>
            <a:ext cx="3592454" cy="38798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8E6E053-7E7F-4334-A3BD-D3A55A6B39B1}"/>
              </a:ext>
            </a:extLst>
          </p:cNvPr>
          <p:cNvSpPr txBox="1"/>
          <p:nvPr/>
        </p:nvSpPr>
        <p:spPr>
          <a:xfrm>
            <a:off x="3626836" y="3879850"/>
            <a:ext cx="544096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/>
                </a:solidFill>
              </a:rPr>
              <a:t>Schema levert gemiddeld 2017 kcal met een macronutriëntenverdeling van 50% koolhydraten, 15% eiwitten, 33% vet en 2% vezels. Hiermee dekt het de gemiddelde behoefte van een 70-plusser wat betreft calorieën, eiwitten, energieverdeling en de meeste micronutriënten. </a:t>
            </a:r>
          </a:p>
          <a:p>
            <a:endParaRPr lang="nl-BE" sz="1200" dirty="0">
              <a:solidFill>
                <a:schemeClr val="bg1"/>
              </a:solidFill>
            </a:endParaRPr>
          </a:p>
          <a:p>
            <a:r>
              <a:rPr lang="nl-BE" sz="1200" dirty="0">
                <a:solidFill>
                  <a:schemeClr val="bg1"/>
                </a:solidFill>
              </a:rPr>
              <a:t>Gemiddelde kostprijs: </a:t>
            </a:r>
            <a:r>
              <a:rPr lang="nl-BE" b="1" dirty="0"/>
              <a:t>3,56555</a:t>
            </a:r>
            <a:r>
              <a:rPr lang="nl-BE" sz="1200" dirty="0"/>
              <a:t> euro pp/dag</a:t>
            </a:r>
            <a:endParaRPr lang="nl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03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DCF2092-14B0-4063-931C-FB4C461A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5027" cy="24158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9EF7C4-5F78-4ACE-B099-2E9947FD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824" y="0"/>
            <a:ext cx="4259176" cy="12986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8E2F06-2CF5-4EEC-9D10-4C02976A9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824" y="1576387"/>
            <a:ext cx="4086385" cy="12359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744814F-342C-442B-BCA1-237EF9719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477" y="2999690"/>
            <a:ext cx="2619523" cy="14109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194E4CF-E0A4-4371-844B-0FE6DF5B5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842" y="3309417"/>
            <a:ext cx="1100785" cy="12359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FA5548-443D-458F-986A-BF5D12DA19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86" y="2512679"/>
            <a:ext cx="4131697" cy="25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5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8A051A6-32EB-4318-8B67-75495D2F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06362"/>
            <a:ext cx="4483100" cy="28366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15C9A94-9E13-4DE0-8CFA-1D06537BC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43" y="1612900"/>
            <a:ext cx="4336957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7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523370"/>
            <a:ext cx="8244000" cy="401681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Inhoud draaiboek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12" y="990289"/>
            <a:ext cx="8243888" cy="270000"/>
          </a:xfrm>
        </p:spPr>
        <p:txBody>
          <a:bodyPr/>
          <a:lstStyle/>
          <a:p>
            <a:r>
              <a:rPr lang="nl-NL" dirty="0"/>
              <a:t>Deel 5 Maaltijdomkadering   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AAE90C5-3F2C-4F76-8A40-3A9BA7307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325527"/>
            <a:ext cx="5096782" cy="3448179"/>
          </a:xfrm>
        </p:spPr>
        <p:txBody>
          <a:bodyPr/>
          <a:lstStyle/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Maaltijdbeleving: 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sz="1400" dirty="0"/>
              <a:t>Ongestoorde maaltijd, sfeer &amp; omgeving, eetlust opwekkende activiteiten 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Maaltijdbegeleiding: 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sz="1400" dirty="0"/>
              <a:t>Bediening, smakelijke presentatie, maaltijdbegeleiding, voeden, hulpmaterialen, opleiding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Maaltijd en specifieke situaties: </a:t>
            </a:r>
          </a:p>
          <a:p>
            <a:pPr marL="1393200" lvl="2" indent="-285750">
              <a:buFont typeface="Lucida Sans Unicode" panose="020B0602030504020204" pitchFamily="34" charset="0"/>
              <a:buChar char="▸"/>
            </a:pPr>
            <a:r>
              <a:rPr lang="nl-BE" sz="1400" dirty="0"/>
              <a:t>Kauw- en slikproblemen, voeding en dementie, </a:t>
            </a:r>
            <a:r>
              <a:rPr lang="nl-BE" sz="1400" dirty="0" err="1"/>
              <a:t>fingerfood</a:t>
            </a:r>
            <a:r>
              <a:rPr lang="nl-BE" sz="1400" dirty="0"/>
              <a:t>, sarcopenie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Link kwaliteitsindicatoren</a:t>
            </a:r>
          </a:p>
          <a:p>
            <a:pPr indent="0">
              <a:buNone/>
            </a:pPr>
            <a:endParaRPr lang="nl-BE" dirty="0"/>
          </a:p>
          <a:p>
            <a:pPr indent="0">
              <a:buNone/>
            </a:pPr>
            <a:r>
              <a:rPr lang="nl-BE" b="1" dirty="0">
                <a:solidFill>
                  <a:schemeClr val="tx1"/>
                </a:solidFill>
              </a:rPr>
              <a:t>Minimum doel:</a:t>
            </a:r>
            <a:r>
              <a:rPr lang="nl-BE" dirty="0"/>
              <a:t> </a:t>
            </a:r>
            <a:r>
              <a:rPr lang="nl-BE" b="1" dirty="0">
                <a:solidFill>
                  <a:schemeClr val="tx1"/>
                </a:solidFill>
              </a:rPr>
              <a:t>richtlijnen ongestoorde maaltijd</a:t>
            </a:r>
            <a:endParaRPr lang="nl-BE" dirty="0"/>
          </a:p>
          <a:p>
            <a:pPr marL="457200" indent="-285750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8C76C4-951A-43C5-8EC5-51222024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32" y="369794"/>
            <a:ext cx="33718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6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936E44C-5FD1-4EEE-8FC2-EFA2B1E64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722" y="0"/>
            <a:ext cx="4392278" cy="51435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EF14FC5-34FB-48BE-A394-4F3CF1490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8" y="0"/>
            <a:ext cx="3753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8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 of bedenkingen?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Sarah Dries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/>
              <a:t>Sarah.dries@gezondleven.be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BE" dirty="0"/>
              <a:t>02 422 49 57</a:t>
            </a:r>
          </a:p>
        </p:txBody>
      </p:sp>
    </p:spTree>
    <p:extLst>
      <p:ext uri="{BB962C8B-B14F-4D97-AF65-F5344CB8AC3E}">
        <p14:creationId xmlns:p14="http://schemas.microsoft.com/office/powerpoint/2010/main" val="17767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22" y="1288052"/>
            <a:ext cx="6021518" cy="720000"/>
          </a:xfrm>
        </p:spPr>
        <p:txBody>
          <a:bodyPr/>
          <a:lstStyle/>
          <a:p>
            <a:r>
              <a:rPr lang="nl-BE" dirty="0"/>
              <a:t>Waarom een (onder)voedingsbeleid in het WZC? </a:t>
            </a:r>
          </a:p>
        </p:txBody>
      </p:sp>
    </p:spTree>
    <p:extLst>
      <p:ext uri="{BB962C8B-B14F-4D97-AF65-F5344CB8AC3E}">
        <p14:creationId xmlns:p14="http://schemas.microsoft.com/office/powerpoint/2010/main" val="330420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0000" y="1126408"/>
            <a:ext cx="8454960" cy="3902791"/>
          </a:xfrm>
        </p:spPr>
        <p:txBody>
          <a:bodyPr/>
          <a:lstStyle/>
          <a:p>
            <a:pPr marL="171450" lvl="1" indent="0">
              <a:buNone/>
            </a:pPr>
            <a:r>
              <a:rPr lang="nl-BE" b="1" dirty="0"/>
              <a:t>Voorkomen  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België: 12% van de 70-plussers effectief ondervoed + 45 % risico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Woonzorgcentra: 13% van de ouderen ondervoed + 50% risico op ondervoeding 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>
                <a:sym typeface="Wingdings" panose="05000000000000000000" pitchFamily="2" charset="2"/>
              </a:rPr>
              <a:t>In WZC </a:t>
            </a:r>
            <a:r>
              <a:rPr lang="nl-BE" i="1" dirty="0">
                <a:sym typeface="Wingdings" panose="05000000000000000000" pitchFamily="2" charset="2"/>
              </a:rPr>
              <a:t>naam </a:t>
            </a:r>
            <a:r>
              <a:rPr lang="nl-BE" dirty="0">
                <a:sym typeface="Wingdings" panose="05000000000000000000" pitchFamily="2" charset="2"/>
              </a:rPr>
              <a:t>wil dit zeggen dat </a:t>
            </a:r>
            <a:r>
              <a:rPr lang="nl-BE" i="1" dirty="0">
                <a:sym typeface="Wingdings" panose="05000000000000000000" pitchFamily="2" charset="2"/>
              </a:rPr>
              <a:t>x</a:t>
            </a:r>
            <a:r>
              <a:rPr lang="nl-BE" dirty="0">
                <a:sym typeface="Wingdings" panose="05000000000000000000" pitchFamily="2" charset="2"/>
              </a:rPr>
              <a:t> van de </a:t>
            </a:r>
            <a:r>
              <a:rPr lang="nl-BE" i="1" dirty="0">
                <a:sym typeface="Wingdings" panose="05000000000000000000" pitchFamily="2" charset="2"/>
              </a:rPr>
              <a:t>totaal </a:t>
            </a:r>
            <a:r>
              <a:rPr lang="nl-BE" dirty="0">
                <a:sym typeface="Wingdings" panose="05000000000000000000" pitchFamily="2" charset="2"/>
              </a:rPr>
              <a:t>bewoners ondervoed zijn en </a:t>
            </a:r>
            <a:r>
              <a:rPr lang="nl-BE" i="1" dirty="0">
                <a:sym typeface="Wingdings" panose="05000000000000000000" pitchFamily="2" charset="2"/>
              </a:rPr>
              <a:t>x</a:t>
            </a:r>
            <a:r>
              <a:rPr lang="nl-BE" dirty="0">
                <a:sym typeface="Wingdings" panose="05000000000000000000" pitchFamily="2" charset="2"/>
              </a:rPr>
              <a:t> van de </a:t>
            </a:r>
            <a:r>
              <a:rPr lang="nl-BE" i="1" dirty="0">
                <a:sym typeface="Wingdings" panose="05000000000000000000" pitchFamily="2" charset="2"/>
              </a:rPr>
              <a:t>totaal </a:t>
            </a:r>
            <a:r>
              <a:rPr lang="nl-BE" dirty="0">
                <a:sym typeface="Wingdings" panose="05000000000000000000" pitchFamily="2" charset="2"/>
              </a:rPr>
              <a:t>bewoners een risico op ondervoeding heeft.</a:t>
            </a:r>
            <a:endParaRPr lang="nl-BE" dirty="0">
              <a:highlight>
                <a:srgbClr val="FFFF00"/>
              </a:highlight>
            </a:endParaRPr>
          </a:p>
          <a:p>
            <a:pPr marL="171450" lvl="1" indent="0">
              <a:buNone/>
            </a:pPr>
            <a:endParaRPr lang="nl-BE" dirty="0"/>
          </a:p>
          <a:p>
            <a:pPr marL="171450" lvl="1" indent="0">
              <a:buNone/>
            </a:pPr>
            <a:r>
              <a:rPr lang="nl-BE" dirty="0"/>
              <a:t>Mogelijke </a:t>
            </a:r>
            <a:r>
              <a:rPr lang="nl-BE" b="1" dirty="0"/>
              <a:t>oorzaken en risico factoren</a:t>
            </a:r>
            <a:r>
              <a:rPr lang="nl-BE" dirty="0"/>
              <a:t> 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Gezondheidsproblemen (bv verminderde eetlust, mond- of gebitsproblemen, voedselproblemen, interactie met medicatie) 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Sociale factoren (bv financiële toestand voor het verblijf in het woonzorgcentrum, gebrek aan sociaal vangnet) 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r>
              <a:rPr lang="nl-BE" dirty="0"/>
              <a:t>Psychisch welbevinden (bv depressie)</a:t>
            </a:r>
          </a:p>
          <a:p>
            <a:pPr marL="457200" lvl="1" indent="-285750">
              <a:buFont typeface="Lucida Sans Unicode" panose="020B0602030504020204" pitchFamily="34" charset="0"/>
              <a:buChar char="▸"/>
            </a:pPr>
            <a:endParaRPr lang="nl-BE" dirty="0"/>
          </a:p>
          <a:p>
            <a:pPr marL="171450" lvl="1" indent="0">
              <a:buNone/>
            </a:pPr>
            <a:r>
              <a:rPr lang="nl-BE" dirty="0"/>
              <a:t>Verschillende mogelijke </a:t>
            </a:r>
            <a:r>
              <a:rPr lang="nl-BE" b="1" dirty="0"/>
              <a:t>gezondheidsklachten</a:t>
            </a:r>
            <a:r>
              <a:rPr lang="nl-BE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319708"/>
            <a:ext cx="8244000" cy="401681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Ondervoeding 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000" y="788899"/>
            <a:ext cx="8243888" cy="270000"/>
          </a:xfrm>
        </p:spPr>
        <p:txBody>
          <a:bodyPr/>
          <a:lstStyle/>
          <a:p>
            <a:r>
              <a:rPr lang="nl-NL" dirty="0"/>
              <a:t>Algemene info</a:t>
            </a:r>
          </a:p>
        </p:txBody>
      </p:sp>
    </p:spTree>
    <p:extLst>
      <p:ext uri="{BB962C8B-B14F-4D97-AF65-F5344CB8AC3E}">
        <p14:creationId xmlns:p14="http://schemas.microsoft.com/office/powerpoint/2010/main" val="332935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396409"/>
            <a:ext cx="8454960" cy="3492832"/>
          </a:xfrm>
        </p:spPr>
        <p:txBody>
          <a:bodyPr/>
          <a:lstStyle/>
          <a:p>
            <a:pPr marL="171450" lvl="1" indent="0">
              <a:buNone/>
            </a:pPr>
            <a:r>
              <a:rPr lang="nl-BE" b="1" dirty="0"/>
              <a:t>Definitie ondervoeding </a:t>
            </a:r>
            <a:r>
              <a:rPr lang="nl-BE" dirty="0"/>
              <a:t>volgens GLIM (Global Leadership Initiative on Malnutrition)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3A8437-9EDD-4F10-822F-AF3B0CBB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62" y="1888690"/>
            <a:ext cx="1323975" cy="28098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865B24-38A1-41E9-B4E0-231A2FC5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372" y="3041214"/>
            <a:ext cx="609600" cy="5048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39B549-49E8-449A-ABBE-8D0F6011CA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0" b="1982"/>
          <a:stretch/>
        </p:blipFill>
        <p:spPr>
          <a:xfrm>
            <a:off x="3924300" y="1724279"/>
            <a:ext cx="1295400" cy="30791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4DFFE2-8848-48A6-8D5C-35E2D0B68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39850" y="3012834"/>
            <a:ext cx="257175" cy="4953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42EDE7D-5BEA-4248-9AC2-9AD7E9D17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300" y="3079313"/>
            <a:ext cx="14382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875E58-33A3-4A1C-AF6D-452D5C2DA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116874"/>
            <a:ext cx="8804366" cy="3742508"/>
          </a:xfrm>
        </p:spPr>
        <p:txBody>
          <a:bodyPr/>
          <a:lstStyle/>
          <a:p>
            <a:pPr marL="171450" lvl="1">
              <a:buFont typeface="Lucida Sans Unicode" panose="020B0602030504020204" pitchFamily="34" charset="0"/>
              <a:buChar char="▸"/>
            </a:pPr>
            <a:r>
              <a:rPr lang="nl-BE" sz="1400" dirty="0"/>
              <a:t>Ondervoeding brengt verschillende mogelijke </a:t>
            </a:r>
            <a:r>
              <a:rPr lang="nl-BE" sz="1400" b="1" dirty="0"/>
              <a:t>gezondheidsklachten</a:t>
            </a:r>
            <a:r>
              <a:rPr lang="nl-BE" sz="1400" dirty="0"/>
              <a:t> met zich mee voor de ouderen. O.A. Verlies spierkracht </a:t>
            </a:r>
            <a:r>
              <a:rPr lang="nl-BE" sz="1400" dirty="0">
                <a:sym typeface="Wingdings" panose="05000000000000000000" pitchFamily="2" charset="2"/>
              </a:rPr>
              <a:t> minder mobiel  vermindering </a:t>
            </a:r>
            <a:r>
              <a:rPr lang="nl-BE" sz="1400" dirty="0"/>
              <a:t>levenskwaliteit </a:t>
            </a:r>
            <a:r>
              <a:rPr lang="nl-BE" sz="1400" dirty="0">
                <a:sym typeface="Wingdings" panose="05000000000000000000" pitchFamily="2" charset="2"/>
              </a:rPr>
              <a:t> </a:t>
            </a:r>
            <a:r>
              <a:rPr lang="nl-BE" sz="1400" dirty="0"/>
              <a:t>verlies van autonomie</a:t>
            </a:r>
          </a:p>
          <a:p>
            <a:pPr marL="171450" lvl="1">
              <a:buFont typeface="Lucida Sans Unicode" panose="020B0602030504020204" pitchFamily="34" charset="0"/>
              <a:buChar char="▸"/>
            </a:pPr>
            <a:r>
              <a:rPr lang="nl-BE" sz="1400" dirty="0"/>
              <a:t>Een sneller autonomie- en mobiliteitsverlies vraagt </a:t>
            </a:r>
            <a:r>
              <a:rPr lang="nl-BE" sz="1400" b="1" dirty="0"/>
              <a:t>meer zorg</a:t>
            </a:r>
            <a:r>
              <a:rPr lang="nl-BE" sz="1400" dirty="0"/>
              <a:t>. </a:t>
            </a:r>
          </a:p>
          <a:p>
            <a:pPr marL="171450" lvl="1">
              <a:buFont typeface="Lucida Sans Unicode" panose="020B0602030504020204" pitchFamily="34" charset="0"/>
              <a:buChar char="▸"/>
            </a:pPr>
            <a:r>
              <a:rPr lang="nl-BE" sz="1400" dirty="0"/>
              <a:t>Het verlies van autonomie is een belangrijke reden voor </a:t>
            </a:r>
            <a:r>
              <a:rPr lang="nl-BE" sz="1400" b="1" dirty="0"/>
              <a:t>opname in een woonzorgcentrum</a:t>
            </a:r>
            <a:r>
              <a:rPr lang="nl-BE" sz="1400" dirty="0"/>
              <a:t>.</a:t>
            </a:r>
          </a:p>
          <a:p>
            <a:pPr marL="171450" lvl="1">
              <a:buFont typeface="Lucida Sans Unicode" panose="020B0602030504020204" pitchFamily="34" charset="0"/>
              <a:buChar char="▸"/>
            </a:pPr>
            <a:r>
              <a:rPr lang="nl-BE" sz="1400" dirty="0"/>
              <a:t>Grotere zorgzwaarte heeft een </a:t>
            </a:r>
            <a:r>
              <a:rPr lang="nl-BE" sz="1400" b="1" dirty="0"/>
              <a:t>grotere kost </a:t>
            </a:r>
            <a:r>
              <a:rPr lang="nl-BE" sz="1400" dirty="0"/>
              <a:t>voor de samenleving.</a:t>
            </a:r>
          </a:p>
          <a:p>
            <a:pPr marL="1107450" lvl="2">
              <a:buFont typeface="Lucida Sans Unicode" panose="020B0602030504020204" pitchFamily="34" charset="0"/>
              <a:buChar char="▸"/>
            </a:pPr>
            <a:r>
              <a:rPr lang="nl-BE" sz="1400" dirty="0"/>
              <a:t>In VK kosten ondervoeding dubbel zo hoog als de kosten door obesitas</a:t>
            </a:r>
          </a:p>
          <a:p>
            <a:pPr marL="1107450" lvl="2">
              <a:buFont typeface="Lucida Sans Unicode" panose="020B0602030504020204" pitchFamily="34" charset="0"/>
              <a:buChar char="▸"/>
            </a:pPr>
            <a:r>
              <a:rPr lang="nl-BE" sz="1400" dirty="0"/>
              <a:t>Ziekenhuiskosten voor een ondervoede patiënt ongeveer 19% hoger zijn dan voor een ‘gewone’ patiënt met soortgelijke ziekteverschijnselen.</a:t>
            </a:r>
          </a:p>
          <a:p>
            <a:pPr marL="1107450" lvl="2">
              <a:buFont typeface="Lucida Sans Unicode" panose="020B0602030504020204" pitchFamily="34" charset="0"/>
              <a:buChar char="▸"/>
            </a:pPr>
            <a:r>
              <a:rPr lang="nl-BE" sz="1400" dirty="0"/>
              <a:t>Ziekenhuiskosten van medisch ondervoede patiënten kunnen 75% hoger liggen dan die van goed gevoede patiënten.</a:t>
            </a:r>
          </a:p>
          <a:p>
            <a:pPr marL="1107450" lvl="2">
              <a:buFont typeface="Lucida Sans Unicode" panose="020B0602030504020204" pitchFamily="34" charset="0"/>
              <a:buChar char="▸"/>
            </a:pPr>
            <a:r>
              <a:rPr lang="nl-BE" sz="1400" dirty="0"/>
              <a:t>In België worden de kosten als gevolg van niet-behandeling van ondervoeding op 400 miljoen euro per jaar geraamd.</a:t>
            </a:r>
            <a:endParaRPr lang="nl-BE" dirty="0">
              <a:highlight>
                <a:srgbClr val="FFFF00"/>
              </a:highlight>
            </a:endParaRPr>
          </a:p>
          <a:p>
            <a:pPr marL="171450" lvl="1">
              <a:buFont typeface="Lucida Sans Unicode" panose="020B0602030504020204" pitchFamily="34" charset="0"/>
              <a:buChar char="▸"/>
            </a:pPr>
            <a:endParaRPr lang="nl-BE" sz="1400" dirty="0"/>
          </a:p>
          <a:p>
            <a:pPr marL="171450" lvl="1">
              <a:buFont typeface="Lucida Sans Unicode" panose="020B0602030504020204" pitchFamily="34" charset="0"/>
              <a:buChar char="▸"/>
            </a:pPr>
            <a:r>
              <a:rPr lang="nl-BE" sz="1000" i="1" dirty="0"/>
              <a:t>Bron Van den Brandt E, Bertels J. Voorstel van resolutie betreffende het tegengaan van ondervoeding bij ouderen. Vlaams parlement - Stukken [Internet]. 2017; (1086 (2016-2017) – Nr. 1). </a:t>
            </a:r>
            <a:r>
              <a:rPr lang="nl-BE" sz="1000" i="1" dirty="0" err="1"/>
              <a:t>Available</a:t>
            </a:r>
            <a:r>
              <a:rPr lang="nl-BE" sz="1000" i="1" dirty="0"/>
              <a:t> </a:t>
            </a:r>
            <a:r>
              <a:rPr lang="nl-BE" sz="1000" i="1" dirty="0" err="1"/>
              <a:t>from</a:t>
            </a:r>
            <a:r>
              <a:rPr lang="nl-BE" sz="1000" i="1" dirty="0"/>
              <a:t>: </a:t>
            </a:r>
            <a:r>
              <a:rPr lang="nl-BE" sz="1000" i="1" u="sng" dirty="0">
                <a:hlinkClick r:id="rId2"/>
              </a:rPr>
              <a:t>https://www.vlaamsparlement.be/parlementaire-documenten/parlementaire-initiatieven/1118499</a:t>
            </a:r>
            <a:r>
              <a:rPr lang="nl-BE" sz="1000" i="1" dirty="0"/>
              <a:t>.</a:t>
            </a:r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42BE86-05F9-4A44-ACC1-56089320F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05" y="591095"/>
            <a:ext cx="8243888" cy="270000"/>
          </a:xfrm>
        </p:spPr>
        <p:txBody>
          <a:bodyPr/>
          <a:lstStyle/>
          <a:p>
            <a:r>
              <a:rPr lang="nl-NL" dirty="0"/>
              <a:t>Belang voorkomen negatieve gevolgen ondervoeding</a:t>
            </a:r>
          </a:p>
        </p:txBody>
      </p:sp>
    </p:spTree>
    <p:extLst>
      <p:ext uri="{BB962C8B-B14F-4D97-AF65-F5344CB8AC3E}">
        <p14:creationId xmlns:p14="http://schemas.microsoft.com/office/powerpoint/2010/main" val="262465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875E58-33A3-4A1C-AF6D-452D5C2DA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116874"/>
            <a:ext cx="8804366" cy="3742508"/>
          </a:xfrm>
        </p:spPr>
        <p:txBody>
          <a:bodyPr/>
          <a:lstStyle/>
          <a:p>
            <a:r>
              <a:rPr lang="nl-BE" dirty="0"/>
              <a:t>Het WZC krijgt gedurende minimum </a:t>
            </a:r>
            <a:r>
              <a:rPr lang="nl-BE" b="1" dirty="0"/>
              <a:t>2 jaar gratis ondersteuning </a:t>
            </a:r>
            <a:r>
              <a:rPr lang="nl-BE" dirty="0"/>
              <a:t>van een procesbegeleider. Het traject neemt </a:t>
            </a:r>
            <a:r>
              <a:rPr lang="nl-BE" b="1" dirty="0"/>
              <a:t>maximum 65 contacturen </a:t>
            </a:r>
            <a:r>
              <a:rPr lang="nl-BE" dirty="0"/>
              <a:t>per WZC in beslag. Bijkomende contacturen kunnen op vraag, maar zijn volledig ten laste van het WZC.</a:t>
            </a:r>
          </a:p>
          <a:p>
            <a:r>
              <a:rPr lang="nl-BE" dirty="0"/>
              <a:t>Het is een investering die </a:t>
            </a:r>
            <a:r>
              <a:rPr lang="nl-BE" b="1" dirty="0"/>
              <a:t>ten goede </a:t>
            </a:r>
            <a:r>
              <a:rPr lang="nl-BE" dirty="0"/>
              <a:t>komt aan het </a:t>
            </a:r>
            <a:r>
              <a:rPr lang="nl-BE" b="1" dirty="0"/>
              <a:t>welzijn en de gezondheid </a:t>
            </a:r>
            <a:r>
              <a:rPr lang="nl-BE" dirty="0"/>
              <a:t>van de bewoners. Voeding en welbevinden is daarbij een belangrijk punt. </a:t>
            </a:r>
          </a:p>
          <a:p>
            <a:r>
              <a:rPr lang="nl-BE" dirty="0"/>
              <a:t>De </a:t>
            </a:r>
            <a:r>
              <a:rPr lang="nl-BE" b="1" dirty="0"/>
              <a:t>kwaliteit</a:t>
            </a:r>
            <a:r>
              <a:rPr lang="nl-BE" dirty="0"/>
              <a:t> van de hulpverlening </a:t>
            </a:r>
            <a:r>
              <a:rPr lang="nl-BE" b="1" dirty="0"/>
              <a:t>vergroot</a:t>
            </a:r>
            <a:r>
              <a:rPr lang="nl-BE" dirty="0"/>
              <a:t> en bewoners en personeel worden deskundiger over het thema.</a:t>
            </a:r>
          </a:p>
          <a:p>
            <a:r>
              <a:rPr lang="nl-BE" dirty="0"/>
              <a:t>Het WZC staat er </a:t>
            </a:r>
            <a:r>
              <a:rPr lang="nl-BE" b="1" dirty="0"/>
              <a:t>niet alleen </a:t>
            </a:r>
            <a:r>
              <a:rPr lang="nl-BE" dirty="0"/>
              <a:t>voor, er zijn voldoende contactmomenten met de procesbegeleider voorzien.</a:t>
            </a:r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42BE86-05F9-4A44-ACC1-56089320F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805" y="591095"/>
            <a:ext cx="8243888" cy="270000"/>
          </a:xfrm>
        </p:spPr>
        <p:txBody>
          <a:bodyPr/>
          <a:lstStyle/>
          <a:p>
            <a:r>
              <a:rPr lang="nl-BE" dirty="0"/>
              <a:t>Waarom zou mijn woonzorgcentra deelnemen?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68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22" y="1288052"/>
            <a:ext cx="5492471" cy="1283698"/>
          </a:xfrm>
        </p:spPr>
        <p:txBody>
          <a:bodyPr/>
          <a:lstStyle/>
          <a:p>
            <a:r>
              <a:rPr lang="nl-BE" dirty="0"/>
              <a:t>Doel </a:t>
            </a:r>
            <a:r>
              <a:rPr lang="nl-BE" b="0" dirty="0"/>
              <a:t>‘Preventie ondervoeding, draaiboek voor woonzorgcentra.’</a:t>
            </a:r>
          </a:p>
        </p:txBody>
      </p:sp>
    </p:spTree>
    <p:extLst>
      <p:ext uri="{BB962C8B-B14F-4D97-AF65-F5344CB8AC3E}">
        <p14:creationId xmlns:p14="http://schemas.microsoft.com/office/powerpoint/2010/main" val="100862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396409"/>
            <a:ext cx="8454960" cy="3492832"/>
          </a:xfrm>
        </p:spPr>
        <p:txBody>
          <a:bodyPr/>
          <a:lstStyle/>
          <a:p>
            <a:r>
              <a:rPr lang="nl-BE" b="1" dirty="0"/>
              <a:t>Richtlijn en tools </a:t>
            </a:r>
            <a:r>
              <a:rPr lang="nl-BE" dirty="0"/>
              <a:t>ter preventie van ondervoeding.</a:t>
            </a:r>
          </a:p>
          <a:p>
            <a:r>
              <a:rPr lang="nl-BE" b="1" dirty="0"/>
              <a:t>Ondersteuning</a:t>
            </a:r>
            <a:r>
              <a:rPr lang="nl-BE" dirty="0"/>
              <a:t> om een nieuw, gepast preventiebeleid in WZC te ontwikkelen en integreren of bestaand voedingsbeleid te verbeteren.</a:t>
            </a:r>
          </a:p>
          <a:p>
            <a:r>
              <a:rPr lang="nl-BE" dirty="0"/>
              <a:t>Gericht op </a:t>
            </a:r>
            <a:r>
              <a:rPr lang="nl-BE" b="1" dirty="0"/>
              <a:t>bewoners met een risico op ondervoeding en goed gevoede bewoners </a:t>
            </a:r>
            <a:r>
              <a:rPr lang="nl-BE" dirty="0"/>
              <a:t>hun ‘gezonde’ status te kunnen behouden.</a:t>
            </a:r>
          </a:p>
          <a:p>
            <a:r>
              <a:rPr lang="nl-BE" i="1" dirty="0"/>
              <a:t>De behandeling van ondervoeding komt hierin niet aan bod.</a:t>
            </a:r>
            <a:endParaRPr lang="nl-BE" dirty="0"/>
          </a:p>
          <a:p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0000" y="523370"/>
            <a:ext cx="8244000" cy="401681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Preventie ondervoeding 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9D60E7D8-ED66-408C-8829-2808A29E6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12" y="990289"/>
            <a:ext cx="8243888" cy="270000"/>
          </a:xfrm>
        </p:spPr>
        <p:txBody>
          <a:bodyPr/>
          <a:lstStyle/>
          <a:p>
            <a:r>
              <a:rPr lang="nl-NL" dirty="0"/>
              <a:t>Opzet </a:t>
            </a:r>
            <a:r>
              <a:rPr lang="nl-BE" dirty="0"/>
              <a:t>‘Preventie ondervoeding, draaiboek voor woonzorgcentra.’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1248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Aangepast 2">
      <a:dk1>
        <a:srgbClr val="F7AC4B"/>
      </a:dk1>
      <a:lt1>
        <a:srgbClr val="2C2A29"/>
      </a:lt1>
      <a:dk2>
        <a:srgbClr val="B9CDD3"/>
      </a:dk2>
      <a:lt2>
        <a:srgbClr val="FFFFFF"/>
      </a:lt2>
      <a:accent1>
        <a:srgbClr val="F08AA9"/>
      </a:accent1>
      <a:accent2>
        <a:srgbClr val="E1CA9B"/>
      </a:accent2>
      <a:accent3>
        <a:srgbClr val="B9CDD4"/>
      </a:accent3>
      <a:accent4>
        <a:srgbClr val="6E8944"/>
      </a:accent4>
      <a:accent5>
        <a:srgbClr val="B8D291"/>
      </a:accent5>
      <a:accent6>
        <a:srgbClr val="B43C25"/>
      </a:accent6>
      <a:hlink>
        <a:srgbClr val="EE7454"/>
      </a:hlink>
      <a:folHlink>
        <a:srgbClr val="F4D15F"/>
      </a:folHlink>
    </a:clrScheme>
    <a:fontScheme name="Lucida - G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zond_leven-template.potx" id="{187FE1C0-A4FD-40AC-93A8-C7ECE872EBFB}" vid="{5826C712-A549-494F-924F-2C2D6F38AD0E}"/>
    </a:ext>
  </a:extLst>
</a:theme>
</file>

<file path=ppt/theme/theme2.xml><?xml version="1.0" encoding="utf-8"?>
<a:theme xmlns:a="http://schemas.openxmlformats.org/drawingml/2006/main" name="Eind slides">
  <a:themeElements>
    <a:clrScheme name="Aangepast 1">
      <a:dk1>
        <a:srgbClr val="B9CDD3"/>
      </a:dk1>
      <a:lt1>
        <a:srgbClr val="2C2A29"/>
      </a:lt1>
      <a:dk2>
        <a:srgbClr val="B9CDD3"/>
      </a:dk2>
      <a:lt2>
        <a:srgbClr val="FFFFFF"/>
      </a:lt2>
      <a:accent1>
        <a:srgbClr val="F08AA9"/>
      </a:accent1>
      <a:accent2>
        <a:srgbClr val="E1CA9B"/>
      </a:accent2>
      <a:accent3>
        <a:srgbClr val="B9CDD4"/>
      </a:accent3>
      <a:accent4>
        <a:srgbClr val="6E8944"/>
      </a:accent4>
      <a:accent5>
        <a:srgbClr val="999B30"/>
      </a:accent5>
      <a:accent6>
        <a:srgbClr val="B43C25"/>
      </a:accent6>
      <a:hlink>
        <a:srgbClr val="EE7454"/>
      </a:hlink>
      <a:folHlink>
        <a:srgbClr val="F4D15F"/>
      </a:folHlink>
    </a:clrScheme>
    <a:fontScheme name="Lucida - G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zond_leven-template.potx" id="{187FE1C0-A4FD-40AC-93A8-C7ECE872EBFB}" vid="{9024D21E-44C2-42D9-8431-175A15C616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58C8FB3B47C4891C92FD77DB72D3E" ma:contentTypeVersion="37" ma:contentTypeDescription="Een nieuw document maken." ma:contentTypeScope="" ma:versionID="a48b7b884e2bc0467db18004460f79d7">
  <xsd:schema xmlns:xsd="http://www.w3.org/2001/XMLSchema" xmlns:xs="http://www.w3.org/2001/XMLSchema" xmlns:p="http://schemas.microsoft.com/office/2006/metadata/properties" xmlns:ns2="f955de09-bcfa-41b3-a146-8566b54742ff" xmlns:ns3="85fde827-19b6-410c-b4a0-77531caef66e" targetNamespace="http://schemas.microsoft.com/office/2006/metadata/properties" ma:root="true" ma:fieldsID="19c2a45b88fa1b2bb8ab31af8608fa7f" ns2:_="" ns3:_="">
    <xsd:import namespace="f955de09-bcfa-41b3-a146-8566b54742ff"/>
    <xsd:import namespace="85fde827-19b6-410c-b4a0-77531caef66e"/>
    <xsd:element name="properties">
      <xsd:complexType>
        <xsd:sequence>
          <xsd:element name="documentManagement">
            <xsd:complexType>
              <xsd:all>
                <xsd:element ref="ns2:d49b04b4f8d043a6b5f849e8e71f2b4a" minOccurs="0"/>
                <xsd:element ref="ns2:TaxCatchAll" minOccurs="0"/>
                <xsd:element ref="ns2:c49d25edc792450cbeaf35968c27dfd9" minOccurs="0"/>
                <xsd:element ref="ns2:ce27a080116a47a88d1f33d902668e0b" minOccurs="0"/>
                <xsd:element ref="ns2:j0acc330132a47e5a8a7bc8aef57bef7" minOccurs="0"/>
                <xsd:element ref="ns2:TaxKeywordTaxHTField" minOccurs="0"/>
                <xsd:element ref="ns2:Thumbnail1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2:oe5c711042974318931eef603135df5c" minOccurs="0"/>
                <xsd:element ref="ns2:h7bcc94e9d794a44b6245d1a1415cddf" minOccurs="0"/>
                <xsd:element ref="ns3:datum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5de09-bcfa-41b3-a146-8566b54742ff" elementFormDefault="qualified">
    <xsd:import namespace="http://schemas.microsoft.com/office/2006/documentManagement/types"/>
    <xsd:import namespace="http://schemas.microsoft.com/office/infopath/2007/PartnerControls"/>
    <xsd:element name="d49b04b4f8d043a6b5f849e8e71f2b4a" ma:index="9" nillable="true" ma:taxonomy="true" ma:internalName="d49b04b4f8d043a6b5f849e8e71f2b4a" ma:taxonomyFieldName="Settings" ma:displayName="Settings" ma:readOnly="false" ma:default="" ma:fieldId="{d49b04b4-f8d0-43a6-b5f8-49e8e71f2b4a}" ma:taxonomyMulti="true" ma:sspId="e89c4268-854a-4b50-bbef-814b08314aa2" ma:termSetId="07cc5827-c23b-416c-a28c-dc5b7cb4b5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4a3ebca-7b14-4a33-a83d-bd69baba8043}" ma:internalName="TaxCatchAll" ma:showField="CatchAllData" ma:web="f955de09-bcfa-41b3-a146-8566b54742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9d25edc792450cbeaf35968c27dfd9" ma:index="12" nillable="true" ma:taxonomy="true" ma:internalName="c49d25edc792450cbeaf35968c27dfd9" ma:taxonomyFieldName="Themas" ma:displayName="Themas" ma:readOnly="false" ma:default="" ma:fieldId="{c49d25ed-c792-450c-beaf-35968c27dfd9}" ma:taxonomyMulti="true" ma:sspId="e89c4268-854a-4b50-bbef-814b08314aa2" ma:termSetId="d4e8c6a2-54fb-4c9a-a296-bd75304e1c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27a080116a47a88d1f33d902668e0b" ma:index="14" nillable="true" ma:taxonomy="true" ma:internalName="ce27a080116a47a88d1f33d902668e0b" ma:taxonomyFieldName="DynaTags" ma:displayName="DynaTags" ma:default="" ma:fieldId="{ce27a080-116a-47a8-8d1f-33d902668e0b}" ma:taxonomyMulti="true" ma:sspId="e89c4268-854a-4b50-bbef-814b08314aa2" ma:termSetId="0931d949-5b17-494d-bcd2-c5d528671e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acc330132a47e5a8a7bc8aef57bef7" ma:index="16" nillable="true" ma:taxonomy="true" ma:internalName="j0acc330132a47e5a8a7bc8aef57bef7" ma:taxonomyFieldName="Jaar" ma:displayName="Jaar" ma:default="" ma:fieldId="{30acc330-132a-47e5-a8a7-bc8aef57bef7}" ma:sspId="e89c4268-854a-4b50-bbef-814b08314aa2" ma:termSetId="a43b4d34-b59e-4117-826d-4331f1253e3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KeywordTaxHTField" ma:index="18" nillable="true" ma:taxonomy="true" ma:internalName="TaxKeywordTaxHTField" ma:taxonomyFieldName="TaxKeyword" ma:displayName="Ondernemingstrefwoorden" ma:fieldId="{23f27201-bee3-471e-b2e7-b64fd8b7ca38}" ma:taxonomyMulti="true" ma:sspId="e89c4268-854a-4b50-bbef-814b08314aa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humbnail1" ma:index="19" nillable="true" ma:displayName="Thumbnail" ma:format="Image" ma:internalName="Thumbnail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oe5c711042974318931eef603135df5c" ma:index="32" nillable="true" ma:taxonomy="true" ma:internalName="oe5c711042974318931eef603135df5c" ma:taxonomyFieldName="Doelgroepen" ma:displayName="Doelgroepen" ma:default="" ma:fieldId="{8e5c7110-4297-4318-931e-ef603135df5c}" ma:taxonomyMulti="true" ma:sspId="e89c4268-854a-4b50-bbef-814b08314aa2" ma:termSetId="513dc76a-8106-44fc-8245-3e17e20c6d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bcc94e9d794a44b6245d1a1415cddf" ma:index="34" nillable="true" ma:taxonomy="true" ma:internalName="h7bcc94e9d794a44b6245d1a1415cddf" ma:taxonomyFieldName="Teams" ma:displayName="Teams" ma:default="" ma:fieldId="{17bcc94e-9d79-4a44-b624-5d1a1415cddf}" ma:taxonomyMulti="true" ma:sspId="e89c4268-854a-4b50-bbef-814b08314aa2" ma:termSetId="0c7148fb-9898-44a6-8b76-aa98663c163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de827-19b6-410c-b4a0-77531caef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35" nillable="true" ma:displayName="datum" ma:internalName="datum">
      <xsd:simpleType>
        <xsd:restriction base="dms:Text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Afbeeldingtags" ma:readOnly="false" ma:fieldId="{5cf76f15-5ced-4ddc-b409-7134ff3c332f}" ma:taxonomyMulti="true" ma:sspId="e89c4268-854a-4b50-bbef-814b08314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55de09-bcfa-41b3-a146-8566b54742ff">
      <UserInfo>
        <DisplayName>Luc Lipkens</DisplayName>
        <AccountId>684</AccountId>
        <AccountType/>
      </UserInfo>
      <UserInfo>
        <DisplayName>Sanne Henderyckx</DisplayName>
        <AccountId>2646</AccountId>
        <AccountType/>
      </UserInfo>
      <UserInfo>
        <DisplayName>Eline Cornelissen</DisplayName>
        <AccountId>4352</AccountId>
        <AccountType/>
      </UserInfo>
      <UserInfo>
        <DisplayName>Sarah Dries</DisplayName>
        <AccountId>6561</AccountId>
        <AccountType/>
      </UserInfo>
    </SharedWithUsers>
    <ce27a080116a47a88d1f33d902668e0b xmlns="f955de09-bcfa-41b3-a146-8566b54742ff">
      <Terms xmlns="http://schemas.microsoft.com/office/infopath/2007/PartnerControls"/>
    </ce27a080116a47a88d1f33d902668e0b>
    <d49b04b4f8d043a6b5f849e8e71f2b4a xmlns="f955de09-bcfa-41b3-a146-8566b54742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Zorg</TermName>
          <TermId xmlns="http://schemas.microsoft.com/office/infopath/2007/PartnerControls">f05fc141-d2b5-4b23-ac15-a025b6bfa882</TermId>
        </TermInfo>
      </Terms>
    </d49b04b4f8d043a6b5f849e8e71f2b4a>
    <c49d25edc792450cbeaf35968c27dfd9 xmlns="f955de09-bcfa-41b3-a146-8566b54742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Voeding en Ondervoeding</TermName>
          <TermId xmlns="http://schemas.microsoft.com/office/infopath/2007/PartnerControls">5ed2ef68-c1db-4c2d-ba2f-a633629f2a4c</TermId>
        </TermInfo>
      </Terms>
    </c49d25edc792450cbeaf35968c27dfd9>
    <h7bcc94e9d794a44b6245d1a1415cddf xmlns="f955de09-bcfa-41b3-a146-8566b54742ff">
      <Terms xmlns="http://schemas.microsoft.com/office/infopath/2007/PartnerControls"/>
    </h7bcc94e9d794a44b6245d1a1415cddf>
    <datum xmlns="85fde827-19b6-410c-b4a0-77531caef66e" xsi:nil="true"/>
    <TaxCatchAll xmlns="f955de09-bcfa-41b3-a146-8566b54742ff">
      <Value>28</Value>
      <Value>1</Value>
    </TaxCatchAll>
    <TaxKeywordTaxHTField xmlns="f955de09-bcfa-41b3-a146-8566b54742ff">
      <Terms xmlns="http://schemas.microsoft.com/office/infopath/2007/PartnerControls"/>
    </TaxKeywordTaxHTField>
    <Thumbnail1 xmlns="f955de09-bcfa-41b3-a146-8566b54742ff">
      <Url xsi:nil="true"/>
      <Description xsi:nil="true"/>
    </Thumbnail1>
    <oe5c711042974318931eef603135df5c xmlns="f955de09-bcfa-41b3-a146-8566b54742ff">
      <Terms xmlns="http://schemas.microsoft.com/office/infopath/2007/PartnerControls"/>
    </oe5c711042974318931eef603135df5c>
    <j0acc330132a47e5a8a7bc8aef57bef7 xmlns="f955de09-bcfa-41b3-a146-8566b54742ff">
      <Terms xmlns="http://schemas.microsoft.com/office/infopath/2007/PartnerControls"/>
    </j0acc330132a47e5a8a7bc8aef57bef7>
    <lcf76f155ced4ddcb4097134ff3c332f xmlns="85fde827-19b6-410c-b4a0-77531caef6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4B7200-6744-41BD-BA0E-719C324F56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3F92B-8E99-4086-B81F-4C7A1FB8C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5de09-bcfa-41b3-a146-8566b54742ff"/>
    <ds:schemaRef ds:uri="85fde827-19b6-410c-b4a0-77531caef6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536C8D-5449-4DD7-B0F5-065F35F2735F}">
  <ds:schemaRefs>
    <ds:schemaRef ds:uri="http://schemas.microsoft.com/office/2006/metadata/properties"/>
    <ds:schemaRef ds:uri="http://purl.org/dc/dcmitype/"/>
    <ds:schemaRef ds:uri="f955de09-bcfa-41b3-a146-8566b54742ff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5fde827-19b6-410c-b4a0-77531caef6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Gezond_leven-template (002)</Template>
  <TotalTime>2522</TotalTime>
  <Words>1924</Words>
  <Application>Microsoft Office PowerPoint</Application>
  <PresentationFormat>On-screen Show (16:9)</PresentationFormat>
  <Paragraphs>271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Cover slides</vt:lpstr>
      <vt:lpstr>Eind slides</vt:lpstr>
      <vt:lpstr>Preventie ondervoeding in woonzorgcentra</vt:lpstr>
      <vt:lpstr>Inhoud</vt:lpstr>
      <vt:lpstr>Waarom een (onder)voedingsbeleid in het WZC? </vt:lpstr>
      <vt:lpstr>Ondervoeding </vt:lpstr>
      <vt:lpstr>PowerPoint Presentation</vt:lpstr>
      <vt:lpstr>PowerPoint Presentation</vt:lpstr>
      <vt:lpstr>PowerPoint Presentation</vt:lpstr>
      <vt:lpstr>Doel ‘Preventie ondervoeding, draaiboek voor woonzorgcentra.’</vt:lpstr>
      <vt:lpstr>Preventie ondervoeding </vt:lpstr>
      <vt:lpstr>Preventie ondervoeding </vt:lpstr>
      <vt:lpstr>Inhoud ‘Preventie ondervoeding, draaiboek voor woonzorgcentra.’</vt:lpstr>
      <vt:lpstr>Draaiboek preventie ondervoeding</vt:lpstr>
      <vt:lpstr>Inhoud draaiboek</vt:lpstr>
      <vt:lpstr>Inhoud draaiboek</vt:lpstr>
      <vt:lpstr>PowerPoint Presentation</vt:lpstr>
      <vt:lpstr>PowerPoint Presentation</vt:lpstr>
      <vt:lpstr>PowerPoint Presentation</vt:lpstr>
      <vt:lpstr>Voorwaarden wzc   </vt:lpstr>
      <vt:lpstr>Voorwaarden wzc   </vt:lpstr>
      <vt:lpstr>Inhoud draaiboek</vt:lpstr>
      <vt:lpstr>PowerPoint Presentation</vt:lpstr>
      <vt:lpstr>Inhoud draaiboek</vt:lpstr>
      <vt:lpstr>PowerPoint Presentation</vt:lpstr>
      <vt:lpstr>PowerPoint Presentation</vt:lpstr>
      <vt:lpstr>PowerPoint Presentation</vt:lpstr>
      <vt:lpstr>Inhoud draaiboek</vt:lpstr>
      <vt:lpstr>PowerPoint Presentation</vt:lpstr>
      <vt:lpstr>Vragen of bedenkingen?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Liese Weemaels</dc:creator>
  <cp:lastModifiedBy>Zoë  Dedeurwaerdere</cp:lastModifiedBy>
  <cp:revision>134</cp:revision>
  <dcterms:created xsi:type="dcterms:W3CDTF">2017-09-14T08:40:12Z</dcterms:created>
  <dcterms:modified xsi:type="dcterms:W3CDTF">2026-05-07T12:41:15Z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0x01010074458C8FB3B47C4891C92FD77DB72D3E</vt:lpwstr>
  </property>
  <property fmtid="{D5CDD505-2E9C-101B-9397-08002B2CF9AE}" pid="3" name="Jaar">
    <vt:lpwstr/>
  </property>
  <property fmtid="{D5CDD505-2E9C-101B-9397-08002B2CF9AE}" pid="4" name="TaxKeyword">
    <vt:lpwstr/>
  </property>
  <property fmtid="{D5CDD505-2E9C-101B-9397-08002B2CF9AE}" pid="5" name="Doelgroepen">
    <vt:lpwstr/>
  </property>
  <property fmtid="{D5CDD505-2E9C-101B-9397-08002B2CF9AE}" pid="6" name="Themas">
    <vt:lpwstr>1;#Voeding en Ondervoeding|5ed2ef68-c1db-4c2d-ba2f-a633629f2a4c</vt:lpwstr>
  </property>
  <property fmtid="{D5CDD505-2E9C-101B-9397-08002B2CF9AE}" pid="7" name="DynaTags">
    <vt:lpwstr/>
  </property>
  <property fmtid="{D5CDD505-2E9C-101B-9397-08002B2CF9AE}" pid="8" name="Teams">
    <vt:lpwstr/>
  </property>
  <property fmtid="{D5CDD505-2E9C-101B-9397-08002B2CF9AE}" pid="9" name="Settings">
    <vt:lpwstr>28;#Zorg|f05fc141-d2b5-4b23-ac15-a025b6bfa882</vt:lpwstr>
  </property>
  <property fmtid="{D5CDD505-2E9C-101B-9397-08002B2CF9AE}" pid="10" name="MediaServiceImageTags">
    <vt:lpwstr/>
  </property>
</Properties>
</file>